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embedTrueTypeFonts="1" saveSubsetFonts="1">
  <p:sldMasterIdLst>
    <p:sldMasterId id="2147483677" r:id="rId1"/>
  </p:sldMasterIdLst>
  <p:notesMasterIdLst>
    <p:notesMasterId r:id="rId54"/>
  </p:notesMasterIdLst>
  <p:sldIdLst>
    <p:sldId id="353" r:id="rId2"/>
    <p:sldId id="386" r:id="rId3"/>
    <p:sldId id="285" r:id="rId4"/>
    <p:sldId id="308" r:id="rId5"/>
    <p:sldId id="387" r:id="rId6"/>
    <p:sldId id="293" r:id="rId7"/>
    <p:sldId id="299" r:id="rId8"/>
    <p:sldId id="306" r:id="rId9"/>
    <p:sldId id="311" r:id="rId10"/>
    <p:sldId id="304" r:id="rId11"/>
    <p:sldId id="303" r:id="rId12"/>
    <p:sldId id="302" r:id="rId13"/>
    <p:sldId id="301" r:id="rId14"/>
    <p:sldId id="325" r:id="rId15"/>
    <p:sldId id="327" r:id="rId16"/>
    <p:sldId id="328" r:id="rId17"/>
    <p:sldId id="380" r:id="rId18"/>
    <p:sldId id="329" r:id="rId19"/>
    <p:sldId id="323" r:id="rId20"/>
    <p:sldId id="330" r:id="rId21"/>
    <p:sldId id="383" r:id="rId22"/>
    <p:sldId id="332" r:id="rId23"/>
    <p:sldId id="384" r:id="rId24"/>
    <p:sldId id="333" r:id="rId25"/>
    <p:sldId id="321" r:id="rId26"/>
    <p:sldId id="318" r:id="rId27"/>
    <p:sldId id="317" r:id="rId28"/>
    <p:sldId id="337" r:id="rId29"/>
    <p:sldId id="336" r:id="rId30"/>
    <p:sldId id="338" r:id="rId31"/>
    <p:sldId id="339" r:id="rId32"/>
    <p:sldId id="385" r:id="rId33"/>
    <p:sldId id="335" r:id="rId34"/>
    <p:sldId id="343" r:id="rId35"/>
    <p:sldId id="341" r:id="rId36"/>
    <p:sldId id="346" r:id="rId37"/>
    <p:sldId id="381" r:id="rId38"/>
    <p:sldId id="382" r:id="rId39"/>
    <p:sldId id="388" r:id="rId40"/>
    <p:sldId id="391" r:id="rId41"/>
    <p:sldId id="389" r:id="rId42"/>
    <p:sldId id="390" r:id="rId43"/>
    <p:sldId id="392" r:id="rId44"/>
    <p:sldId id="379" r:id="rId45"/>
    <p:sldId id="371" r:id="rId46"/>
    <p:sldId id="372" r:id="rId47"/>
    <p:sldId id="373" r:id="rId48"/>
    <p:sldId id="374" r:id="rId49"/>
    <p:sldId id="375" r:id="rId50"/>
    <p:sldId id="376" r:id="rId51"/>
    <p:sldId id="377" r:id="rId52"/>
    <p:sldId id="281" r:id="rId53"/>
  </p:sldIdLst>
  <p:sldSz cx="12192000" cy="6858000"/>
  <p:notesSz cx="6858000" cy="9144000"/>
  <p:embeddedFontLst>
    <p:embeddedFont>
      <p:font typeface="华文中宋" pitchFamily="2" charset="-122"/>
      <p:regular r:id="rId55"/>
    </p:embeddedFont>
    <p:embeddedFont>
      <p:font typeface="Calibri" pitchFamily="34" charset="0"/>
      <p:regular r:id="rId56"/>
      <p:bold r:id="rId57"/>
      <p:italic r:id="rId58"/>
      <p:boldItalic r:id="rId59"/>
    </p:embeddedFont>
    <p:embeddedFont>
      <p:font typeface="黑体" pitchFamily="49" charset="-122"/>
      <p:regular r:id="rId60"/>
    </p:embeddedFont>
    <p:embeddedFont>
      <p:font typeface="Copperplate Gothic Bold" pitchFamily="34" charset="0"/>
      <p:regular r:id="rId61"/>
    </p:embeddedFont>
    <p:embeddedFont>
      <p:font typeface="微软雅黑" pitchFamily="34" charset="-122"/>
      <p:regular r:id="rId62"/>
      <p:bold r:id="rId63"/>
    </p:embeddedFont>
    <p:embeddedFont>
      <p:font typeface="Baskerville Old Face" pitchFamily="18" charset="0"/>
      <p:regular r:id="rId64"/>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91" userDrawn="1">
          <p15:clr>
            <a:srgbClr val="A4A3A4"/>
          </p15:clr>
        </p15:guide>
        <p15:guide id="2" pos="3840" userDrawn="1">
          <p15:clr>
            <a:srgbClr val="A4A3A4"/>
          </p15:clr>
        </p15:guide>
        <p15:guide id="5" orient="horz" pos="1298" userDrawn="1">
          <p15:clr>
            <a:srgbClr val="A4A3A4"/>
          </p15:clr>
        </p15:guide>
        <p15:guide id="6" orient="horz" pos="3793" userDrawn="1">
          <p15:clr>
            <a:srgbClr val="A4A3A4"/>
          </p15:clr>
        </p15:guide>
        <p15:guide id="7" orient="horz" pos="3113" userDrawn="1">
          <p15:clr>
            <a:srgbClr val="A4A3A4"/>
          </p15:clr>
        </p15:guide>
        <p15:guide id="8" pos="892" userDrawn="1">
          <p15:clr>
            <a:srgbClr val="A4A3A4"/>
          </p15:clr>
        </p15:guide>
        <p15:guide id="9" pos="7650" userDrawn="1">
          <p15:clr>
            <a:srgbClr val="A4A3A4"/>
          </p15:clr>
        </p15:guide>
        <p15:guide id="11" pos="7015" userDrawn="1">
          <p15:clr>
            <a:srgbClr val="A4A3A4"/>
          </p15:clr>
        </p15:guide>
        <p15:guide id="12" pos="1255" userDrawn="1">
          <p15:clr>
            <a:srgbClr val="A4A3A4"/>
          </p15:clr>
        </p15:guide>
        <p15:guide id="13" pos="6335" userDrawn="1">
          <p15:clr>
            <a:srgbClr val="A4A3A4"/>
          </p15:clr>
        </p15:guide>
        <p15:guide id="14" orient="horz" pos="2704" userDrawn="1">
          <p15:clr>
            <a:srgbClr val="A4A3A4"/>
          </p15:clr>
        </p15:guide>
        <p15:guide id="15" orient="horz" pos="329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28A9D6"/>
    <a:srgbClr val="FF99CC"/>
    <a:srgbClr val="7FCCE7"/>
    <a:srgbClr val="6AC3E2"/>
    <a:srgbClr val="4AB7DC"/>
    <a:srgbClr val="C1E6F3"/>
    <a:srgbClr val="8ED2E9"/>
    <a:srgbClr val="5BBDE0"/>
    <a:srgbClr val="71C6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68" autoAdjust="0"/>
    <p:restoredTop sz="97422" autoAdjust="0"/>
  </p:normalViewPr>
  <p:slideViewPr>
    <p:cSldViewPr showGuides="1">
      <p:cViewPr>
        <p:scale>
          <a:sx n="78" d="100"/>
          <a:sy n="78" d="100"/>
        </p:scale>
        <p:origin x="-528" y="-96"/>
      </p:cViewPr>
      <p:guideLst>
        <p:guide orient="horz" pos="391"/>
        <p:guide orient="horz" pos="1298"/>
        <p:guide orient="horz" pos="3793"/>
        <p:guide orient="horz" pos="3113"/>
        <p:guide orient="horz" pos="2704"/>
        <p:guide orient="horz" pos="3294"/>
        <p:guide pos="3840"/>
        <p:guide pos="892"/>
        <p:guide pos="7650"/>
        <p:guide pos="7015"/>
        <p:guide pos="1255"/>
        <p:guide pos="6335"/>
      </p:guideLst>
    </p:cSldViewPr>
  </p:slideViewPr>
  <p:notesTextViewPr>
    <p:cViewPr>
      <p:scale>
        <a:sx n="3" d="2"/>
        <a:sy n="3" d="2"/>
      </p:scale>
      <p:origin x="0" y="0"/>
    </p:cViewPr>
  </p:notesTextViewPr>
  <p:sorterViewPr>
    <p:cViewPr>
      <p:scale>
        <a:sx n="125" d="100"/>
        <a:sy n="125" d="100"/>
      </p:scale>
      <p:origin x="0" y="151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1.fntdata"/><Relationship Id="rId63" Type="http://schemas.openxmlformats.org/officeDocument/2006/relationships/font" Target="fonts/font9.fntdata"/><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4.fntdata"/><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3.fntdata"/><Relationship Id="rId61"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6.fntdata"/><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2.fntdata"/><Relationship Id="rId64"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5.fntdata"/><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62"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BD7BAD-2227-4ED9-976D-74FC1DE8D0D6}" type="datetimeFigureOut">
              <a:rPr lang="zh-CN" altLang="en-US" smtClean="0"/>
              <a:t>2015/10/29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02BD0B-23ED-4A76-9C99-2E249C5C7E4F}" type="slidenum">
              <a:rPr lang="zh-CN" altLang="en-US" smtClean="0"/>
              <a:t>‹#›</a:t>
            </a:fld>
            <a:endParaRPr lang="zh-CN" altLang="en-US"/>
          </a:p>
        </p:txBody>
      </p:sp>
    </p:spTree>
    <p:extLst>
      <p:ext uri="{BB962C8B-B14F-4D97-AF65-F5344CB8AC3E}">
        <p14:creationId xmlns:p14="http://schemas.microsoft.com/office/powerpoint/2010/main" val="4225139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2A69571-39A6-4677-B57A-5728EDFBD7D8}" type="slidenum">
              <a:rPr lang="zh-CN" altLang="en-US" smtClean="0"/>
              <a:pPr/>
              <a:t>1</a:t>
            </a:fld>
            <a:endParaRPr lang="zh-CN" altLang="en-US"/>
          </a:p>
        </p:txBody>
      </p:sp>
    </p:spTree>
    <p:extLst>
      <p:ext uri="{BB962C8B-B14F-4D97-AF65-F5344CB8AC3E}">
        <p14:creationId xmlns:p14="http://schemas.microsoft.com/office/powerpoint/2010/main" val="601295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A0FD0DE-0D53-4177-BF3E-737B49EC1DE6}" type="slidenum">
              <a:rPr lang="zh-CN" altLang="en-US" smtClean="0"/>
              <a:t>21</a:t>
            </a:fld>
            <a:endParaRPr lang="zh-CN" altLang="en-US"/>
          </a:p>
        </p:txBody>
      </p:sp>
    </p:spTree>
    <p:extLst>
      <p:ext uri="{BB962C8B-B14F-4D97-AF65-F5344CB8AC3E}">
        <p14:creationId xmlns:p14="http://schemas.microsoft.com/office/powerpoint/2010/main" val="2653101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dirty="0" smtClean="0">
                <a:latin typeface="+mn-ea"/>
                <a:ea typeface="+mn-ea"/>
              </a:rPr>
              <a:t>权利要求关键词用户可以轻易地辨认出独立权利要求项中的主要关键词汇被使用的情况。</a:t>
            </a:r>
          </a:p>
          <a:p>
            <a:r>
              <a:rPr lang="zh-CN" altLang="en-US" sz="1200" dirty="0" smtClean="0">
                <a:latin typeface="+mn-ea"/>
                <a:ea typeface="+mn-ea"/>
              </a:rPr>
              <a:t>通过权利要求的对比用户可以查看在审查过程中已经被删除的请求项或在新内容中已经被修改的请求项。在以后的专利申请工作中更好的撰写专利申请文件，获得更高的授权率。</a:t>
            </a:r>
            <a:endParaRPr lang="zh-CN" altLang="en-US" sz="1200" dirty="0">
              <a:latin typeface="+mn-ea"/>
              <a:ea typeface="+mn-ea"/>
            </a:endParaRPr>
          </a:p>
        </p:txBody>
      </p:sp>
      <p:sp>
        <p:nvSpPr>
          <p:cNvPr id="4" name="灯片编号占位符 3"/>
          <p:cNvSpPr>
            <a:spLocks noGrp="1"/>
          </p:cNvSpPr>
          <p:nvPr>
            <p:ph type="sldNum" sz="quarter" idx="10"/>
          </p:nvPr>
        </p:nvSpPr>
        <p:spPr/>
        <p:txBody>
          <a:bodyPr/>
          <a:lstStyle/>
          <a:p>
            <a:fld id="{7502BD0B-23ED-4A76-9C99-2E249C5C7E4F}" type="slidenum">
              <a:rPr lang="zh-CN" altLang="en-US" smtClean="0"/>
              <a:t>26</a:t>
            </a:fld>
            <a:endParaRPr lang="zh-CN" altLang="en-US"/>
          </a:p>
        </p:txBody>
      </p:sp>
    </p:spTree>
    <p:extLst>
      <p:ext uri="{BB962C8B-B14F-4D97-AF65-F5344CB8AC3E}">
        <p14:creationId xmlns:p14="http://schemas.microsoft.com/office/powerpoint/2010/main" val="1728500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多达三层的引证，饼图、柱状图，使用选择功能来设定多样化的分析条件，可以分析引证信息归属的申请人情况、申请年分、分布地区等。引证分析图形模式可以更加直观的追踪技术的来源与演进。</a:t>
            </a:r>
            <a:endParaRPr lang="zh-CN" altLang="en-US" dirty="0"/>
          </a:p>
        </p:txBody>
      </p:sp>
      <p:sp>
        <p:nvSpPr>
          <p:cNvPr id="4" name="灯片编号占位符 3"/>
          <p:cNvSpPr>
            <a:spLocks noGrp="1"/>
          </p:cNvSpPr>
          <p:nvPr>
            <p:ph type="sldNum" sz="quarter" idx="10"/>
          </p:nvPr>
        </p:nvSpPr>
        <p:spPr/>
        <p:txBody>
          <a:bodyPr/>
          <a:lstStyle/>
          <a:p>
            <a:fld id="{3A0FD0DE-0D53-4177-BF3E-737B49EC1DE6}" type="slidenum">
              <a:rPr lang="zh-CN" altLang="en-US" smtClean="0"/>
              <a:t>30</a:t>
            </a:fld>
            <a:endParaRPr lang="zh-CN" altLang="en-US"/>
          </a:p>
        </p:txBody>
      </p:sp>
    </p:spTree>
    <p:extLst>
      <p:ext uri="{BB962C8B-B14F-4D97-AF65-F5344CB8AC3E}">
        <p14:creationId xmlns:p14="http://schemas.microsoft.com/office/powerpoint/2010/main" val="2910249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2A69571-39A6-4677-B57A-5728EDFBD7D8}" type="slidenum">
              <a:rPr lang="zh-CN" altLang="en-US" smtClean="0"/>
              <a:pPr/>
              <a:t>42</a:t>
            </a:fld>
            <a:endParaRPr lang="zh-CN" altLang="en-US"/>
          </a:p>
        </p:txBody>
      </p:sp>
    </p:spTree>
    <p:extLst>
      <p:ext uri="{BB962C8B-B14F-4D97-AF65-F5344CB8AC3E}">
        <p14:creationId xmlns:p14="http://schemas.microsoft.com/office/powerpoint/2010/main" val="3998023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800" dirty="0" smtClean="0"/>
              <a:t>注：短语检索的时候单词跟单词之间加</a:t>
            </a:r>
            <a:r>
              <a:rPr lang="en-US" altLang="zh-CN" sz="1800" dirty="0" smtClean="0"/>
              <a:t>ADJ</a:t>
            </a:r>
            <a:r>
              <a:rPr lang="zh-CN" altLang="en-US" sz="1800" dirty="0" smtClean="0"/>
              <a:t>，如检索 渗透膜</a:t>
            </a:r>
            <a:r>
              <a:rPr lang="en-US" altLang="zh-CN" sz="1800" dirty="0" smtClean="0"/>
              <a:t>osmotic membranes</a:t>
            </a:r>
            <a:r>
              <a:rPr lang="zh-CN" altLang="en-US" sz="1800" dirty="0" smtClean="0"/>
              <a:t>在</a:t>
            </a:r>
            <a:r>
              <a:rPr lang="en-US" altLang="zh-CN" sz="1800" dirty="0" err="1" smtClean="0"/>
              <a:t>wips</a:t>
            </a:r>
            <a:r>
              <a:rPr lang="zh-CN" altLang="en-US" sz="1800" dirty="0" smtClean="0"/>
              <a:t>中则要用</a:t>
            </a:r>
            <a:r>
              <a:rPr lang="en-US" altLang="zh-CN" sz="1800" dirty="0" smtClean="0"/>
              <a:t>osmotic adj membranes</a:t>
            </a:r>
          </a:p>
          <a:p>
            <a:r>
              <a:rPr lang="zh-CN" altLang="en-US" sz="1800" dirty="0" smtClean="0"/>
              <a:t>检索中科院（</a:t>
            </a:r>
            <a:r>
              <a:rPr lang="en-US" altLang="zh-CN" sz="1800" dirty="0" smtClean="0"/>
              <a:t>Chinese Academy of Sciences</a:t>
            </a:r>
            <a:r>
              <a:rPr lang="zh-CN" altLang="en-US" sz="1800" dirty="0" smtClean="0"/>
              <a:t>）则要用</a:t>
            </a:r>
            <a:r>
              <a:rPr lang="en-US" altLang="zh-CN" sz="1800" dirty="0" smtClean="0"/>
              <a:t>Chinese adj Academy </a:t>
            </a:r>
            <a:r>
              <a:rPr lang="en-US" altLang="zh-CN" sz="1800" dirty="0" err="1" smtClean="0"/>
              <a:t>adj2</a:t>
            </a:r>
            <a:r>
              <a:rPr lang="en-US" altLang="zh-CN" sz="1800" dirty="0" smtClean="0"/>
              <a:t> Sciences</a:t>
            </a:r>
          </a:p>
          <a:p>
            <a:endParaRPr lang="zh-CN" altLang="en-US" dirty="0"/>
          </a:p>
        </p:txBody>
      </p:sp>
      <p:sp>
        <p:nvSpPr>
          <p:cNvPr id="4" name="灯片编号占位符 3"/>
          <p:cNvSpPr>
            <a:spLocks noGrp="1"/>
          </p:cNvSpPr>
          <p:nvPr>
            <p:ph type="sldNum" sz="quarter" idx="10"/>
          </p:nvPr>
        </p:nvSpPr>
        <p:spPr/>
        <p:txBody>
          <a:bodyPr/>
          <a:lstStyle/>
          <a:p>
            <a:fld id="{7502BD0B-23ED-4A76-9C99-2E249C5C7E4F}" type="slidenum">
              <a:rPr lang="zh-CN" altLang="en-US" smtClean="0"/>
              <a:t>45</a:t>
            </a:fld>
            <a:endParaRPr lang="zh-CN" altLang="en-US"/>
          </a:p>
        </p:txBody>
      </p:sp>
    </p:spTree>
    <p:extLst>
      <p:ext uri="{BB962C8B-B14F-4D97-AF65-F5344CB8AC3E}">
        <p14:creationId xmlns:p14="http://schemas.microsoft.com/office/powerpoint/2010/main" val="944935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800" dirty="0" smtClean="0"/>
              <a:t>备注：</a:t>
            </a:r>
            <a:r>
              <a:rPr lang="en-US" altLang="zh-CN" sz="1800" dirty="0" smtClean="0"/>
              <a:t>1</a:t>
            </a:r>
            <a:r>
              <a:rPr lang="zh-CN" altLang="en-US" sz="1800" dirty="0" smtClean="0"/>
              <a:t>、停词符不算做一个单词，不影响检索结果；</a:t>
            </a:r>
            <a:r>
              <a:rPr lang="en-US" altLang="zh-CN" sz="1800" dirty="0" smtClean="0"/>
              <a:t>2</a:t>
            </a:r>
            <a:r>
              <a:rPr lang="zh-CN" altLang="en-US" sz="1800" dirty="0" smtClean="0"/>
              <a:t>、连接符的使用需要在同一个检索字段，跨检索字段不起作用。</a:t>
            </a:r>
            <a:endParaRPr lang="zh-CN" altLang="en-US" sz="1800" dirty="0"/>
          </a:p>
        </p:txBody>
      </p:sp>
      <p:sp>
        <p:nvSpPr>
          <p:cNvPr id="4" name="灯片编号占位符 3"/>
          <p:cNvSpPr>
            <a:spLocks noGrp="1"/>
          </p:cNvSpPr>
          <p:nvPr>
            <p:ph type="sldNum" sz="quarter" idx="10"/>
          </p:nvPr>
        </p:nvSpPr>
        <p:spPr/>
        <p:txBody>
          <a:bodyPr/>
          <a:lstStyle/>
          <a:p>
            <a:fld id="{7502BD0B-23ED-4A76-9C99-2E249C5C7E4F}" type="slidenum">
              <a:rPr lang="zh-CN" altLang="en-US" smtClean="0"/>
              <a:t>46</a:t>
            </a:fld>
            <a:endParaRPr lang="zh-CN" altLang="en-US"/>
          </a:p>
        </p:txBody>
      </p:sp>
    </p:spTree>
    <p:extLst>
      <p:ext uri="{BB962C8B-B14F-4D97-AF65-F5344CB8AC3E}">
        <p14:creationId xmlns:p14="http://schemas.microsoft.com/office/powerpoint/2010/main" val="7706390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
    <p:spTree>
      <p:nvGrpSpPr>
        <p:cNvPr id="1" name=""/>
        <p:cNvGrpSpPr/>
        <p:nvPr/>
      </p:nvGrpSpPr>
      <p:grpSpPr>
        <a:xfrm>
          <a:off x="0" y="0"/>
          <a:ext cx="0" cy="0"/>
          <a:chOff x="0" y="0"/>
          <a:chExt cx="0" cy="0"/>
        </a:xfrm>
      </p:grpSpPr>
    </p:spTree>
    <p:extLst>
      <p:ext uri="{BB962C8B-B14F-4D97-AF65-F5344CB8AC3E}">
        <p14:creationId xmlns:p14="http://schemas.microsoft.com/office/powerpoint/2010/main" val="796624348"/>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过渡页">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a:xfrm>
            <a:off x="1262161" y="6338262"/>
            <a:ext cx="292061" cy="283147"/>
          </a:xfrm>
          <a:prstGeom prst="rect">
            <a:avLst/>
          </a:prstGeom>
        </p:spPr>
        <p:txBody>
          <a:bodyPr wrap="square" lIns="0" tIns="0" rIns="0" bIns="0" anchor="ctr" anchorCtr="1"/>
          <a:lstStyle>
            <a:lvl1pPr algn="ctr">
              <a:defRPr sz="1200">
                <a:solidFill>
                  <a:schemeClr val="tx1"/>
                </a:solidFill>
              </a:defRPr>
            </a:lvl1pPr>
          </a:lstStyle>
          <a:p>
            <a:fld id="{55183D58-648D-4475-BEF8-624F48514A30}" type="slidenum">
              <a:rPr lang="zh-CN" altLang="en-US" smtClean="0"/>
              <a:pPr/>
              <a:t>‹#›</a:t>
            </a:fld>
            <a:endParaRPr lang="zh-CN" altLang="en-US" dirty="0"/>
          </a:p>
        </p:txBody>
      </p:sp>
      <p:cxnSp>
        <p:nvCxnSpPr>
          <p:cNvPr id="5" name="直接连接符 4"/>
          <p:cNvCxnSpPr/>
          <p:nvPr userDrawn="1"/>
        </p:nvCxnSpPr>
        <p:spPr>
          <a:xfrm flipH="1" flipV="1">
            <a:off x="1703512" y="6480254"/>
            <a:ext cx="10488488" cy="25759"/>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6" name="直接连接符 5"/>
          <p:cNvCxnSpPr/>
          <p:nvPr userDrawn="1"/>
        </p:nvCxnSpPr>
        <p:spPr>
          <a:xfrm flipH="1">
            <a:off x="21517" y="6195969"/>
            <a:ext cx="1175765" cy="0"/>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24" name="直接连接符 23" hidden="1"/>
          <p:cNvCxnSpPr/>
          <p:nvPr userDrawn="1"/>
        </p:nvCxnSpPr>
        <p:spPr>
          <a:xfrm>
            <a:off x="3181635" y="431856"/>
            <a:ext cx="0" cy="524933"/>
          </a:xfrm>
          <a:prstGeom prst="line">
            <a:avLst/>
          </a:prstGeom>
          <a:ln>
            <a:solidFill>
              <a:srgbClr val="28A9D6"/>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userDrawn="1"/>
        </p:nvSpPr>
        <p:spPr>
          <a:xfrm>
            <a:off x="-1722" y="6231523"/>
            <a:ext cx="1181186" cy="523220"/>
          </a:xfrm>
          <a:prstGeom prst="rect">
            <a:avLst/>
          </a:prstGeom>
          <a:noFill/>
        </p:spPr>
        <p:txBody>
          <a:bodyPr wrap="square" rtlCol="0">
            <a:spAutoFit/>
          </a:bodyPr>
          <a:lstStyle/>
          <a:p>
            <a:r>
              <a:rPr lang="en-US" altLang="zh-CN" sz="2800" b="1" dirty="0" smtClean="0">
                <a:solidFill>
                  <a:schemeClr val="accent6">
                    <a:lumMod val="75000"/>
                  </a:schemeClr>
                </a:solidFill>
                <a:latin typeface="+mn-ea"/>
                <a:ea typeface="+mn-ea"/>
              </a:rPr>
              <a:t>WI</a:t>
            </a:r>
            <a:r>
              <a:rPr lang="en-US" altLang="zh-CN" sz="2800" b="1" dirty="0" smtClean="0">
                <a:latin typeface="+mn-ea"/>
                <a:ea typeface="+mn-ea"/>
              </a:rPr>
              <a:t>PS</a:t>
            </a:r>
            <a:endParaRPr lang="zh-CN" altLang="en-US" sz="2800" b="1" dirty="0">
              <a:latin typeface="+mn-ea"/>
              <a:ea typeface="+mn-ea"/>
            </a:endParaRPr>
          </a:p>
        </p:txBody>
      </p:sp>
      <p:sp>
        <p:nvSpPr>
          <p:cNvPr id="23" name="TextBox 22"/>
          <p:cNvSpPr txBox="1"/>
          <p:nvPr userDrawn="1"/>
        </p:nvSpPr>
        <p:spPr>
          <a:xfrm>
            <a:off x="1703512" y="6492767"/>
            <a:ext cx="10488488" cy="369332"/>
          </a:xfrm>
          <a:prstGeom prst="rect">
            <a:avLst/>
          </a:prstGeom>
          <a:solidFill>
            <a:schemeClr val="accent6"/>
          </a:solidFill>
        </p:spPr>
        <p:txBody>
          <a:bodyPr wrap="square" rtlCol="0">
            <a:spAutoFit/>
          </a:bodyPr>
          <a:lstStyle/>
          <a:p>
            <a:endParaRPr lang="zh-CN" altLang="en-US" dirty="0"/>
          </a:p>
        </p:txBody>
      </p:sp>
      <p:grpSp>
        <p:nvGrpSpPr>
          <p:cNvPr id="31" name="组合 30"/>
          <p:cNvGrpSpPr/>
          <p:nvPr userDrawn="1"/>
        </p:nvGrpSpPr>
        <p:grpSpPr>
          <a:xfrm flipH="1">
            <a:off x="1203867" y="6268899"/>
            <a:ext cx="412970" cy="421874"/>
            <a:chOff x="7019085" y="157473"/>
            <a:chExt cx="3868830" cy="3952255"/>
          </a:xfrm>
          <a:solidFill>
            <a:schemeClr val="accent6">
              <a:lumMod val="75000"/>
            </a:schemeClr>
          </a:solidFill>
        </p:grpSpPr>
        <p:sp>
          <p:nvSpPr>
            <p:cNvPr id="32" name="椭圆 31"/>
            <p:cNvSpPr/>
            <p:nvPr/>
          </p:nvSpPr>
          <p:spPr>
            <a:xfrm>
              <a:off x="8641073" y="157473"/>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rot="1542857">
              <a:off x="9362925" y="322231"/>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rot="3085714">
              <a:off x="9941806" y="783873"/>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rot="7714286">
              <a:off x="9941806" y="2858472"/>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rot="4628572">
              <a:off x="10263060" y="1450964"/>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rot="9257143">
              <a:off x="9362925" y="3320114"/>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rot="6171428">
              <a:off x="10263060" y="2191381"/>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rot="10800000">
              <a:off x="8641073" y="3484873"/>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rot="12342857">
              <a:off x="7919220" y="3320114"/>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rot="13885714">
              <a:off x="7340340" y="2858472"/>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rot="20057142">
              <a:off x="7919220" y="322231"/>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rot="15428571">
              <a:off x="7019085" y="2191381"/>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rot="16971429">
              <a:off x="7019085" y="1450964"/>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rot="18514286">
              <a:off x="7340340" y="783873"/>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49" name="直接连接符 48"/>
          <p:cNvCxnSpPr/>
          <p:nvPr userDrawn="1"/>
        </p:nvCxnSpPr>
        <p:spPr>
          <a:xfrm>
            <a:off x="-1722" y="548680"/>
            <a:ext cx="11354306" cy="0"/>
          </a:xfrm>
          <a:prstGeom prst="line">
            <a:avLst/>
          </a:prstGeom>
          <a:ln w="38100"/>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57007615"/>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过渡页">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a:xfrm>
            <a:off x="1217381" y="6360936"/>
            <a:ext cx="292061" cy="283147"/>
          </a:xfrm>
          <a:prstGeom prst="rect">
            <a:avLst/>
          </a:prstGeom>
        </p:spPr>
        <p:txBody>
          <a:bodyPr wrap="square" lIns="0" tIns="0" rIns="0" bIns="0" anchor="ctr" anchorCtr="1"/>
          <a:lstStyle>
            <a:lvl1pPr algn="ctr">
              <a:defRPr sz="1200">
                <a:solidFill>
                  <a:schemeClr val="tx1"/>
                </a:solidFill>
              </a:defRPr>
            </a:lvl1pPr>
          </a:lstStyle>
          <a:p>
            <a:fld id="{55183D58-648D-4475-BEF8-624F48514A30}" type="slidenum">
              <a:rPr lang="zh-CN" altLang="en-US" smtClean="0"/>
              <a:pPr/>
              <a:t>‹#›</a:t>
            </a:fld>
            <a:endParaRPr lang="zh-CN" altLang="en-US" dirty="0"/>
          </a:p>
        </p:txBody>
      </p:sp>
      <p:cxnSp>
        <p:nvCxnSpPr>
          <p:cNvPr id="6" name="直接连接符 5"/>
          <p:cNvCxnSpPr/>
          <p:nvPr userDrawn="1"/>
        </p:nvCxnSpPr>
        <p:spPr>
          <a:xfrm flipH="1">
            <a:off x="5300" y="6231157"/>
            <a:ext cx="1166571" cy="0"/>
          </a:xfrm>
          <a:prstGeom prst="line">
            <a:avLst/>
          </a:prstGeom>
          <a:ln/>
        </p:spPr>
        <p:style>
          <a:lnRef idx="2">
            <a:schemeClr val="accent6"/>
          </a:lnRef>
          <a:fillRef idx="0">
            <a:schemeClr val="accent6"/>
          </a:fillRef>
          <a:effectRef idx="1">
            <a:schemeClr val="accent6"/>
          </a:effectRef>
          <a:fontRef idx="minor">
            <a:schemeClr val="tx1"/>
          </a:fontRef>
        </p:style>
      </p:cxnSp>
      <p:grpSp>
        <p:nvGrpSpPr>
          <p:cNvPr id="7" name="组合 6"/>
          <p:cNvGrpSpPr/>
          <p:nvPr userDrawn="1"/>
        </p:nvGrpSpPr>
        <p:grpSpPr>
          <a:xfrm flipH="1">
            <a:off x="1178456" y="6295076"/>
            <a:ext cx="412970" cy="421874"/>
            <a:chOff x="7019085" y="157473"/>
            <a:chExt cx="3868830" cy="3952255"/>
          </a:xfrm>
          <a:solidFill>
            <a:schemeClr val="accent6">
              <a:lumMod val="75000"/>
            </a:schemeClr>
          </a:solidFill>
        </p:grpSpPr>
        <p:sp>
          <p:nvSpPr>
            <p:cNvPr id="8" name="椭圆 7"/>
            <p:cNvSpPr/>
            <p:nvPr/>
          </p:nvSpPr>
          <p:spPr>
            <a:xfrm>
              <a:off x="8641073" y="157473"/>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rot="1542857">
              <a:off x="9362925" y="322231"/>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rot="3085714">
              <a:off x="9941806" y="783873"/>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rot="7714286">
              <a:off x="9941806" y="2858472"/>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rot="4628572">
              <a:off x="10263060" y="1450964"/>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rot="9257143">
              <a:off x="9362925" y="3320114"/>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rot="6171428">
              <a:off x="10263060" y="2191381"/>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rot="10800000">
              <a:off x="8641073" y="3484873"/>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rot="12342857">
              <a:off x="7919220" y="3320114"/>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rot="13885714">
              <a:off x="7340340" y="2858472"/>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rot="20057142">
              <a:off x="7919220" y="322231"/>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rot="15428571">
              <a:off x="7019085" y="2191381"/>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rot="16971429">
              <a:off x="7019085" y="1450964"/>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rot="18514286">
              <a:off x="7340340" y="783873"/>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4" name="直接连接符 23" hidden="1"/>
          <p:cNvCxnSpPr/>
          <p:nvPr userDrawn="1"/>
        </p:nvCxnSpPr>
        <p:spPr>
          <a:xfrm>
            <a:off x="3181635" y="431856"/>
            <a:ext cx="0" cy="524933"/>
          </a:xfrm>
          <a:prstGeom prst="line">
            <a:avLst/>
          </a:prstGeom>
          <a:ln>
            <a:solidFill>
              <a:srgbClr val="28A9D6"/>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userDrawn="1"/>
        </p:nvSpPr>
        <p:spPr>
          <a:xfrm>
            <a:off x="1703512" y="6492767"/>
            <a:ext cx="10488488" cy="369332"/>
          </a:xfrm>
          <a:prstGeom prst="rect">
            <a:avLst/>
          </a:prstGeom>
          <a:solidFill>
            <a:schemeClr val="accent6"/>
          </a:solidFill>
        </p:spPr>
        <p:txBody>
          <a:bodyPr wrap="square" rtlCol="0">
            <a:spAutoFit/>
          </a:bodyPr>
          <a:lstStyle/>
          <a:p>
            <a:endParaRPr lang="zh-CN" altLang="en-US" dirty="0"/>
          </a:p>
        </p:txBody>
      </p:sp>
      <p:sp>
        <p:nvSpPr>
          <p:cNvPr id="27" name="TextBox 26"/>
          <p:cNvSpPr txBox="1"/>
          <p:nvPr userDrawn="1"/>
        </p:nvSpPr>
        <p:spPr>
          <a:xfrm>
            <a:off x="0" y="6231157"/>
            <a:ext cx="1181186" cy="523220"/>
          </a:xfrm>
          <a:prstGeom prst="rect">
            <a:avLst/>
          </a:prstGeom>
          <a:noFill/>
        </p:spPr>
        <p:txBody>
          <a:bodyPr wrap="square" rtlCol="0">
            <a:spAutoFit/>
          </a:bodyPr>
          <a:lstStyle/>
          <a:p>
            <a:r>
              <a:rPr lang="en-US" altLang="zh-CN" sz="2800" b="1" dirty="0" smtClean="0">
                <a:solidFill>
                  <a:schemeClr val="accent6">
                    <a:lumMod val="75000"/>
                  </a:schemeClr>
                </a:solidFill>
                <a:latin typeface="+mn-ea"/>
                <a:ea typeface="+mn-ea"/>
              </a:rPr>
              <a:t>WI</a:t>
            </a:r>
            <a:r>
              <a:rPr lang="en-US" altLang="zh-CN" sz="2800" b="1" dirty="0" smtClean="0">
                <a:latin typeface="+mn-ea"/>
                <a:ea typeface="+mn-ea"/>
              </a:rPr>
              <a:t>PS</a:t>
            </a:r>
            <a:endParaRPr lang="zh-CN" altLang="en-US" sz="2800" b="1" dirty="0">
              <a:latin typeface="+mn-ea"/>
              <a:ea typeface="+mn-ea"/>
            </a:endParaRPr>
          </a:p>
        </p:txBody>
      </p:sp>
      <p:sp>
        <p:nvSpPr>
          <p:cNvPr id="33" name="TextBox 32"/>
          <p:cNvSpPr txBox="1"/>
          <p:nvPr userDrawn="1"/>
        </p:nvSpPr>
        <p:spPr>
          <a:xfrm>
            <a:off x="-1722" y="0"/>
            <a:ext cx="12193721" cy="548680"/>
          </a:xfrm>
          <a:prstGeom prst="rect">
            <a:avLst/>
          </a:prstGeom>
          <a:solidFill>
            <a:schemeClr val="accent6"/>
          </a:solidFill>
        </p:spPr>
        <p:txBody>
          <a:bodyPr wrap="square" rtlCol="0">
            <a:spAutoFit/>
          </a:bodyPr>
          <a:lstStyle/>
          <a:p>
            <a:endParaRPr lang="zh-CN" altLang="en-US" dirty="0"/>
          </a:p>
        </p:txBody>
      </p:sp>
    </p:spTree>
    <p:extLst>
      <p:ext uri="{BB962C8B-B14F-4D97-AF65-F5344CB8AC3E}">
        <p14:creationId xmlns:p14="http://schemas.microsoft.com/office/powerpoint/2010/main" val="1744616457"/>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过渡页">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a:xfrm>
            <a:off x="1035971" y="6334897"/>
            <a:ext cx="292061" cy="283147"/>
          </a:xfrm>
          <a:prstGeom prst="rect">
            <a:avLst/>
          </a:prstGeom>
        </p:spPr>
        <p:txBody>
          <a:bodyPr wrap="square" lIns="0" tIns="0" rIns="0" bIns="0" anchor="ctr" anchorCtr="1"/>
          <a:lstStyle>
            <a:lvl1pPr algn="ctr">
              <a:defRPr sz="1200">
                <a:solidFill>
                  <a:schemeClr val="tx1"/>
                </a:solidFill>
              </a:defRPr>
            </a:lvl1pPr>
          </a:lstStyle>
          <a:p>
            <a:fld id="{55183D58-648D-4475-BEF8-624F48514A30}" type="slidenum">
              <a:rPr lang="zh-CN" altLang="en-US" smtClean="0"/>
              <a:pPr/>
              <a:t>‹#›</a:t>
            </a:fld>
            <a:endParaRPr lang="zh-CN" altLang="en-US" dirty="0"/>
          </a:p>
        </p:txBody>
      </p:sp>
      <p:cxnSp>
        <p:nvCxnSpPr>
          <p:cNvPr id="5" name="直接连接符 4"/>
          <p:cNvCxnSpPr/>
          <p:nvPr userDrawn="1"/>
        </p:nvCxnSpPr>
        <p:spPr>
          <a:xfrm flipH="1">
            <a:off x="1430458" y="6479836"/>
            <a:ext cx="10620000" cy="0"/>
          </a:xfrm>
          <a:prstGeom prst="line">
            <a:avLst/>
          </a:prstGeom>
          <a:ln w="15875">
            <a:solidFill>
              <a:srgbClr val="28A9D6"/>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userDrawn="1"/>
        </p:nvCxnSpPr>
        <p:spPr>
          <a:xfrm flipH="1">
            <a:off x="141543" y="6479836"/>
            <a:ext cx="792000" cy="0"/>
          </a:xfrm>
          <a:prstGeom prst="line">
            <a:avLst/>
          </a:prstGeom>
          <a:ln w="15875">
            <a:solidFill>
              <a:srgbClr val="28A9D6"/>
            </a:solidFill>
          </a:ln>
        </p:spPr>
        <p:style>
          <a:lnRef idx="1">
            <a:schemeClr val="accent1"/>
          </a:lnRef>
          <a:fillRef idx="0">
            <a:schemeClr val="accent1"/>
          </a:fillRef>
          <a:effectRef idx="0">
            <a:schemeClr val="accent1"/>
          </a:effectRef>
          <a:fontRef idx="minor">
            <a:schemeClr val="tx1"/>
          </a:fontRef>
        </p:style>
      </p:cxnSp>
      <p:grpSp>
        <p:nvGrpSpPr>
          <p:cNvPr id="7" name="组合 6"/>
          <p:cNvGrpSpPr/>
          <p:nvPr userDrawn="1"/>
        </p:nvGrpSpPr>
        <p:grpSpPr>
          <a:xfrm flipH="1">
            <a:off x="975516" y="6268899"/>
            <a:ext cx="412970" cy="421874"/>
            <a:chOff x="7019085" y="157473"/>
            <a:chExt cx="3868830" cy="3952255"/>
          </a:xfrm>
        </p:grpSpPr>
        <p:sp>
          <p:nvSpPr>
            <p:cNvPr id="8" name="椭圆 7"/>
            <p:cNvSpPr/>
            <p:nvPr/>
          </p:nvSpPr>
          <p:spPr>
            <a:xfrm>
              <a:off x="8641073" y="157473"/>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rot="1542857">
              <a:off x="9362925" y="322231"/>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rot="3085714">
              <a:off x="9941806" y="783873"/>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rot="7714286">
              <a:off x="9941806" y="2858472"/>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rot="4628572">
              <a:off x="10263060" y="1450964"/>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rot="9257143">
              <a:off x="9362925" y="3320114"/>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rot="6171428">
              <a:off x="10263060" y="2191381"/>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rot="10800000">
              <a:off x="8641073" y="3484873"/>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rot="12342857">
              <a:off x="7919220" y="3320114"/>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rot="13885714">
              <a:off x="7340340" y="2858472"/>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rot="20057142">
              <a:off x="7919220" y="322231"/>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rot="15428571">
              <a:off x="7019085" y="2191381"/>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rot="16971429">
              <a:off x="7019085" y="1450964"/>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rot="18514286">
              <a:off x="7340340" y="783873"/>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4" name="直接连接符 23" hidden="1"/>
          <p:cNvCxnSpPr/>
          <p:nvPr userDrawn="1"/>
        </p:nvCxnSpPr>
        <p:spPr>
          <a:xfrm>
            <a:off x="3181635" y="431856"/>
            <a:ext cx="0" cy="524933"/>
          </a:xfrm>
          <a:prstGeom prst="line">
            <a:avLst/>
          </a:prstGeom>
          <a:ln>
            <a:solidFill>
              <a:srgbClr val="28A9D6"/>
            </a:solidFill>
          </a:ln>
        </p:spPr>
        <p:style>
          <a:lnRef idx="1">
            <a:schemeClr val="accent1"/>
          </a:lnRef>
          <a:fillRef idx="0">
            <a:schemeClr val="accent1"/>
          </a:fillRef>
          <a:effectRef idx="0">
            <a:schemeClr val="accent1"/>
          </a:effectRef>
          <a:fontRef idx="minor">
            <a:schemeClr val="tx1"/>
          </a:fontRef>
        </p:style>
      </p:cxnSp>
      <p:sp>
        <p:nvSpPr>
          <p:cNvPr id="28" name="文本框 27"/>
          <p:cNvSpPr txBox="1"/>
          <p:nvPr userDrawn="1"/>
        </p:nvSpPr>
        <p:spPr>
          <a:xfrm>
            <a:off x="333375" y="455040"/>
            <a:ext cx="1227586" cy="369332"/>
          </a:xfrm>
          <a:prstGeom prst="rect">
            <a:avLst/>
          </a:prstGeom>
          <a:noFill/>
        </p:spPr>
        <p:txBody>
          <a:bodyPr wrap="square" rtlCol="0">
            <a:spAutoFit/>
          </a:bodyPr>
          <a:lstStyle/>
          <a:p>
            <a:pPr algn="ctr"/>
            <a:r>
              <a:rPr lang="zh-CN" altLang="en-US" sz="1800" dirty="0" smtClean="0">
                <a:solidFill>
                  <a:schemeClr val="tx1">
                    <a:lumMod val="75000"/>
                    <a:lumOff val="25000"/>
                  </a:schemeClr>
                </a:solidFill>
              </a:rPr>
              <a:t>第二部分</a:t>
            </a:r>
            <a:endParaRPr lang="zh-CN" altLang="en-US" sz="1800" dirty="0">
              <a:solidFill>
                <a:schemeClr val="tx1">
                  <a:lumMod val="75000"/>
                  <a:lumOff val="25000"/>
                </a:schemeClr>
              </a:solidFill>
            </a:endParaRPr>
          </a:p>
        </p:txBody>
      </p:sp>
      <p:sp>
        <p:nvSpPr>
          <p:cNvPr id="29" name="任意多边形 28"/>
          <p:cNvSpPr/>
          <p:nvPr userDrawn="1"/>
        </p:nvSpPr>
        <p:spPr>
          <a:xfrm flipV="1">
            <a:off x="174171" y="423706"/>
            <a:ext cx="1386789" cy="432000"/>
          </a:xfrm>
          <a:custGeom>
            <a:avLst/>
            <a:gdLst>
              <a:gd name="connsiteX0" fmla="*/ 167822 w 1386790"/>
              <a:gd name="connsiteY0" fmla="*/ 524933 h 524933"/>
              <a:gd name="connsiteX1" fmla="*/ 168846 w 1386790"/>
              <a:gd name="connsiteY1" fmla="*/ 524933 h 524933"/>
              <a:gd name="connsiteX2" fmla="*/ 168846 w 1386790"/>
              <a:gd name="connsiteY2" fmla="*/ 14598 h 524933"/>
              <a:gd name="connsiteX3" fmla="*/ 1386790 w 1386790"/>
              <a:gd name="connsiteY3" fmla="*/ 14598 h 524933"/>
              <a:gd name="connsiteX4" fmla="*/ 1386790 w 1386790"/>
              <a:gd name="connsiteY4" fmla="*/ 0 h 524933"/>
              <a:gd name="connsiteX5" fmla="*/ 167822 w 1386790"/>
              <a:gd name="connsiteY5" fmla="*/ 0 h 524933"/>
              <a:gd name="connsiteX6" fmla="*/ 152999 w 1386790"/>
              <a:gd name="connsiteY6" fmla="*/ 0 h 524933"/>
              <a:gd name="connsiteX7" fmla="*/ 152999 w 1386790"/>
              <a:gd name="connsiteY7" fmla="*/ 507260 h 524933"/>
              <a:gd name="connsiteX8" fmla="*/ 107280 w 1386790"/>
              <a:gd name="connsiteY8" fmla="*/ 507260 h 524933"/>
              <a:gd name="connsiteX9" fmla="*/ 107280 w 1386790"/>
              <a:gd name="connsiteY9" fmla="*/ 0 h 524933"/>
              <a:gd name="connsiteX10" fmla="*/ 0 w 1386790"/>
              <a:gd name="connsiteY10" fmla="*/ 0 h 524933"/>
              <a:gd name="connsiteX11" fmla="*/ 0 w 1386790"/>
              <a:gd name="connsiteY11" fmla="*/ 524932 h 524933"/>
              <a:gd name="connsiteX12" fmla="*/ 33834 w 1386790"/>
              <a:gd name="connsiteY12" fmla="*/ 524932 h 524933"/>
              <a:gd name="connsiteX13" fmla="*/ 33834 w 1386790"/>
              <a:gd name="connsiteY13" fmla="*/ 23810 h 524933"/>
              <a:gd name="connsiteX14" fmla="*/ 79553 w 1386790"/>
              <a:gd name="connsiteY14" fmla="*/ 23810 h 524933"/>
              <a:gd name="connsiteX15" fmla="*/ 79553 w 1386790"/>
              <a:gd name="connsiteY15" fmla="*/ 524932 h 524933"/>
              <a:gd name="connsiteX16" fmla="*/ 167822 w 1386790"/>
              <a:gd name="connsiteY16" fmla="*/ 524932 h 52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86790" h="524933">
                <a:moveTo>
                  <a:pt x="167822" y="524933"/>
                </a:moveTo>
                <a:lnTo>
                  <a:pt x="168846" y="524933"/>
                </a:lnTo>
                <a:lnTo>
                  <a:pt x="168846" y="14598"/>
                </a:lnTo>
                <a:lnTo>
                  <a:pt x="1386790" y="14598"/>
                </a:lnTo>
                <a:lnTo>
                  <a:pt x="1386790" y="0"/>
                </a:lnTo>
                <a:lnTo>
                  <a:pt x="167822" y="0"/>
                </a:lnTo>
                <a:lnTo>
                  <a:pt x="152999" y="0"/>
                </a:lnTo>
                <a:lnTo>
                  <a:pt x="152999" y="507260"/>
                </a:lnTo>
                <a:lnTo>
                  <a:pt x="107280" y="507260"/>
                </a:lnTo>
                <a:lnTo>
                  <a:pt x="107280" y="0"/>
                </a:lnTo>
                <a:lnTo>
                  <a:pt x="0" y="0"/>
                </a:lnTo>
                <a:lnTo>
                  <a:pt x="0" y="524932"/>
                </a:lnTo>
                <a:lnTo>
                  <a:pt x="33834" y="524932"/>
                </a:lnTo>
                <a:lnTo>
                  <a:pt x="33834" y="23810"/>
                </a:lnTo>
                <a:lnTo>
                  <a:pt x="79553" y="23810"/>
                </a:lnTo>
                <a:lnTo>
                  <a:pt x="79553" y="524932"/>
                </a:lnTo>
                <a:lnTo>
                  <a:pt x="167822" y="524932"/>
                </a:lnTo>
                <a:close/>
              </a:path>
            </a:pathLst>
          </a:cu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Tree>
    <p:extLst>
      <p:ext uri="{BB962C8B-B14F-4D97-AF65-F5344CB8AC3E}">
        <p14:creationId xmlns:p14="http://schemas.microsoft.com/office/powerpoint/2010/main" val="30406627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_过渡页">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a:xfrm>
            <a:off x="1035971" y="6334897"/>
            <a:ext cx="292061" cy="283147"/>
          </a:xfrm>
          <a:prstGeom prst="rect">
            <a:avLst/>
          </a:prstGeom>
        </p:spPr>
        <p:txBody>
          <a:bodyPr wrap="square" lIns="0" tIns="0" rIns="0" bIns="0" anchor="ctr" anchorCtr="1"/>
          <a:lstStyle>
            <a:lvl1pPr algn="ctr">
              <a:defRPr sz="1200">
                <a:solidFill>
                  <a:schemeClr val="tx1"/>
                </a:solidFill>
              </a:defRPr>
            </a:lvl1pPr>
          </a:lstStyle>
          <a:p>
            <a:fld id="{55183D58-648D-4475-BEF8-624F48514A30}" type="slidenum">
              <a:rPr lang="zh-CN" altLang="en-US" smtClean="0"/>
              <a:pPr/>
              <a:t>‹#›</a:t>
            </a:fld>
            <a:endParaRPr lang="zh-CN" altLang="en-US" dirty="0"/>
          </a:p>
        </p:txBody>
      </p:sp>
      <p:cxnSp>
        <p:nvCxnSpPr>
          <p:cNvPr id="5" name="直接连接符 4"/>
          <p:cNvCxnSpPr/>
          <p:nvPr userDrawn="1"/>
        </p:nvCxnSpPr>
        <p:spPr>
          <a:xfrm flipH="1">
            <a:off x="1430458" y="6479836"/>
            <a:ext cx="10620000" cy="0"/>
          </a:xfrm>
          <a:prstGeom prst="line">
            <a:avLst/>
          </a:prstGeom>
          <a:ln w="15875">
            <a:solidFill>
              <a:srgbClr val="28A9D6"/>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userDrawn="1"/>
        </p:nvCxnSpPr>
        <p:spPr>
          <a:xfrm flipH="1">
            <a:off x="141543" y="6479836"/>
            <a:ext cx="792000" cy="0"/>
          </a:xfrm>
          <a:prstGeom prst="line">
            <a:avLst/>
          </a:prstGeom>
          <a:ln w="15875">
            <a:solidFill>
              <a:srgbClr val="28A9D6"/>
            </a:solidFill>
          </a:ln>
        </p:spPr>
        <p:style>
          <a:lnRef idx="1">
            <a:schemeClr val="accent1"/>
          </a:lnRef>
          <a:fillRef idx="0">
            <a:schemeClr val="accent1"/>
          </a:fillRef>
          <a:effectRef idx="0">
            <a:schemeClr val="accent1"/>
          </a:effectRef>
          <a:fontRef idx="minor">
            <a:schemeClr val="tx1"/>
          </a:fontRef>
        </p:style>
      </p:cxnSp>
      <p:grpSp>
        <p:nvGrpSpPr>
          <p:cNvPr id="7" name="组合 6"/>
          <p:cNvGrpSpPr/>
          <p:nvPr userDrawn="1"/>
        </p:nvGrpSpPr>
        <p:grpSpPr>
          <a:xfrm flipH="1">
            <a:off x="975516" y="6268899"/>
            <a:ext cx="412970" cy="421874"/>
            <a:chOff x="7019085" y="157473"/>
            <a:chExt cx="3868830" cy="3952255"/>
          </a:xfrm>
        </p:grpSpPr>
        <p:sp>
          <p:nvSpPr>
            <p:cNvPr id="8" name="椭圆 7"/>
            <p:cNvSpPr/>
            <p:nvPr/>
          </p:nvSpPr>
          <p:spPr>
            <a:xfrm>
              <a:off x="8641073" y="157473"/>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rot="1542857">
              <a:off x="9362925" y="322231"/>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rot="3085714">
              <a:off x="9941806" y="783873"/>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rot="7714286">
              <a:off x="9941806" y="2858472"/>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rot="4628572">
              <a:off x="10263060" y="1450964"/>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rot="9257143">
              <a:off x="9362925" y="3320114"/>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rot="6171428">
              <a:off x="10263060" y="2191381"/>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rot="10800000">
              <a:off x="8641073" y="3484873"/>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rot="12342857">
              <a:off x="7919220" y="3320114"/>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rot="13885714">
              <a:off x="7340340" y="2858472"/>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rot="20057142">
              <a:off x="7919220" y="322231"/>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rot="15428571">
              <a:off x="7019085" y="2191381"/>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rot="16971429">
              <a:off x="7019085" y="1450964"/>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rot="18514286">
              <a:off x="7340340" y="783873"/>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Freeform 5"/>
          <p:cNvSpPr>
            <a:spLocks noEditPoints="1"/>
          </p:cNvSpPr>
          <p:nvPr userDrawn="1"/>
        </p:nvSpPr>
        <p:spPr bwMode="auto">
          <a:xfrm>
            <a:off x="7458155" y="5658694"/>
            <a:ext cx="4253066" cy="821142"/>
          </a:xfrm>
          <a:custGeom>
            <a:avLst/>
            <a:gdLst>
              <a:gd name="T0" fmla="*/ 7933 w 8000"/>
              <a:gd name="T1" fmla="*/ 1418 h 1542"/>
              <a:gd name="T2" fmla="*/ 7832 w 8000"/>
              <a:gd name="T3" fmla="*/ 1315 h 1542"/>
              <a:gd name="T4" fmla="*/ 7738 w 8000"/>
              <a:gd name="T5" fmla="*/ 1352 h 1542"/>
              <a:gd name="T6" fmla="*/ 7673 w 8000"/>
              <a:gd name="T7" fmla="*/ 1336 h 1542"/>
              <a:gd name="T8" fmla="*/ 7538 w 8000"/>
              <a:gd name="T9" fmla="*/ 1313 h 1542"/>
              <a:gd name="T10" fmla="*/ 7430 w 8000"/>
              <a:gd name="T11" fmla="*/ 1287 h 1542"/>
              <a:gd name="T12" fmla="*/ 7292 w 8000"/>
              <a:gd name="T13" fmla="*/ 1358 h 1542"/>
              <a:gd name="T14" fmla="*/ 7170 w 8000"/>
              <a:gd name="T15" fmla="*/ 1352 h 1542"/>
              <a:gd name="T16" fmla="*/ 6993 w 8000"/>
              <a:gd name="T17" fmla="*/ 1400 h 1542"/>
              <a:gd name="T18" fmla="*/ 6886 w 8000"/>
              <a:gd name="T19" fmla="*/ 1357 h 1542"/>
              <a:gd name="T20" fmla="*/ 6766 w 8000"/>
              <a:gd name="T21" fmla="*/ 1380 h 1542"/>
              <a:gd name="T22" fmla="*/ 6640 w 8000"/>
              <a:gd name="T23" fmla="*/ 1194 h 1542"/>
              <a:gd name="T24" fmla="*/ 6505 w 8000"/>
              <a:gd name="T25" fmla="*/ 1157 h 1542"/>
              <a:gd name="T26" fmla="*/ 6381 w 8000"/>
              <a:gd name="T27" fmla="*/ 1311 h 1542"/>
              <a:gd name="T28" fmla="*/ 6242 w 8000"/>
              <a:gd name="T29" fmla="*/ 1181 h 1542"/>
              <a:gd name="T30" fmla="*/ 5688 w 8000"/>
              <a:gd name="T31" fmla="*/ 818 h 1542"/>
              <a:gd name="T32" fmla="*/ 5396 w 8000"/>
              <a:gd name="T33" fmla="*/ 674 h 1542"/>
              <a:gd name="T34" fmla="*/ 5346 w 8000"/>
              <a:gd name="T35" fmla="*/ 615 h 1542"/>
              <a:gd name="T36" fmla="*/ 5292 w 8000"/>
              <a:gd name="T37" fmla="*/ 1274 h 1542"/>
              <a:gd name="T38" fmla="*/ 5007 w 8000"/>
              <a:gd name="T39" fmla="*/ 1089 h 1542"/>
              <a:gd name="T40" fmla="*/ 4819 w 8000"/>
              <a:gd name="T41" fmla="*/ 685 h 1542"/>
              <a:gd name="T42" fmla="*/ 4540 w 8000"/>
              <a:gd name="T43" fmla="*/ 1250 h 1542"/>
              <a:gd name="T44" fmla="*/ 4474 w 8000"/>
              <a:gd name="T45" fmla="*/ 1255 h 1542"/>
              <a:gd name="T46" fmla="*/ 4398 w 8000"/>
              <a:gd name="T47" fmla="*/ 1265 h 1542"/>
              <a:gd name="T48" fmla="*/ 4286 w 8000"/>
              <a:gd name="T49" fmla="*/ 1131 h 1542"/>
              <a:gd name="T50" fmla="*/ 4046 w 8000"/>
              <a:gd name="T51" fmla="*/ 1117 h 1542"/>
              <a:gd name="T52" fmla="*/ 3923 w 8000"/>
              <a:gd name="T53" fmla="*/ 975 h 1542"/>
              <a:gd name="T54" fmla="*/ 3742 w 8000"/>
              <a:gd name="T55" fmla="*/ 1095 h 1542"/>
              <a:gd name="T56" fmla="*/ 3585 w 8000"/>
              <a:gd name="T57" fmla="*/ 1415 h 1542"/>
              <a:gd name="T58" fmla="*/ 3463 w 8000"/>
              <a:gd name="T59" fmla="*/ 1255 h 1542"/>
              <a:gd name="T60" fmla="*/ 3390 w 8000"/>
              <a:gd name="T61" fmla="*/ 372 h 1542"/>
              <a:gd name="T62" fmla="*/ 3367 w 8000"/>
              <a:gd name="T63" fmla="*/ 187 h 1542"/>
              <a:gd name="T64" fmla="*/ 3329 w 8000"/>
              <a:gd name="T65" fmla="*/ 695 h 1542"/>
              <a:gd name="T66" fmla="*/ 2997 w 8000"/>
              <a:gd name="T67" fmla="*/ 1479 h 1542"/>
              <a:gd name="T68" fmla="*/ 2797 w 8000"/>
              <a:gd name="T69" fmla="*/ 1119 h 1542"/>
              <a:gd name="T70" fmla="*/ 2628 w 8000"/>
              <a:gd name="T71" fmla="*/ 1372 h 1542"/>
              <a:gd name="T72" fmla="*/ 2470 w 8000"/>
              <a:gd name="T73" fmla="*/ 1378 h 1542"/>
              <a:gd name="T74" fmla="*/ 2310 w 8000"/>
              <a:gd name="T75" fmla="*/ 1440 h 1542"/>
              <a:gd name="T76" fmla="*/ 2152 w 8000"/>
              <a:gd name="T77" fmla="*/ 1391 h 1542"/>
              <a:gd name="T78" fmla="*/ 2055 w 8000"/>
              <a:gd name="T79" fmla="*/ 1463 h 1542"/>
              <a:gd name="T80" fmla="*/ 1975 w 8000"/>
              <a:gd name="T81" fmla="*/ 1479 h 1542"/>
              <a:gd name="T82" fmla="*/ 1805 w 8000"/>
              <a:gd name="T83" fmla="*/ 1456 h 1542"/>
              <a:gd name="T84" fmla="*/ 1673 w 8000"/>
              <a:gd name="T85" fmla="*/ 1469 h 1542"/>
              <a:gd name="T86" fmla="*/ 1531 w 8000"/>
              <a:gd name="T87" fmla="*/ 1408 h 1542"/>
              <a:gd name="T88" fmla="*/ 1443 w 8000"/>
              <a:gd name="T89" fmla="*/ 1265 h 1542"/>
              <a:gd name="T90" fmla="*/ 1253 w 8000"/>
              <a:gd name="T91" fmla="*/ 1421 h 1542"/>
              <a:gd name="T92" fmla="*/ 1155 w 8000"/>
              <a:gd name="T93" fmla="*/ 1401 h 1542"/>
              <a:gd name="T94" fmla="*/ 1051 w 8000"/>
              <a:gd name="T95" fmla="*/ 1389 h 1542"/>
              <a:gd name="T96" fmla="*/ 969 w 8000"/>
              <a:gd name="T97" fmla="*/ 1224 h 1542"/>
              <a:gd name="T98" fmla="*/ 843 w 8000"/>
              <a:gd name="T99" fmla="*/ 1375 h 1542"/>
              <a:gd name="T100" fmla="*/ 664 w 8000"/>
              <a:gd name="T101" fmla="*/ 1427 h 1542"/>
              <a:gd name="T102" fmla="*/ 515 w 8000"/>
              <a:gd name="T103" fmla="*/ 1241 h 1542"/>
              <a:gd name="T104" fmla="*/ 320 w 8000"/>
              <a:gd name="T105" fmla="*/ 1245 h 1542"/>
              <a:gd name="T106" fmla="*/ 218 w 8000"/>
              <a:gd name="T107" fmla="*/ 1342 h 1542"/>
              <a:gd name="T108" fmla="*/ 56 w 8000"/>
              <a:gd name="T109" fmla="*/ 1357 h 1542"/>
              <a:gd name="T110" fmla="*/ 3369 w 8000"/>
              <a:gd name="T111" fmla="*/ 1408 h 1542"/>
              <a:gd name="T112" fmla="*/ 3356 w 8000"/>
              <a:gd name="T113" fmla="*/ 1141 h 1542"/>
              <a:gd name="T114" fmla="*/ 3356 w 8000"/>
              <a:gd name="T115" fmla="*/ 872 h 1542"/>
              <a:gd name="T116" fmla="*/ 3356 w 8000"/>
              <a:gd name="T117" fmla="*/ 756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000" h="1542">
                <a:moveTo>
                  <a:pt x="7978" y="1472"/>
                </a:moveTo>
                <a:cubicBezTo>
                  <a:pt x="7978" y="1462"/>
                  <a:pt x="7978" y="1462"/>
                  <a:pt x="7978" y="1462"/>
                </a:cubicBezTo>
                <a:cubicBezTo>
                  <a:pt x="7966" y="1462"/>
                  <a:pt x="7966" y="1462"/>
                  <a:pt x="7966" y="1462"/>
                </a:cubicBezTo>
                <a:cubicBezTo>
                  <a:pt x="7966" y="1436"/>
                  <a:pt x="7966" y="1436"/>
                  <a:pt x="7966" y="1436"/>
                </a:cubicBezTo>
                <a:cubicBezTo>
                  <a:pt x="7955" y="1436"/>
                  <a:pt x="7955" y="1436"/>
                  <a:pt x="7955" y="1436"/>
                </a:cubicBezTo>
                <a:cubicBezTo>
                  <a:pt x="7955" y="1420"/>
                  <a:pt x="7955" y="1420"/>
                  <a:pt x="7955" y="1420"/>
                </a:cubicBezTo>
                <a:cubicBezTo>
                  <a:pt x="7941" y="1420"/>
                  <a:pt x="7941" y="1420"/>
                  <a:pt x="7941" y="1420"/>
                </a:cubicBezTo>
                <a:cubicBezTo>
                  <a:pt x="7941" y="1428"/>
                  <a:pt x="7941" y="1428"/>
                  <a:pt x="7941" y="1428"/>
                </a:cubicBezTo>
                <a:cubicBezTo>
                  <a:pt x="7933" y="1428"/>
                  <a:pt x="7933" y="1428"/>
                  <a:pt x="7933" y="1428"/>
                </a:cubicBezTo>
                <a:cubicBezTo>
                  <a:pt x="7933" y="1418"/>
                  <a:pt x="7933" y="1418"/>
                  <a:pt x="7933" y="1418"/>
                </a:cubicBezTo>
                <a:cubicBezTo>
                  <a:pt x="7916" y="1418"/>
                  <a:pt x="7916" y="1418"/>
                  <a:pt x="7916" y="1418"/>
                </a:cubicBezTo>
                <a:cubicBezTo>
                  <a:pt x="7916" y="1433"/>
                  <a:pt x="7916" y="1433"/>
                  <a:pt x="7916" y="1433"/>
                </a:cubicBezTo>
                <a:cubicBezTo>
                  <a:pt x="7895" y="1433"/>
                  <a:pt x="7895" y="1433"/>
                  <a:pt x="7895" y="1433"/>
                </a:cubicBezTo>
                <a:cubicBezTo>
                  <a:pt x="7895" y="1335"/>
                  <a:pt x="7895" y="1335"/>
                  <a:pt x="7895" y="1335"/>
                </a:cubicBezTo>
                <a:cubicBezTo>
                  <a:pt x="7879" y="1335"/>
                  <a:pt x="7879" y="1335"/>
                  <a:pt x="7879" y="1335"/>
                </a:cubicBezTo>
                <a:cubicBezTo>
                  <a:pt x="7855" y="1316"/>
                  <a:pt x="7855" y="1316"/>
                  <a:pt x="7855" y="1316"/>
                </a:cubicBezTo>
                <a:cubicBezTo>
                  <a:pt x="7855" y="1300"/>
                  <a:pt x="7855" y="1300"/>
                  <a:pt x="7855" y="1300"/>
                </a:cubicBezTo>
                <a:cubicBezTo>
                  <a:pt x="7843" y="1300"/>
                  <a:pt x="7843" y="1300"/>
                  <a:pt x="7843" y="1300"/>
                </a:cubicBezTo>
                <a:cubicBezTo>
                  <a:pt x="7843" y="1315"/>
                  <a:pt x="7843" y="1315"/>
                  <a:pt x="7843" y="1315"/>
                </a:cubicBezTo>
                <a:cubicBezTo>
                  <a:pt x="7832" y="1315"/>
                  <a:pt x="7832" y="1315"/>
                  <a:pt x="7832" y="1315"/>
                </a:cubicBezTo>
                <a:cubicBezTo>
                  <a:pt x="7832" y="1300"/>
                  <a:pt x="7832" y="1300"/>
                  <a:pt x="7832" y="1300"/>
                </a:cubicBezTo>
                <a:cubicBezTo>
                  <a:pt x="7821" y="1300"/>
                  <a:pt x="7821" y="1300"/>
                  <a:pt x="7821" y="1300"/>
                </a:cubicBezTo>
                <a:cubicBezTo>
                  <a:pt x="7821" y="1315"/>
                  <a:pt x="7821" y="1315"/>
                  <a:pt x="7821" y="1315"/>
                </a:cubicBezTo>
                <a:cubicBezTo>
                  <a:pt x="7806" y="1335"/>
                  <a:pt x="7806" y="1335"/>
                  <a:pt x="7806" y="1335"/>
                </a:cubicBezTo>
                <a:cubicBezTo>
                  <a:pt x="7789" y="1335"/>
                  <a:pt x="7789" y="1335"/>
                  <a:pt x="7789" y="1335"/>
                </a:cubicBezTo>
                <a:cubicBezTo>
                  <a:pt x="7789" y="1436"/>
                  <a:pt x="7789" y="1436"/>
                  <a:pt x="7789" y="1436"/>
                </a:cubicBezTo>
                <a:cubicBezTo>
                  <a:pt x="7749" y="1436"/>
                  <a:pt x="7749" y="1436"/>
                  <a:pt x="7749" y="1436"/>
                </a:cubicBezTo>
                <a:cubicBezTo>
                  <a:pt x="7749" y="1345"/>
                  <a:pt x="7749" y="1345"/>
                  <a:pt x="7749" y="1345"/>
                </a:cubicBezTo>
                <a:cubicBezTo>
                  <a:pt x="7738" y="1345"/>
                  <a:pt x="7738" y="1345"/>
                  <a:pt x="7738" y="1345"/>
                </a:cubicBezTo>
                <a:cubicBezTo>
                  <a:pt x="7738" y="1352"/>
                  <a:pt x="7738" y="1352"/>
                  <a:pt x="7738" y="1352"/>
                </a:cubicBezTo>
                <a:cubicBezTo>
                  <a:pt x="7724" y="1352"/>
                  <a:pt x="7724" y="1352"/>
                  <a:pt x="7724" y="1352"/>
                </a:cubicBezTo>
                <a:cubicBezTo>
                  <a:pt x="7724" y="1337"/>
                  <a:pt x="7724" y="1337"/>
                  <a:pt x="7724" y="1337"/>
                </a:cubicBezTo>
                <a:cubicBezTo>
                  <a:pt x="7713" y="1337"/>
                  <a:pt x="7713" y="1337"/>
                  <a:pt x="7713" y="1337"/>
                </a:cubicBezTo>
                <a:cubicBezTo>
                  <a:pt x="7713" y="1321"/>
                  <a:pt x="7713" y="1321"/>
                  <a:pt x="7713" y="1321"/>
                </a:cubicBezTo>
                <a:cubicBezTo>
                  <a:pt x="7697" y="1321"/>
                  <a:pt x="7697" y="1321"/>
                  <a:pt x="7697" y="1321"/>
                </a:cubicBezTo>
                <a:cubicBezTo>
                  <a:pt x="7697" y="1336"/>
                  <a:pt x="7697" y="1336"/>
                  <a:pt x="7697" y="1336"/>
                </a:cubicBezTo>
                <a:cubicBezTo>
                  <a:pt x="7687" y="1336"/>
                  <a:pt x="7687" y="1336"/>
                  <a:pt x="7687" y="1336"/>
                </a:cubicBezTo>
                <a:cubicBezTo>
                  <a:pt x="7687" y="1324"/>
                  <a:pt x="7687" y="1324"/>
                  <a:pt x="7687" y="1324"/>
                </a:cubicBezTo>
                <a:cubicBezTo>
                  <a:pt x="7673" y="1324"/>
                  <a:pt x="7673" y="1324"/>
                  <a:pt x="7673" y="1324"/>
                </a:cubicBezTo>
                <a:cubicBezTo>
                  <a:pt x="7673" y="1336"/>
                  <a:pt x="7673" y="1336"/>
                  <a:pt x="7673" y="1336"/>
                </a:cubicBezTo>
                <a:cubicBezTo>
                  <a:pt x="7659" y="1336"/>
                  <a:pt x="7659" y="1336"/>
                  <a:pt x="7659" y="1336"/>
                </a:cubicBezTo>
                <a:cubicBezTo>
                  <a:pt x="7659" y="1326"/>
                  <a:pt x="7659" y="1326"/>
                  <a:pt x="7659" y="1326"/>
                </a:cubicBezTo>
                <a:cubicBezTo>
                  <a:pt x="7645" y="1326"/>
                  <a:pt x="7645" y="1326"/>
                  <a:pt x="7645" y="1326"/>
                </a:cubicBezTo>
                <a:cubicBezTo>
                  <a:pt x="7645" y="1356"/>
                  <a:pt x="7645" y="1356"/>
                  <a:pt x="7645" y="1356"/>
                </a:cubicBezTo>
                <a:cubicBezTo>
                  <a:pt x="7616" y="1356"/>
                  <a:pt x="7616" y="1356"/>
                  <a:pt x="7616" y="1356"/>
                </a:cubicBezTo>
                <a:cubicBezTo>
                  <a:pt x="7616" y="1439"/>
                  <a:pt x="7616" y="1439"/>
                  <a:pt x="7616" y="1439"/>
                </a:cubicBezTo>
                <a:cubicBezTo>
                  <a:pt x="7581" y="1439"/>
                  <a:pt x="7581" y="1439"/>
                  <a:pt x="7581" y="1439"/>
                </a:cubicBezTo>
                <a:cubicBezTo>
                  <a:pt x="7581" y="1337"/>
                  <a:pt x="7581" y="1337"/>
                  <a:pt x="7581" y="1337"/>
                </a:cubicBezTo>
                <a:cubicBezTo>
                  <a:pt x="7557" y="1337"/>
                  <a:pt x="7557" y="1337"/>
                  <a:pt x="7557" y="1337"/>
                </a:cubicBezTo>
                <a:cubicBezTo>
                  <a:pt x="7538" y="1313"/>
                  <a:pt x="7538" y="1313"/>
                  <a:pt x="7538" y="1313"/>
                </a:cubicBezTo>
                <a:cubicBezTo>
                  <a:pt x="7497" y="1313"/>
                  <a:pt x="7497" y="1313"/>
                  <a:pt x="7497" y="1313"/>
                </a:cubicBezTo>
                <a:cubicBezTo>
                  <a:pt x="7497" y="1416"/>
                  <a:pt x="7497" y="1416"/>
                  <a:pt x="7497" y="1416"/>
                </a:cubicBezTo>
                <a:cubicBezTo>
                  <a:pt x="7483" y="1416"/>
                  <a:pt x="7483" y="1416"/>
                  <a:pt x="7483" y="1416"/>
                </a:cubicBezTo>
                <a:cubicBezTo>
                  <a:pt x="7483" y="1314"/>
                  <a:pt x="7483" y="1314"/>
                  <a:pt x="7483" y="1314"/>
                </a:cubicBezTo>
                <a:cubicBezTo>
                  <a:pt x="7465" y="1285"/>
                  <a:pt x="7465" y="1285"/>
                  <a:pt x="7465" y="1285"/>
                </a:cubicBezTo>
                <a:cubicBezTo>
                  <a:pt x="7452" y="1285"/>
                  <a:pt x="7452" y="1285"/>
                  <a:pt x="7452" y="1285"/>
                </a:cubicBezTo>
                <a:cubicBezTo>
                  <a:pt x="7452" y="1291"/>
                  <a:pt x="7452" y="1291"/>
                  <a:pt x="7452" y="1291"/>
                </a:cubicBezTo>
                <a:cubicBezTo>
                  <a:pt x="7441" y="1291"/>
                  <a:pt x="7441" y="1291"/>
                  <a:pt x="7441" y="1291"/>
                </a:cubicBezTo>
                <a:cubicBezTo>
                  <a:pt x="7441" y="1287"/>
                  <a:pt x="7441" y="1287"/>
                  <a:pt x="7441" y="1287"/>
                </a:cubicBezTo>
                <a:cubicBezTo>
                  <a:pt x="7430" y="1287"/>
                  <a:pt x="7430" y="1287"/>
                  <a:pt x="7430" y="1287"/>
                </a:cubicBezTo>
                <a:cubicBezTo>
                  <a:pt x="7430" y="1301"/>
                  <a:pt x="7430" y="1301"/>
                  <a:pt x="7430" y="1301"/>
                </a:cubicBezTo>
                <a:cubicBezTo>
                  <a:pt x="7383" y="1301"/>
                  <a:pt x="7383" y="1301"/>
                  <a:pt x="7383" y="1301"/>
                </a:cubicBezTo>
                <a:cubicBezTo>
                  <a:pt x="7383" y="1286"/>
                  <a:pt x="7383" y="1286"/>
                  <a:pt x="7383" y="1286"/>
                </a:cubicBezTo>
                <a:cubicBezTo>
                  <a:pt x="7370" y="1261"/>
                  <a:pt x="7370" y="1261"/>
                  <a:pt x="7370" y="1261"/>
                </a:cubicBezTo>
                <a:cubicBezTo>
                  <a:pt x="7326" y="1261"/>
                  <a:pt x="7326" y="1261"/>
                  <a:pt x="7326" y="1261"/>
                </a:cubicBezTo>
                <a:cubicBezTo>
                  <a:pt x="7326" y="1286"/>
                  <a:pt x="7326" y="1286"/>
                  <a:pt x="7326" y="1286"/>
                </a:cubicBezTo>
                <a:cubicBezTo>
                  <a:pt x="7297" y="1286"/>
                  <a:pt x="7297" y="1286"/>
                  <a:pt x="7297" y="1286"/>
                </a:cubicBezTo>
                <a:cubicBezTo>
                  <a:pt x="7297" y="1303"/>
                  <a:pt x="7297" y="1303"/>
                  <a:pt x="7297" y="1303"/>
                </a:cubicBezTo>
                <a:cubicBezTo>
                  <a:pt x="7292" y="1303"/>
                  <a:pt x="7292" y="1303"/>
                  <a:pt x="7292" y="1303"/>
                </a:cubicBezTo>
                <a:cubicBezTo>
                  <a:pt x="7292" y="1358"/>
                  <a:pt x="7292" y="1358"/>
                  <a:pt x="7292" y="1358"/>
                </a:cubicBezTo>
                <a:cubicBezTo>
                  <a:pt x="7281" y="1358"/>
                  <a:pt x="7281" y="1358"/>
                  <a:pt x="7281" y="1358"/>
                </a:cubicBezTo>
                <a:cubicBezTo>
                  <a:pt x="7281" y="1302"/>
                  <a:pt x="7281" y="1302"/>
                  <a:pt x="7281" y="1302"/>
                </a:cubicBezTo>
                <a:cubicBezTo>
                  <a:pt x="7273" y="1302"/>
                  <a:pt x="7273" y="1302"/>
                  <a:pt x="7273" y="1302"/>
                </a:cubicBezTo>
                <a:cubicBezTo>
                  <a:pt x="7273" y="1279"/>
                  <a:pt x="7273" y="1279"/>
                  <a:pt x="7273" y="1279"/>
                </a:cubicBezTo>
                <a:cubicBezTo>
                  <a:pt x="7210" y="1279"/>
                  <a:pt x="7210" y="1279"/>
                  <a:pt x="7210" y="1279"/>
                </a:cubicBezTo>
                <a:cubicBezTo>
                  <a:pt x="7210" y="1303"/>
                  <a:pt x="7210" y="1303"/>
                  <a:pt x="7210" y="1303"/>
                </a:cubicBezTo>
                <a:cubicBezTo>
                  <a:pt x="7179" y="1303"/>
                  <a:pt x="7179" y="1303"/>
                  <a:pt x="7179" y="1303"/>
                </a:cubicBezTo>
                <a:cubicBezTo>
                  <a:pt x="7179" y="1323"/>
                  <a:pt x="7179" y="1323"/>
                  <a:pt x="7179" y="1323"/>
                </a:cubicBezTo>
                <a:cubicBezTo>
                  <a:pt x="7170" y="1323"/>
                  <a:pt x="7170" y="1323"/>
                  <a:pt x="7170" y="1323"/>
                </a:cubicBezTo>
                <a:cubicBezTo>
                  <a:pt x="7170" y="1352"/>
                  <a:pt x="7170" y="1352"/>
                  <a:pt x="7170" y="1352"/>
                </a:cubicBezTo>
                <a:cubicBezTo>
                  <a:pt x="7090" y="1352"/>
                  <a:pt x="7090" y="1352"/>
                  <a:pt x="7090" y="1352"/>
                </a:cubicBezTo>
                <a:cubicBezTo>
                  <a:pt x="7090" y="1362"/>
                  <a:pt x="7090" y="1362"/>
                  <a:pt x="7090" y="1362"/>
                </a:cubicBezTo>
                <a:cubicBezTo>
                  <a:pt x="7069" y="1362"/>
                  <a:pt x="7069" y="1362"/>
                  <a:pt x="7069" y="1362"/>
                </a:cubicBezTo>
                <a:cubicBezTo>
                  <a:pt x="7069" y="1308"/>
                  <a:pt x="7069" y="1308"/>
                  <a:pt x="7069" y="1308"/>
                </a:cubicBezTo>
                <a:cubicBezTo>
                  <a:pt x="7036" y="1308"/>
                  <a:pt x="7036" y="1308"/>
                  <a:pt x="7036" y="1308"/>
                </a:cubicBezTo>
                <a:cubicBezTo>
                  <a:pt x="7036" y="1291"/>
                  <a:pt x="7036" y="1291"/>
                  <a:pt x="7036" y="1291"/>
                </a:cubicBezTo>
                <a:cubicBezTo>
                  <a:pt x="7010" y="1291"/>
                  <a:pt x="7010" y="1291"/>
                  <a:pt x="7010" y="1291"/>
                </a:cubicBezTo>
                <a:cubicBezTo>
                  <a:pt x="7010" y="1305"/>
                  <a:pt x="7010" y="1305"/>
                  <a:pt x="7010" y="1305"/>
                </a:cubicBezTo>
                <a:cubicBezTo>
                  <a:pt x="6993" y="1305"/>
                  <a:pt x="6993" y="1305"/>
                  <a:pt x="6993" y="1305"/>
                </a:cubicBezTo>
                <a:cubicBezTo>
                  <a:pt x="6993" y="1400"/>
                  <a:pt x="6993" y="1400"/>
                  <a:pt x="6993" y="1400"/>
                </a:cubicBezTo>
                <a:cubicBezTo>
                  <a:pt x="6972" y="1400"/>
                  <a:pt x="6972" y="1400"/>
                  <a:pt x="6972" y="1400"/>
                </a:cubicBezTo>
                <a:cubicBezTo>
                  <a:pt x="6972" y="1391"/>
                  <a:pt x="6972" y="1391"/>
                  <a:pt x="6972" y="1391"/>
                </a:cubicBezTo>
                <a:cubicBezTo>
                  <a:pt x="6952" y="1391"/>
                  <a:pt x="6952" y="1391"/>
                  <a:pt x="6952" y="1391"/>
                </a:cubicBezTo>
                <a:cubicBezTo>
                  <a:pt x="6952" y="1405"/>
                  <a:pt x="6952" y="1405"/>
                  <a:pt x="6952" y="1405"/>
                </a:cubicBezTo>
                <a:cubicBezTo>
                  <a:pt x="6936" y="1405"/>
                  <a:pt x="6936" y="1405"/>
                  <a:pt x="6936" y="1405"/>
                </a:cubicBezTo>
                <a:cubicBezTo>
                  <a:pt x="6936" y="1375"/>
                  <a:pt x="6936" y="1375"/>
                  <a:pt x="6936" y="1375"/>
                </a:cubicBezTo>
                <a:cubicBezTo>
                  <a:pt x="6922" y="1375"/>
                  <a:pt x="6922" y="1375"/>
                  <a:pt x="6922" y="1375"/>
                </a:cubicBezTo>
                <a:cubicBezTo>
                  <a:pt x="6922" y="1357"/>
                  <a:pt x="6922" y="1357"/>
                  <a:pt x="6922" y="1357"/>
                </a:cubicBezTo>
                <a:cubicBezTo>
                  <a:pt x="6906" y="1357"/>
                  <a:pt x="6906" y="1357"/>
                  <a:pt x="6906" y="1357"/>
                </a:cubicBezTo>
                <a:cubicBezTo>
                  <a:pt x="6886" y="1357"/>
                  <a:pt x="6886" y="1357"/>
                  <a:pt x="6886" y="1357"/>
                </a:cubicBezTo>
                <a:cubicBezTo>
                  <a:pt x="6886" y="1348"/>
                  <a:pt x="6886" y="1348"/>
                  <a:pt x="6886" y="1348"/>
                </a:cubicBezTo>
                <a:cubicBezTo>
                  <a:pt x="6852" y="1348"/>
                  <a:pt x="6852" y="1348"/>
                  <a:pt x="6852" y="1348"/>
                </a:cubicBezTo>
                <a:cubicBezTo>
                  <a:pt x="6852" y="1334"/>
                  <a:pt x="6852" y="1334"/>
                  <a:pt x="6852" y="1334"/>
                </a:cubicBezTo>
                <a:cubicBezTo>
                  <a:pt x="6839" y="1334"/>
                  <a:pt x="6839" y="1334"/>
                  <a:pt x="6839" y="1334"/>
                </a:cubicBezTo>
                <a:cubicBezTo>
                  <a:pt x="6839" y="1344"/>
                  <a:pt x="6839" y="1344"/>
                  <a:pt x="6839" y="1344"/>
                </a:cubicBezTo>
                <a:cubicBezTo>
                  <a:pt x="6786" y="1344"/>
                  <a:pt x="6786" y="1344"/>
                  <a:pt x="6786" y="1344"/>
                </a:cubicBezTo>
                <a:cubicBezTo>
                  <a:pt x="6786" y="1355"/>
                  <a:pt x="6786" y="1355"/>
                  <a:pt x="6786" y="1355"/>
                </a:cubicBezTo>
                <a:cubicBezTo>
                  <a:pt x="6776" y="1355"/>
                  <a:pt x="6776" y="1355"/>
                  <a:pt x="6776" y="1355"/>
                </a:cubicBezTo>
                <a:cubicBezTo>
                  <a:pt x="6776" y="1370"/>
                  <a:pt x="6776" y="1370"/>
                  <a:pt x="6776" y="1370"/>
                </a:cubicBezTo>
                <a:cubicBezTo>
                  <a:pt x="6766" y="1380"/>
                  <a:pt x="6766" y="1380"/>
                  <a:pt x="6766" y="1380"/>
                </a:cubicBezTo>
                <a:cubicBezTo>
                  <a:pt x="6766" y="1411"/>
                  <a:pt x="6766" y="1411"/>
                  <a:pt x="6766" y="1411"/>
                </a:cubicBezTo>
                <a:cubicBezTo>
                  <a:pt x="6755" y="1411"/>
                  <a:pt x="6755" y="1411"/>
                  <a:pt x="6755" y="1411"/>
                </a:cubicBezTo>
                <a:cubicBezTo>
                  <a:pt x="6755" y="1381"/>
                  <a:pt x="6755" y="1381"/>
                  <a:pt x="6755" y="1381"/>
                </a:cubicBezTo>
                <a:cubicBezTo>
                  <a:pt x="6744" y="1367"/>
                  <a:pt x="6744" y="1367"/>
                  <a:pt x="6744" y="1367"/>
                </a:cubicBezTo>
                <a:cubicBezTo>
                  <a:pt x="6744" y="1291"/>
                  <a:pt x="6744" y="1291"/>
                  <a:pt x="6744" y="1291"/>
                </a:cubicBezTo>
                <a:cubicBezTo>
                  <a:pt x="6727" y="1291"/>
                  <a:pt x="6727" y="1291"/>
                  <a:pt x="6727" y="1291"/>
                </a:cubicBezTo>
                <a:cubicBezTo>
                  <a:pt x="6727" y="1217"/>
                  <a:pt x="6727" y="1217"/>
                  <a:pt x="6727" y="1217"/>
                </a:cubicBezTo>
                <a:cubicBezTo>
                  <a:pt x="6670" y="1217"/>
                  <a:pt x="6670" y="1217"/>
                  <a:pt x="6670" y="1217"/>
                </a:cubicBezTo>
                <a:cubicBezTo>
                  <a:pt x="6670" y="1194"/>
                  <a:pt x="6670" y="1194"/>
                  <a:pt x="6670" y="1194"/>
                </a:cubicBezTo>
                <a:cubicBezTo>
                  <a:pt x="6640" y="1194"/>
                  <a:pt x="6640" y="1194"/>
                  <a:pt x="6640" y="1194"/>
                </a:cubicBezTo>
                <a:cubicBezTo>
                  <a:pt x="6640" y="1246"/>
                  <a:pt x="6640" y="1246"/>
                  <a:pt x="6640" y="1246"/>
                </a:cubicBezTo>
                <a:cubicBezTo>
                  <a:pt x="6625" y="1246"/>
                  <a:pt x="6625" y="1246"/>
                  <a:pt x="6625" y="1246"/>
                </a:cubicBezTo>
                <a:cubicBezTo>
                  <a:pt x="6625" y="1229"/>
                  <a:pt x="6625" y="1229"/>
                  <a:pt x="6625" y="1229"/>
                </a:cubicBezTo>
                <a:cubicBezTo>
                  <a:pt x="6625" y="1229"/>
                  <a:pt x="6614" y="1229"/>
                  <a:pt x="6609" y="1229"/>
                </a:cubicBezTo>
                <a:cubicBezTo>
                  <a:pt x="6604" y="1229"/>
                  <a:pt x="6604" y="1246"/>
                  <a:pt x="6604" y="1246"/>
                </a:cubicBezTo>
                <a:cubicBezTo>
                  <a:pt x="6604" y="1293"/>
                  <a:pt x="6604" y="1293"/>
                  <a:pt x="6604" y="1293"/>
                </a:cubicBezTo>
                <a:cubicBezTo>
                  <a:pt x="6562" y="1293"/>
                  <a:pt x="6562" y="1293"/>
                  <a:pt x="6562" y="1293"/>
                </a:cubicBezTo>
                <a:cubicBezTo>
                  <a:pt x="6562" y="1130"/>
                  <a:pt x="6562" y="1130"/>
                  <a:pt x="6562" y="1130"/>
                </a:cubicBezTo>
                <a:cubicBezTo>
                  <a:pt x="6505" y="1130"/>
                  <a:pt x="6505" y="1130"/>
                  <a:pt x="6505" y="1130"/>
                </a:cubicBezTo>
                <a:cubicBezTo>
                  <a:pt x="6505" y="1157"/>
                  <a:pt x="6505" y="1157"/>
                  <a:pt x="6505" y="1157"/>
                </a:cubicBezTo>
                <a:cubicBezTo>
                  <a:pt x="6481" y="1157"/>
                  <a:pt x="6477" y="1169"/>
                  <a:pt x="6477" y="1169"/>
                </a:cubicBezTo>
                <a:cubicBezTo>
                  <a:pt x="6450" y="1169"/>
                  <a:pt x="6450" y="1169"/>
                  <a:pt x="6450" y="1169"/>
                </a:cubicBezTo>
                <a:cubicBezTo>
                  <a:pt x="6450" y="1202"/>
                  <a:pt x="6450" y="1202"/>
                  <a:pt x="6450" y="1202"/>
                </a:cubicBezTo>
                <a:cubicBezTo>
                  <a:pt x="6438" y="1202"/>
                  <a:pt x="6438" y="1202"/>
                  <a:pt x="6438" y="1202"/>
                </a:cubicBezTo>
                <a:cubicBezTo>
                  <a:pt x="6438" y="1333"/>
                  <a:pt x="6438" y="1333"/>
                  <a:pt x="6438" y="1333"/>
                </a:cubicBezTo>
                <a:cubicBezTo>
                  <a:pt x="6414" y="1333"/>
                  <a:pt x="6414" y="1333"/>
                  <a:pt x="6414" y="1333"/>
                </a:cubicBezTo>
                <a:cubicBezTo>
                  <a:pt x="6414" y="1314"/>
                  <a:pt x="6414" y="1314"/>
                  <a:pt x="6414" y="1314"/>
                </a:cubicBezTo>
                <a:cubicBezTo>
                  <a:pt x="6401" y="1301"/>
                  <a:pt x="6401" y="1301"/>
                  <a:pt x="6401" y="1301"/>
                </a:cubicBezTo>
                <a:cubicBezTo>
                  <a:pt x="6394" y="1301"/>
                  <a:pt x="6394" y="1301"/>
                  <a:pt x="6394" y="1301"/>
                </a:cubicBezTo>
                <a:cubicBezTo>
                  <a:pt x="6381" y="1311"/>
                  <a:pt x="6381" y="1311"/>
                  <a:pt x="6381" y="1311"/>
                </a:cubicBezTo>
                <a:cubicBezTo>
                  <a:pt x="6381" y="1078"/>
                  <a:pt x="6381" y="1078"/>
                  <a:pt x="6381" y="1078"/>
                </a:cubicBezTo>
                <a:cubicBezTo>
                  <a:pt x="6322" y="1065"/>
                  <a:pt x="6322" y="1065"/>
                  <a:pt x="6322" y="1065"/>
                </a:cubicBezTo>
                <a:cubicBezTo>
                  <a:pt x="6297" y="1065"/>
                  <a:pt x="6297" y="1065"/>
                  <a:pt x="6297" y="1065"/>
                </a:cubicBezTo>
                <a:cubicBezTo>
                  <a:pt x="6297" y="1080"/>
                  <a:pt x="6297" y="1080"/>
                  <a:pt x="6297" y="1080"/>
                </a:cubicBezTo>
                <a:cubicBezTo>
                  <a:pt x="6280" y="1080"/>
                  <a:pt x="6280" y="1080"/>
                  <a:pt x="6280" y="1080"/>
                </a:cubicBezTo>
                <a:cubicBezTo>
                  <a:pt x="6280" y="1135"/>
                  <a:pt x="6280" y="1135"/>
                  <a:pt x="6280" y="1135"/>
                </a:cubicBezTo>
                <a:cubicBezTo>
                  <a:pt x="6264" y="1135"/>
                  <a:pt x="6264" y="1135"/>
                  <a:pt x="6264" y="1135"/>
                </a:cubicBezTo>
                <a:cubicBezTo>
                  <a:pt x="6264" y="1207"/>
                  <a:pt x="6264" y="1207"/>
                  <a:pt x="6264" y="1207"/>
                </a:cubicBezTo>
                <a:cubicBezTo>
                  <a:pt x="6242" y="1207"/>
                  <a:pt x="6242" y="1207"/>
                  <a:pt x="6242" y="1207"/>
                </a:cubicBezTo>
                <a:cubicBezTo>
                  <a:pt x="6242" y="1181"/>
                  <a:pt x="6242" y="1181"/>
                  <a:pt x="6242" y="1181"/>
                </a:cubicBezTo>
                <a:cubicBezTo>
                  <a:pt x="6214" y="1181"/>
                  <a:pt x="6214" y="1181"/>
                  <a:pt x="6214" y="1181"/>
                </a:cubicBezTo>
                <a:cubicBezTo>
                  <a:pt x="6214" y="1098"/>
                  <a:pt x="6214" y="1098"/>
                  <a:pt x="6214" y="1098"/>
                </a:cubicBezTo>
                <a:cubicBezTo>
                  <a:pt x="6196" y="1098"/>
                  <a:pt x="6196" y="1098"/>
                  <a:pt x="6196" y="1098"/>
                </a:cubicBezTo>
                <a:cubicBezTo>
                  <a:pt x="6196" y="1048"/>
                  <a:pt x="6196" y="1048"/>
                  <a:pt x="6196" y="1048"/>
                </a:cubicBezTo>
                <a:cubicBezTo>
                  <a:pt x="6114" y="1039"/>
                  <a:pt x="6114" y="1039"/>
                  <a:pt x="6114" y="1039"/>
                </a:cubicBezTo>
                <a:cubicBezTo>
                  <a:pt x="6114" y="1024"/>
                  <a:pt x="6114" y="1024"/>
                  <a:pt x="6114" y="1024"/>
                </a:cubicBezTo>
                <a:cubicBezTo>
                  <a:pt x="5961" y="1014"/>
                  <a:pt x="5961" y="1014"/>
                  <a:pt x="5961" y="1014"/>
                </a:cubicBezTo>
                <a:cubicBezTo>
                  <a:pt x="5961" y="823"/>
                  <a:pt x="5961" y="823"/>
                  <a:pt x="5961" y="823"/>
                </a:cubicBezTo>
                <a:cubicBezTo>
                  <a:pt x="5826" y="790"/>
                  <a:pt x="5826" y="790"/>
                  <a:pt x="5826" y="790"/>
                </a:cubicBezTo>
                <a:cubicBezTo>
                  <a:pt x="5688" y="818"/>
                  <a:pt x="5688" y="818"/>
                  <a:pt x="5688" y="818"/>
                </a:cubicBezTo>
                <a:cubicBezTo>
                  <a:pt x="5688" y="1359"/>
                  <a:pt x="5688" y="1359"/>
                  <a:pt x="5688" y="1359"/>
                </a:cubicBezTo>
                <a:cubicBezTo>
                  <a:pt x="5605" y="1359"/>
                  <a:pt x="5605" y="1359"/>
                  <a:pt x="5605" y="1359"/>
                </a:cubicBezTo>
                <a:cubicBezTo>
                  <a:pt x="5605" y="451"/>
                  <a:pt x="5605" y="451"/>
                  <a:pt x="5605" y="451"/>
                </a:cubicBezTo>
                <a:cubicBezTo>
                  <a:pt x="5468" y="487"/>
                  <a:pt x="5468" y="487"/>
                  <a:pt x="5468" y="487"/>
                </a:cubicBezTo>
                <a:cubicBezTo>
                  <a:pt x="5468" y="1274"/>
                  <a:pt x="5468" y="1274"/>
                  <a:pt x="5468" y="1274"/>
                </a:cubicBezTo>
                <a:cubicBezTo>
                  <a:pt x="5414" y="1274"/>
                  <a:pt x="5414" y="1274"/>
                  <a:pt x="5414" y="1274"/>
                </a:cubicBezTo>
                <a:cubicBezTo>
                  <a:pt x="5414" y="683"/>
                  <a:pt x="5414" y="683"/>
                  <a:pt x="5414" y="683"/>
                </a:cubicBezTo>
                <a:cubicBezTo>
                  <a:pt x="5404" y="683"/>
                  <a:pt x="5404" y="683"/>
                  <a:pt x="5404" y="683"/>
                </a:cubicBezTo>
                <a:cubicBezTo>
                  <a:pt x="5404" y="674"/>
                  <a:pt x="5404" y="674"/>
                  <a:pt x="5404" y="674"/>
                </a:cubicBezTo>
                <a:cubicBezTo>
                  <a:pt x="5396" y="674"/>
                  <a:pt x="5396" y="674"/>
                  <a:pt x="5396" y="674"/>
                </a:cubicBezTo>
                <a:cubicBezTo>
                  <a:pt x="5396" y="655"/>
                  <a:pt x="5396" y="655"/>
                  <a:pt x="5396" y="655"/>
                </a:cubicBezTo>
                <a:cubicBezTo>
                  <a:pt x="5384" y="655"/>
                  <a:pt x="5384" y="655"/>
                  <a:pt x="5384" y="655"/>
                </a:cubicBezTo>
                <a:cubicBezTo>
                  <a:pt x="5384" y="634"/>
                  <a:pt x="5384" y="634"/>
                  <a:pt x="5384" y="634"/>
                </a:cubicBezTo>
                <a:cubicBezTo>
                  <a:pt x="5367" y="634"/>
                  <a:pt x="5367" y="634"/>
                  <a:pt x="5367" y="634"/>
                </a:cubicBezTo>
                <a:cubicBezTo>
                  <a:pt x="5367" y="615"/>
                  <a:pt x="5367" y="615"/>
                  <a:pt x="5367" y="615"/>
                </a:cubicBezTo>
                <a:cubicBezTo>
                  <a:pt x="5360" y="615"/>
                  <a:pt x="5360" y="615"/>
                  <a:pt x="5360" y="615"/>
                </a:cubicBezTo>
                <a:cubicBezTo>
                  <a:pt x="5360" y="593"/>
                  <a:pt x="5360" y="593"/>
                  <a:pt x="5360" y="593"/>
                </a:cubicBezTo>
                <a:cubicBezTo>
                  <a:pt x="5353" y="532"/>
                  <a:pt x="5353" y="532"/>
                  <a:pt x="5353" y="532"/>
                </a:cubicBezTo>
                <a:cubicBezTo>
                  <a:pt x="5346" y="593"/>
                  <a:pt x="5346" y="593"/>
                  <a:pt x="5346" y="593"/>
                </a:cubicBezTo>
                <a:cubicBezTo>
                  <a:pt x="5346" y="615"/>
                  <a:pt x="5346" y="615"/>
                  <a:pt x="5346" y="615"/>
                </a:cubicBezTo>
                <a:cubicBezTo>
                  <a:pt x="5339" y="615"/>
                  <a:pt x="5339" y="615"/>
                  <a:pt x="5339" y="615"/>
                </a:cubicBezTo>
                <a:cubicBezTo>
                  <a:pt x="5339" y="634"/>
                  <a:pt x="5339" y="634"/>
                  <a:pt x="5339" y="634"/>
                </a:cubicBezTo>
                <a:cubicBezTo>
                  <a:pt x="5322" y="634"/>
                  <a:pt x="5322" y="634"/>
                  <a:pt x="5322" y="634"/>
                </a:cubicBezTo>
                <a:cubicBezTo>
                  <a:pt x="5322" y="655"/>
                  <a:pt x="5322" y="655"/>
                  <a:pt x="5322" y="655"/>
                </a:cubicBezTo>
                <a:cubicBezTo>
                  <a:pt x="5310" y="655"/>
                  <a:pt x="5310" y="655"/>
                  <a:pt x="5310" y="655"/>
                </a:cubicBezTo>
                <a:cubicBezTo>
                  <a:pt x="5310" y="674"/>
                  <a:pt x="5310" y="674"/>
                  <a:pt x="5310" y="674"/>
                </a:cubicBezTo>
                <a:cubicBezTo>
                  <a:pt x="5302" y="674"/>
                  <a:pt x="5302" y="674"/>
                  <a:pt x="5302" y="674"/>
                </a:cubicBezTo>
                <a:cubicBezTo>
                  <a:pt x="5302" y="683"/>
                  <a:pt x="5302" y="683"/>
                  <a:pt x="5302" y="683"/>
                </a:cubicBezTo>
                <a:cubicBezTo>
                  <a:pt x="5292" y="683"/>
                  <a:pt x="5292" y="683"/>
                  <a:pt x="5292" y="683"/>
                </a:cubicBezTo>
                <a:cubicBezTo>
                  <a:pt x="5292" y="1274"/>
                  <a:pt x="5292" y="1274"/>
                  <a:pt x="5292" y="1274"/>
                </a:cubicBezTo>
                <a:cubicBezTo>
                  <a:pt x="5260" y="1274"/>
                  <a:pt x="5260" y="1274"/>
                  <a:pt x="5260" y="1274"/>
                </a:cubicBezTo>
                <a:cubicBezTo>
                  <a:pt x="5260" y="792"/>
                  <a:pt x="5260" y="792"/>
                  <a:pt x="5260" y="792"/>
                </a:cubicBezTo>
                <a:cubicBezTo>
                  <a:pt x="5098" y="792"/>
                  <a:pt x="5098" y="792"/>
                  <a:pt x="5098" y="792"/>
                </a:cubicBezTo>
                <a:cubicBezTo>
                  <a:pt x="5073" y="817"/>
                  <a:pt x="5073" y="817"/>
                  <a:pt x="5073" y="817"/>
                </a:cubicBezTo>
                <a:cubicBezTo>
                  <a:pt x="5073" y="1219"/>
                  <a:pt x="5073" y="1219"/>
                  <a:pt x="5073" y="1219"/>
                </a:cubicBezTo>
                <a:cubicBezTo>
                  <a:pt x="5044" y="1219"/>
                  <a:pt x="5044" y="1219"/>
                  <a:pt x="5044" y="1219"/>
                </a:cubicBezTo>
                <a:cubicBezTo>
                  <a:pt x="5031" y="1237"/>
                  <a:pt x="5031" y="1237"/>
                  <a:pt x="5031" y="1237"/>
                </a:cubicBezTo>
                <a:cubicBezTo>
                  <a:pt x="5031" y="1419"/>
                  <a:pt x="5031" y="1419"/>
                  <a:pt x="5031" y="1419"/>
                </a:cubicBezTo>
                <a:cubicBezTo>
                  <a:pt x="5007" y="1419"/>
                  <a:pt x="5007" y="1419"/>
                  <a:pt x="5007" y="1419"/>
                </a:cubicBezTo>
                <a:cubicBezTo>
                  <a:pt x="5007" y="1089"/>
                  <a:pt x="5007" y="1089"/>
                  <a:pt x="5007" y="1089"/>
                </a:cubicBezTo>
                <a:cubicBezTo>
                  <a:pt x="4993" y="1089"/>
                  <a:pt x="4993" y="1089"/>
                  <a:pt x="4993" y="1089"/>
                </a:cubicBezTo>
                <a:cubicBezTo>
                  <a:pt x="4993" y="1050"/>
                  <a:pt x="4993" y="1050"/>
                  <a:pt x="4993" y="1050"/>
                </a:cubicBezTo>
                <a:cubicBezTo>
                  <a:pt x="4981" y="1050"/>
                  <a:pt x="4981" y="1050"/>
                  <a:pt x="4981" y="1050"/>
                </a:cubicBezTo>
                <a:cubicBezTo>
                  <a:pt x="4981" y="1026"/>
                  <a:pt x="4981" y="1026"/>
                  <a:pt x="4981" y="1026"/>
                </a:cubicBezTo>
                <a:cubicBezTo>
                  <a:pt x="4959" y="1026"/>
                  <a:pt x="4959" y="1026"/>
                  <a:pt x="4959" y="1026"/>
                </a:cubicBezTo>
                <a:cubicBezTo>
                  <a:pt x="4945" y="1016"/>
                  <a:pt x="4945" y="1016"/>
                  <a:pt x="4945" y="1016"/>
                </a:cubicBezTo>
                <a:cubicBezTo>
                  <a:pt x="4945" y="887"/>
                  <a:pt x="4945" y="887"/>
                  <a:pt x="4945" y="887"/>
                </a:cubicBezTo>
                <a:cubicBezTo>
                  <a:pt x="4841" y="919"/>
                  <a:pt x="4841" y="919"/>
                  <a:pt x="4841" y="919"/>
                </a:cubicBezTo>
                <a:cubicBezTo>
                  <a:pt x="4819" y="902"/>
                  <a:pt x="4819" y="902"/>
                  <a:pt x="4819" y="902"/>
                </a:cubicBezTo>
                <a:cubicBezTo>
                  <a:pt x="4819" y="685"/>
                  <a:pt x="4819" y="685"/>
                  <a:pt x="4819" y="685"/>
                </a:cubicBezTo>
                <a:cubicBezTo>
                  <a:pt x="4750" y="668"/>
                  <a:pt x="4750" y="668"/>
                  <a:pt x="4750" y="668"/>
                </a:cubicBezTo>
                <a:cubicBezTo>
                  <a:pt x="4616" y="723"/>
                  <a:pt x="4616" y="723"/>
                  <a:pt x="4616" y="723"/>
                </a:cubicBezTo>
                <a:cubicBezTo>
                  <a:pt x="4616" y="734"/>
                  <a:pt x="4616" y="734"/>
                  <a:pt x="4616" y="734"/>
                </a:cubicBezTo>
                <a:cubicBezTo>
                  <a:pt x="4593" y="720"/>
                  <a:pt x="4593" y="720"/>
                  <a:pt x="4593" y="720"/>
                </a:cubicBezTo>
                <a:cubicBezTo>
                  <a:pt x="4574" y="720"/>
                  <a:pt x="4574" y="720"/>
                  <a:pt x="4574" y="720"/>
                </a:cubicBezTo>
                <a:cubicBezTo>
                  <a:pt x="4574" y="739"/>
                  <a:pt x="4574" y="739"/>
                  <a:pt x="4574" y="739"/>
                </a:cubicBezTo>
                <a:cubicBezTo>
                  <a:pt x="4551" y="739"/>
                  <a:pt x="4551" y="739"/>
                  <a:pt x="4551" y="739"/>
                </a:cubicBezTo>
                <a:cubicBezTo>
                  <a:pt x="4551" y="807"/>
                  <a:pt x="4551" y="807"/>
                  <a:pt x="4551" y="807"/>
                </a:cubicBezTo>
                <a:cubicBezTo>
                  <a:pt x="4540" y="807"/>
                  <a:pt x="4540" y="807"/>
                  <a:pt x="4540" y="807"/>
                </a:cubicBezTo>
                <a:cubicBezTo>
                  <a:pt x="4540" y="1250"/>
                  <a:pt x="4540" y="1250"/>
                  <a:pt x="4540" y="1250"/>
                </a:cubicBezTo>
                <a:cubicBezTo>
                  <a:pt x="4523" y="1250"/>
                  <a:pt x="4523" y="1250"/>
                  <a:pt x="4523" y="1250"/>
                </a:cubicBezTo>
                <a:cubicBezTo>
                  <a:pt x="4516" y="1237"/>
                  <a:pt x="4516" y="1237"/>
                  <a:pt x="4516" y="1237"/>
                </a:cubicBezTo>
                <a:cubicBezTo>
                  <a:pt x="4516" y="1205"/>
                  <a:pt x="4516" y="1205"/>
                  <a:pt x="4516" y="1205"/>
                </a:cubicBezTo>
                <a:cubicBezTo>
                  <a:pt x="4499" y="1205"/>
                  <a:pt x="4499" y="1205"/>
                  <a:pt x="4499" y="1205"/>
                </a:cubicBezTo>
                <a:cubicBezTo>
                  <a:pt x="4499" y="1238"/>
                  <a:pt x="4499" y="1238"/>
                  <a:pt x="4499" y="1238"/>
                </a:cubicBezTo>
                <a:cubicBezTo>
                  <a:pt x="4495" y="1234"/>
                  <a:pt x="4495" y="1234"/>
                  <a:pt x="4495" y="1234"/>
                </a:cubicBezTo>
                <a:cubicBezTo>
                  <a:pt x="4495" y="1245"/>
                  <a:pt x="4495" y="1245"/>
                  <a:pt x="4495" y="1245"/>
                </a:cubicBezTo>
                <a:cubicBezTo>
                  <a:pt x="4482" y="1245"/>
                  <a:pt x="4482" y="1245"/>
                  <a:pt x="4482" y="1245"/>
                </a:cubicBezTo>
                <a:cubicBezTo>
                  <a:pt x="4482" y="1255"/>
                  <a:pt x="4482" y="1255"/>
                  <a:pt x="4482" y="1255"/>
                </a:cubicBezTo>
                <a:cubicBezTo>
                  <a:pt x="4474" y="1255"/>
                  <a:pt x="4474" y="1255"/>
                  <a:pt x="4474" y="1255"/>
                </a:cubicBezTo>
                <a:cubicBezTo>
                  <a:pt x="4474" y="1263"/>
                  <a:pt x="4474" y="1263"/>
                  <a:pt x="4474" y="1263"/>
                </a:cubicBezTo>
                <a:cubicBezTo>
                  <a:pt x="4452" y="1263"/>
                  <a:pt x="4452" y="1263"/>
                  <a:pt x="4452" y="1263"/>
                </a:cubicBezTo>
                <a:cubicBezTo>
                  <a:pt x="4452" y="1251"/>
                  <a:pt x="4452" y="1251"/>
                  <a:pt x="4452" y="1251"/>
                </a:cubicBezTo>
                <a:cubicBezTo>
                  <a:pt x="4468" y="1248"/>
                  <a:pt x="4468" y="1248"/>
                  <a:pt x="4468" y="1248"/>
                </a:cubicBezTo>
                <a:cubicBezTo>
                  <a:pt x="4468" y="1242"/>
                  <a:pt x="4468" y="1242"/>
                  <a:pt x="4468" y="1242"/>
                </a:cubicBezTo>
                <a:cubicBezTo>
                  <a:pt x="4407" y="1242"/>
                  <a:pt x="4407" y="1242"/>
                  <a:pt x="4407" y="1242"/>
                </a:cubicBezTo>
                <a:cubicBezTo>
                  <a:pt x="4409" y="1247"/>
                  <a:pt x="4409" y="1247"/>
                  <a:pt x="4409" y="1247"/>
                </a:cubicBezTo>
                <a:cubicBezTo>
                  <a:pt x="4421" y="1249"/>
                  <a:pt x="4421" y="1249"/>
                  <a:pt x="4421" y="1249"/>
                </a:cubicBezTo>
                <a:cubicBezTo>
                  <a:pt x="4421" y="1260"/>
                  <a:pt x="4421" y="1260"/>
                  <a:pt x="4421" y="1260"/>
                </a:cubicBezTo>
                <a:cubicBezTo>
                  <a:pt x="4398" y="1265"/>
                  <a:pt x="4398" y="1265"/>
                  <a:pt x="4398" y="1265"/>
                </a:cubicBezTo>
                <a:cubicBezTo>
                  <a:pt x="4369" y="1201"/>
                  <a:pt x="4369" y="1201"/>
                  <a:pt x="4369" y="1201"/>
                </a:cubicBezTo>
                <a:cubicBezTo>
                  <a:pt x="4369" y="1161"/>
                  <a:pt x="4369" y="1161"/>
                  <a:pt x="4369" y="1161"/>
                </a:cubicBezTo>
                <a:cubicBezTo>
                  <a:pt x="4369" y="948"/>
                  <a:pt x="4369" y="948"/>
                  <a:pt x="4369" y="948"/>
                </a:cubicBezTo>
                <a:cubicBezTo>
                  <a:pt x="4369" y="948"/>
                  <a:pt x="4379" y="944"/>
                  <a:pt x="4379" y="932"/>
                </a:cubicBezTo>
                <a:cubicBezTo>
                  <a:pt x="4379" y="920"/>
                  <a:pt x="4346" y="917"/>
                  <a:pt x="4333" y="917"/>
                </a:cubicBezTo>
                <a:cubicBezTo>
                  <a:pt x="4320" y="917"/>
                  <a:pt x="4287" y="920"/>
                  <a:pt x="4287" y="932"/>
                </a:cubicBezTo>
                <a:cubicBezTo>
                  <a:pt x="4287" y="944"/>
                  <a:pt x="4297" y="948"/>
                  <a:pt x="4297" y="948"/>
                </a:cubicBezTo>
                <a:cubicBezTo>
                  <a:pt x="4297" y="1161"/>
                  <a:pt x="4297" y="1161"/>
                  <a:pt x="4297" y="1161"/>
                </a:cubicBezTo>
                <a:cubicBezTo>
                  <a:pt x="4286" y="1161"/>
                  <a:pt x="4286" y="1161"/>
                  <a:pt x="4286" y="1161"/>
                </a:cubicBezTo>
                <a:cubicBezTo>
                  <a:pt x="4286" y="1131"/>
                  <a:pt x="4286" y="1131"/>
                  <a:pt x="4286" y="1131"/>
                </a:cubicBezTo>
                <a:cubicBezTo>
                  <a:pt x="4238" y="1091"/>
                  <a:pt x="4238" y="1091"/>
                  <a:pt x="4238" y="1091"/>
                </a:cubicBezTo>
                <a:cubicBezTo>
                  <a:pt x="4238" y="974"/>
                  <a:pt x="4238" y="974"/>
                  <a:pt x="4238" y="974"/>
                </a:cubicBezTo>
                <a:cubicBezTo>
                  <a:pt x="4223" y="974"/>
                  <a:pt x="4223" y="974"/>
                  <a:pt x="4223" y="974"/>
                </a:cubicBezTo>
                <a:cubicBezTo>
                  <a:pt x="4166" y="1010"/>
                  <a:pt x="4166" y="1010"/>
                  <a:pt x="4166" y="1010"/>
                </a:cubicBezTo>
                <a:cubicBezTo>
                  <a:pt x="4166" y="995"/>
                  <a:pt x="4166" y="995"/>
                  <a:pt x="4166" y="995"/>
                </a:cubicBezTo>
                <a:cubicBezTo>
                  <a:pt x="4087" y="995"/>
                  <a:pt x="4087" y="995"/>
                  <a:pt x="4087" y="995"/>
                </a:cubicBezTo>
                <a:cubicBezTo>
                  <a:pt x="4087" y="1012"/>
                  <a:pt x="4087" y="1012"/>
                  <a:pt x="4087" y="1012"/>
                </a:cubicBezTo>
                <a:cubicBezTo>
                  <a:pt x="4069" y="1012"/>
                  <a:pt x="4069" y="1012"/>
                  <a:pt x="4069" y="1012"/>
                </a:cubicBezTo>
                <a:cubicBezTo>
                  <a:pt x="4069" y="1130"/>
                  <a:pt x="4069" y="1130"/>
                  <a:pt x="4069" y="1130"/>
                </a:cubicBezTo>
                <a:cubicBezTo>
                  <a:pt x="4046" y="1117"/>
                  <a:pt x="4046" y="1117"/>
                  <a:pt x="4046" y="1117"/>
                </a:cubicBezTo>
                <a:cubicBezTo>
                  <a:pt x="4046" y="1088"/>
                  <a:pt x="4046" y="1088"/>
                  <a:pt x="4046" y="1088"/>
                </a:cubicBezTo>
                <a:cubicBezTo>
                  <a:pt x="4039" y="1088"/>
                  <a:pt x="4039" y="1088"/>
                  <a:pt x="4039" y="1088"/>
                </a:cubicBezTo>
                <a:cubicBezTo>
                  <a:pt x="4039" y="1118"/>
                  <a:pt x="4039" y="1118"/>
                  <a:pt x="4039" y="1118"/>
                </a:cubicBezTo>
                <a:cubicBezTo>
                  <a:pt x="4032" y="1118"/>
                  <a:pt x="4032" y="1118"/>
                  <a:pt x="4032" y="1118"/>
                </a:cubicBezTo>
                <a:cubicBezTo>
                  <a:pt x="4032" y="1061"/>
                  <a:pt x="4032" y="1061"/>
                  <a:pt x="4032" y="1061"/>
                </a:cubicBezTo>
                <a:cubicBezTo>
                  <a:pt x="3989" y="1061"/>
                  <a:pt x="3989" y="1061"/>
                  <a:pt x="3989" y="1061"/>
                </a:cubicBezTo>
                <a:cubicBezTo>
                  <a:pt x="3989" y="1052"/>
                  <a:pt x="3984" y="1018"/>
                  <a:pt x="3943" y="995"/>
                </a:cubicBezTo>
                <a:cubicBezTo>
                  <a:pt x="3943" y="975"/>
                  <a:pt x="3943" y="975"/>
                  <a:pt x="3943" y="975"/>
                </a:cubicBezTo>
                <a:cubicBezTo>
                  <a:pt x="3933" y="975"/>
                  <a:pt x="3933" y="975"/>
                  <a:pt x="3933" y="975"/>
                </a:cubicBezTo>
                <a:cubicBezTo>
                  <a:pt x="3923" y="975"/>
                  <a:pt x="3923" y="975"/>
                  <a:pt x="3923" y="975"/>
                </a:cubicBezTo>
                <a:cubicBezTo>
                  <a:pt x="3923" y="995"/>
                  <a:pt x="3923" y="995"/>
                  <a:pt x="3923" y="995"/>
                </a:cubicBezTo>
                <a:cubicBezTo>
                  <a:pt x="3882" y="1018"/>
                  <a:pt x="3877" y="1052"/>
                  <a:pt x="3877" y="1061"/>
                </a:cubicBezTo>
                <a:cubicBezTo>
                  <a:pt x="3877" y="1070"/>
                  <a:pt x="3885" y="1078"/>
                  <a:pt x="3885" y="1078"/>
                </a:cubicBezTo>
                <a:cubicBezTo>
                  <a:pt x="3859" y="1078"/>
                  <a:pt x="3859" y="1078"/>
                  <a:pt x="3859" y="1078"/>
                </a:cubicBezTo>
                <a:cubicBezTo>
                  <a:pt x="3846" y="1078"/>
                  <a:pt x="3846" y="1078"/>
                  <a:pt x="3846" y="1078"/>
                </a:cubicBezTo>
                <a:cubicBezTo>
                  <a:pt x="3809" y="1051"/>
                  <a:pt x="3809" y="1051"/>
                  <a:pt x="3809" y="1051"/>
                </a:cubicBezTo>
                <a:cubicBezTo>
                  <a:pt x="3781" y="1070"/>
                  <a:pt x="3781" y="1070"/>
                  <a:pt x="3781" y="1070"/>
                </a:cubicBezTo>
                <a:cubicBezTo>
                  <a:pt x="3770" y="1080"/>
                  <a:pt x="3770" y="1080"/>
                  <a:pt x="3770" y="1080"/>
                </a:cubicBezTo>
                <a:cubicBezTo>
                  <a:pt x="3742" y="1080"/>
                  <a:pt x="3742" y="1080"/>
                  <a:pt x="3742" y="1080"/>
                </a:cubicBezTo>
                <a:cubicBezTo>
                  <a:pt x="3742" y="1095"/>
                  <a:pt x="3742" y="1095"/>
                  <a:pt x="3742" y="1095"/>
                </a:cubicBezTo>
                <a:cubicBezTo>
                  <a:pt x="3759" y="1095"/>
                  <a:pt x="3763" y="1109"/>
                  <a:pt x="3763" y="1109"/>
                </a:cubicBezTo>
                <a:cubicBezTo>
                  <a:pt x="3763" y="1133"/>
                  <a:pt x="3763" y="1133"/>
                  <a:pt x="3763" y="1133"/>
                </a:cubicBezTo>
                <a:cubicBezTo>
                  <a:pt x="3734" y="1133"/>
                  <a:pt x="3734" y="1133"/>
                  <a:pt x="3734" y="1133"/>
                </a:cubicBezTo>
                <a:cubicBezTo>
                  <a:pt x="3734" y="1123"/>
                  <a:pt x="3734" y="1123"/>
                  <a:pt x="3734" y="1123"/>
                </a:cubicBezTo>
                <a:cubicBezTo>
                  <a:pt x="3673" y="1123"/>
                  <a:pt x="3673" y="1123"/>
                  <a:pt x="3673" y="1123"/>
                </a:cubicBezTo>
                <a:cubicBezTo>
                  <a:pt x="3673" y="1147"/>
                  <a:pt x="3673" y="1147"/>
                  <a:pt x="3673" y="1147"/>
                </a:cubicBezTo>
                <a:cubicBezTo>
                  <a:pt x="3635" y="1147"/>
                  <a:pt x="3635" y="1147"/>
                  <a:pt x="3635" y="1147"/>
                </a:cubicBezTo>
                <a:cubicBezTo>
                  <a:pt x="3635" y="1405"/>
                  <a:pt x="3635" y="1405"/>
                  <a:pt x="3635" y="1405"/>
                </a:cubicBezTo>
                <a:cubicBezTo>
                  <a:pt x="3585" y="1405"/>
                  <a:pt x="3585" y="1405"/>
                  <a:pt x="3585" y="1405"/>
                </a:cubicBezTo>
                <a:cubicBezTo>
                  <a:pt x="3585" y="1415"/>
                  <a:pt x="3585" y="1415"/>
                  <a:pt x="3585" y="1415"/>
                </a:cubicBezTo>
                <a:cubicBezTo>
                  <a:pt x="3576" y="1415"/>
                  <a:pt x="3576" y="1415"/>
                  <a:pt x="3576" y="1415"/>
                </a:cubicBezTo>
                <a:cubicBezTo>
                  <a:pt x="3576" y="1437"/>
                  <a:pt x="3576" y="1437"/>
                  <a:pt x="3576" y="1437"/>
                </a:cubicBezTo>
                <a:cubicBezTo>
                  <a:pt x="3565" y="1437"/>
                  <a:pt x="3565" y="1437"/>
                  <a:pt x="3565" y="1437"/>
                </a:cubicBezTo>
                <a:cubicBezTo>
                  <a:pt x="3565" y="1403"/>
                  <a:pt x="3565" y="1403"/>
                  <a:pt x="3565" y="1403"/>
                </a:cubicBezTo>
                <a:cubicBezTo>
                  <a:pt x="3528" y="1403"/>
                  <a:pt x="3528" y="1403"/>
                  <a:pt x="3528" y="1403"/>
                </a:cubicBezTo>
                <a:cubicBezTo>
                  <a:pt x="3528" y="1259"/>
                  <a:pt x="3528" y="1259"/>
                  <a:pt x="3528" y="1259"/>
                </a:cubicBezTo>
                <a:cubicBezTo>
                  <a:pt x="3478" y="1259"/>
                  <a:pt x="3478" y="1259"/>
                  <a:pt x="3478" y="1259"/>
                </a:cubicBezTo>
                <a:cubicBezTo>
                  <a:pt x="3478" y="1245"/>
                  <a:pt x="3478" y="1245"/>
                  <a:pt x="3478" y="1245"/>
                </a:cubicBezTo>
                <a:cubicBezTo>
                  <a:pt x="3463" y="1245"/>
                  <a:pt x="3463" y="1245"/>
                  <a:pt x="3463" y="1245"/>
                </a:cubicBezTo>
                <a:cubicBezTo>
                  <a:pt x="3463" y="1255"/>
                  <a:pt x="3463" y="1255"/>
                  <a:pt x="3463" y="1255"/>
                </a:cubicBezTo>
                <a:cubicBezTo>
                  <a:pt x="3455" y="1255"/>
                  <a:pt x="3455" y="1255"/>
                  <a:pt x="3455" y="1255"/>
                </a:cubicBezTo>
                <a:cubicBezTo>
                  <a:pt x="3456" y="1251"/>
                  <a:pt x="3456" y="1248"/>
                  <a:pt x="3456" y="1245"/>
                </a:cubicBezTo>
                <a:cubicBezTo>
                  <a:pt x="3456" y="1211"/>
                  <a:pt x="3436" y="1182"/>
                  <a:pt x="3407" y="1168"/>
                </a:cubicBezTo>
                <a:cubicBezTo>
                  <a:pt x="3407" y="700"/>
                  <a:pt x="3407" y="700"/>
                  <a:pt x="3407" y="700"/>
                </a:cubicBezTo>
                <a:cubicBezTo>
                  <a:pt x="3431" y="687"/>
                  <a:pt x="3447" y="662"/>
                  <a:pt x="3447" y="634"/>
                </a:cubicBezTo>
                <a:cubicBezTo>
                  <a:pt x="3447" y="597"/>
                  <a:pt x="3421" y="567"/>
                  <a:pt x="3387" y="560"/>
                </a:cubicBezTo>
                <a:cubicBezTo>
                  <a:pt x="3383" y="429"/>
                  <a:pt x="3383" y="429"/>
                  <a:pt x="3383" y="429"/>
                </a:cubicBezTo>
                <a:cubicBezTo>
                  <a:pt x="3391" y="425"/>
                  <a:pt x="3397" y="417"/>
                  <a:pt x="3397" y="407"/>
                </a:cubicBezTo>
                <a:cubicBezTo>
                  <a:pt x="3397" y="400"/>
                  <a:pt x="3394" y="393"/>
                  <a:pt x="3390" y="389"/>
                </a:cubicBezTo>
                <a:cubicBezTo>
                  <a:pt x="3390" y="372"/>
                  <a:pt x="3390" y="372"/>
                  <a:pt x="3390" y="372"/>
                </a:cubicBezTo>
                <a:cubicBezTo>
                  <a:pt x="3382" y="372"/>
                  <a:pt x="3382" y="372"/>
                  <a:pt x="3382" y="372"/>
                </a:cubicBezTo>
                <a:cubicBezTo>
                  <a:pt x="3382" y="269"/>
                  <a:pt x="3382" y="269"/>
                  <a:pt x="3382" y="269"/>
                </a:cubicBezTo>
                <a:cubicBezTo>
                  <a:pt x="3377" y="269"/>
                  <a:pt x="3377" y="269"/>
                  <a:pt x="3377" y="269"/>
                </a:cubicBezTo>
                <a:cubicBezTo>
                  <a:pt x="3377" y="187"/>
                  <a:pt x="3377" y="187"/>
                  <a:pt x="3377" y="187"/>
                </a:cubicBezTo>
                <a:cubicBezTo>
                  <a:pt x="3377" y="187"/>
                  <a:pt x="3385" y="187"/>
                  <a:pt x="3385" y="177"/>
                </a:cubicBezTo>
                <a:cubicBezTo>
                  <a:pt x="3385" y="167"/>
                  <a:pt x="3377" y="170"/>
                  <a:pt x="3377" y="170"/>
                </a:cubicBezTo>
                <a:cubicBezTo>
                  <a:pt x="3372" y="0"/>
                  <a:pt x="3372" y="0"/>
                  <a:pt x="3372" y="0"/>
                </a:cubicBezTo>
                <a:cubicBezTo>
                  <a:pt x="3367" y="170"/>
                  <a:pt x="3367" y="170"/>
                  <a:pt x="3367" y="170"/>
                </a:cubicBezTo>
                <a:cubicBezTo>
                  <a:pt x="3367" y="170"/>
                  <a:pt x="3359" y="167"/>
                  <a:pt x="3359" y="177"/>
                </a:cubicBezTo>
                <a:cubicBezTo>
                  <a:pt x="3359" y="187"/>
                  <a:pt x="3367" y="187"/>
                  <a:pt x="3367" y="187"/>
                </a:cubicBezTo>
                <a:cubicBezTo>
                  <a:pt x="3367" y="269"/>
                  <a:pt x="3367" y="269"/>
                  <a:pt x="3367" y="269"/>
                </a:cubicBezTo>
                <a:cubicBezTo>
                  <a:pt x="3362" y="269"/>
                  <a:pt x="3362" y="269"/>
                  <a:pt x="3362" y="269"/>
                </a:cubicBezTo>
                <a:cubicBezTo>
                  <a:pt x="3362" y="372"/>
                  <a:pt x="3362" y="372"/>
                  <a:pt x="3362" y="372"/>
                </a:cubicBezTo>
                <a:cubicBezTo>
                  <a:pt x="3354" y="372"/>
                  <a:pt x="3354" y="372"/>
                  <a:pt x="3354" y="372"/>
                </a:cubicBezTo>
                <a:cubicBezTo>
                  <a:pt x="3354" y="389"/>
                  <a:pt x="3354" y="389"/>
                  <a:pt x="3354" y="389"/>
                </a:cubicBezTo>
                <a:cubicBezTo>
                  <a:pt x="3350" y="393"/>
                  <a:pt x="3347" y="400"/>
                  <a:pt x="3347" y="407"/>
                </a:cubicBezTo>
                <a:cubicBezTo>
                  <a:pt x="3347" y="417"/>
                  <a:pt x="3353" y="425"/>
                  <a:pt x="3361" y="429"/>
                </a:cubicBezTo>
                <a:cubicBezTo>
                  <a:pt x="3357" y="560"/>
                  <a:pt x="3357" y="560"/>
                  <a:pt x="3357" y="560"/>
                </a:cubicBezTo>
                <a:cubicBezTo>
                  <a:pt x="3323" y="567"/>
                  <a:pt x="3297" y="597"/>
                  <a:pt x="3297" y="634"/>
                </a:cubicBezTo>
                <a:cubicBezTo>
                  <a:pt x="3297" y="659"/>
                  <a:pt x="3310" y="681"/>
                  <a:pt x="3329" y="695"/>
                </a:cubicBezTo>
                <a:cubicBezTo>
                  <a:pt x="3329" y="1173"/>
                  <a:pt x="3329" y="1173"/>
                  <a:pt x="3329" y="1173"/>
                </a:cubicBezTo>
                <a:cubicBezTo>
                  <a:pt x="3304" y="1187"/>
                  <a:pt x="3288" y="1214"/>
                  <a:pt x="3288" y="1245"/>
                </a:cubicBezTo>
                <a:cubicBezTo>
                  <a:pt x="3288" y="1275"/>
                  <a:pt x="3304" y="1302"/>
                  <a:pt x="3329" y="1317"/>
                </a:cubicBezTo>
                <a:cubicBezTo>
                  <a:pt x="3329" y="1343"/>
                  <a:pt x="3329" y="1343"/>
                  <a:pt x="3329" y="1343"/>
                </a:cubicBezTo>
                <a:cubicBezTo>
                  <a:pt x="3287" y="1479"/>
                  <a:pt x="3287" y="1479"/>
                  <a:pt x="3287" y="1479"/>
                </a:cubicBezTo>
                <a:cubicBezTo>
                  <a:pt x="3180" y="1479"/>
                  <a:pt x="3180" y="1479"/>
                  <a:pt x="3180" y="1479"/>
                </a:cubicBezTo>
                <a:cubicBezTo>
                  <a:pt x="3180" y="1420"/>
                  <a:pt x="3180" y="1420"/>
                  <a:pt x="3180" y="1420"/>
                </a:cubicBezTo>
                <a:cubicBezTo>
                  <a:pt x="3132" y="1420"/>
                  <a:pt x="3132" y="1420"/>
                  <a:pt x="3132" y="1420"/>
                </a:cubicBezTo>
                <a:cubicBezTo>
                  <a:pt x="3132" y="1479"/>
                  <a:pt x="3132" y="1479"/>
                  <a:pt x="3132" y="1479"/>
                </a:cubicBezTo>
                <a:cubicBezTo>
                  <a:pt x="2997" y="1479"/>
                  <a:pt x="2997" y="1479"/>
                  <a:pt x="2997" y="1479"/>
                </a:cubicBezTo>
                <a:cubicBezTo>
                  <a:pt x="2997" y="1395"/>
                  <a:pt x="2997" y="1395"/>
                  <a:pt x="2997" y="1395"/>
                </a:cubicBezTo>
                <a:cubicBezTo>
                  <a:pt x="2850" y="1372"/>
                  <a:pt x="2850" y="1372"/>
                  <a:pt x="2850" y="1372"/>
                </a:cubicBezTo>
                <a:cubicBezTo>
                  <a:pt x="2850" y="1279"/>
                  <a:pt x="2850" y="1279"/>
                  <a:pt x="2850" y="1279"/>
                </a:cubicBezTo>
                <a:cubicBezTo>
                  <a:pt x="2844" y="1271"/>
                  <a:pt x="2844" y="1271"/>
                  <a:pt x="2844" y="1271"/>
                </a:cubicBezTo>
                <a:cubicBezTo>
                  <a:pt x="2844" y="1227"/>
                  <a:pt x="2844" y="1227"/>
                  <a:pt x="2844" y="1227"/>
                </a:cubicBezTo>
                <a:cubicBezTo>
                  <a:pt x="2838" y="1223"/>
                  <a:pt x="2838" y="1223"/>
                  <a:pt x="2838" y="1223"/>
                </a:cubicBezTo>
                <a:cubicBezTo>
                  <a:pt x="2838" y="1194"/>
                  <a:pt x="2838" y="1194"/>
                  <a:pt x="2838" y="1194"/>
                </a:cubicBezTo>
                <a:cubicBezTo>
                  <a:pt x="2818" y="1177"/>
                  <a:pt x="2818" y="1177"/>
                  <a:pt x="2818" y="1177"/>
                </a:cubicBezTo>
                <a:cubicBezTo>
                  <a:pt x="2803" y="1177"/>
                  <a:pt x="2803" y="1177"/>
                  <a:pt x="2803" y="1177"/>
                </a:cubicBezTo>
                <a:cubicBezTo>
                  <a:pt x="2797" y="1119"/>
                  <a:pt x="2797" y="1119"/>
                  <a:pt x="2797" y="1119"/>
                </a:cubicBezTo>
                <a:cubicBezTo>
                  <a:pt x="2791" y="1177"/>
                  <a:pt x="2791" y="1177"/>
                  <a:pt x="2791" y="1177"/>
                </a:cubicBezTo>
                <a:cubicBezTo>
                  <a:pt x="2776" y="1177"/>
                  <a:pt x="2776" y="1177"/>
                  <a:pt x="2776" y="1177"/>
                </a:cubicBezTo>
                <a:cubicBezTo>
                  <a:pt x="2756" y="1194"/>
                  <a:pt x="2756" y="1194"/>
                  <a:pt x="2756" y="1194"/>
                </a:cubicBezTo>
                <a:cubicBezTo>
                  <a:pt x="2756" y="1223"/>
                  <a:pt x="2756" y="1223"/>
                  <a:pt x="2756" y="1223"/>
                </a:cubicBezTo>
                <a:cubicBezTo>
                  <a:pt x="2750" y="1227"/>
                  <a:pt x="2750" y="1227"/>
                  <a:pt x="2750" y="1227"/>
                </a:cubicBezTo>
                <a:cubicBezTo>
                  <a:pt x="2750" y="1271"/>
                  <a:pt x="2750" y="1271"/>
                  <a:pt x="2750" y="1271"/>
                </a:cubicBezTo>
                <a:cubicBezTo>
                  <a:pt x="2744" y="1279"/>
                  <a:pt x="2744" y="1279"/>
                  <a:pt x="2744" y="1279"/>
                </a:cubicBezTo>
                <a:cubicBezTo>
                  <a:pt x="2744" y="1341"/>
                  <a:pt x="2744" y="1341"/>
                  <a:pt x="2744" y="1341"/>
                </a:cubicBezTo>
                <a:cubicBezTo>
                  <a:pt x="2744" y="1341"/>
                  <a:pt x="2733" y="1330"/>
                  <a:pt x="2701" y="1330"/>
                </a:cubicBezTo>
                <a:cubicBezTo>
                  <a:pt x="2658" y="1330"/>
                  <a:pt x="2628" y="1372"/>
                  <a:pt x="2628" y="1372"/>
                </a:cubicBezTo>
                <a:cubicBezTo>
                  <a:pt x="2572" y="1372"/>
                  <a:pt x="2572" y="1372"/>
                  <a:pt x="2572" y="1372"/>
                </a:cubicBezTo>
                <a:cubicBezTo>
                  <a:pt x="2572" y="1389"/>
                  <a:pt x="2572" y="1389"/>
                  <a:pt x="2572" y="1389"/>
                </a:cubicBezTo>
                <a:cubicBezTo>
                  <a:pt x="2553" y="1389"/>
                  <a:pt x="2553" y="1389"/>
                  <a:pt x="2553" y="1389"/>
                </a:cubicBezTo>
                <a:cubicBezTo>
                  <a:pt x="2553" y="1382"/>
                  <a:pt x="2553" y="1382"/>
                  <a:pt x="2553" y="1382"/>
                </a:cubicBezTo>
                <a:cubicBezTo>
                  <a:pt x="2510" y="1382"/>
                  <a:pt x="2510" y="1382"/>
                  <a:pt x="2510" y="1382"/>
                </a:cubicBezTo>
                <a:cubicBezTo>
                  <a:pt x="2502" y="1393"/>
                  <a:pt x="2502" y="1393"/>
                  <a:pt x="2502" y="1393"/>
                </a:cubicBezTo>
                <a:cubicBezTo>
                  <a:pt x="2478" y="1393"/>
                  <a:pt x="2478" y="1393"/>
                  <a:pt x="2478" y="1393"/>
                </a:cubicBezTo>
                <a:cubicBezTo>
                  <a:pt x="2478" y="1402"/>
                  <a:pt x="2478" y="1402"/>
                  <a:pt x="2478" y="1402"/>
                </a:cubicBezTo>
                <a:cubicBezTo>
                  <a:pt x="2470" y="1402"/>
                  <a:pt x="2470" y="1402"/>
                  <a:pt x="2470" y="1402"/>
                </a:cubicBezTo>
                <a:cubicBezTo>
                  <a:pt x="2470" y="1378"/>
                  <a:pt x="2470" y="1378"/>
                  <a:pt x="2470" y="1378"/>
                </a:cubicBezTo>
                <a:cubicBezTo>
                  <a:pt x="2443" y="1378"/>
                  <a:pt x="2443" y="1378"/>
                  <a:pt x="2443" y="1378"/>
                </a:cubicBezTo>
                <a:cubicBezTo>
                  <a:pt x="2432" y="1388"/>
                  <a:pt x="2432" y="1388"/>
                  <a:pt x="2432" y="1388"/>
                </a:cubicBezTo>
                <a:cubicBezTo>
                  <a:pt x="2417" y="1388"/>
                  <a:pt x="2417" y="1388"/>
                  <a:pt x="2417" y="1388"/>
                </a:cubicBezTo>
                <a:cubicBezTo>
                  <a:pt x="2408" y="1375"/>
                  <a:pt x="2408" y="1375"/>
                  <a:pt x="2408" y="1375"/>
                </a:cubicBezTo>
                <a:cubicBezTo>
                  <a:pt x="2393" y="1375"/>
                  <a:pt x="2393" y="1375"/>
                  <a:pt x="2393" y="1375"/>
                </a:cubicBezTo>
                <a:cubicBezTo>
                  <a:pt x="2381" y="1388"/>
                  <a:pt x="2381" y="1388"/>
                  <a:pt x="2381" y="1388"/>
                </a:cubicBezTo>
                <a:cubicBezTo>
                  <a:pt x="2365" y="1388"/>
                  <a:pt x="2365" y="1388"/>
                  <a:pt x="2365" y="1388"/>
                </a:cubicBezTo>
                <a:cubicBezTo>
                  <a:pt x="2365" y="1465"/>
                  <a:pt x="2365" y="1465"/>
                  <a:pt x="2365" y="1465"/>
                </a:cubicBezTo>
                <a:cubicBezTo>
                  <a:pt x="2310" y="1465"/>
                  <a:pt x="2310" y="1465"/>
                  <a:pt x="2310" y="1465"/>
                </a:cubicBezTo>
                <a:cubicBezTo>
                  <a:pt x="2310" y="1440"/>
                  <a:pt x="2310" y="1440"/>
                  <a:pt x="2310" y="1440"/>
                </a:cubicBezTo>
                <a:cubicBezTo>
                  <a:pt x="2284" y="1420"/>
                  <a:pt x="2284" y="1420"/>
                  <a:pt x="2284" y="1420"/>
                </a:cubicBezTo>
                <a:cubicBezTo>
                  <a:pt x="2279" y="1380"/>
                  <a:pt x="2279" y="1380"/>
                  <a:pt x="2279" y="1380"/>
                </a:cubicBezTo>
                <a:cubicBezTo>
                  <a:pt x="2273" y="1419"/>
                  <a:pt x="2273" y="1419"/>
                  <a:pt x="2273" y="1419"/>
                </a:cubicBezTo>
                <a:cubicBezTo>
                  <a:pt x="2243" y="1441"/>
                  <a:pt x="2243" y="1441"/>
                  <a:pt x="2243" y="1441"/>
                </a:cubicBezTo>
                <a:cubicBezTo>
                  <a:pt x="2243" y="1457"/>
                  <a:pt x="2243" y="1457"/>
                  <a:pt x="2243" y="1457"/>
                </a:cubicBezTo>
                <a:cubicBezTo>
                  <a:pt x="2199" y="1457"/>
                  <a:pt x="2199" y="1457"/>
                  <a:pt x="2199" y="1457"/>
                </a:cubicBezTo>
                <a:cubicBezTo>
                  <a:pt x="2199" y="1401"/>
                  <a:pt x="2199" y="1401"/>
                  <a:pt x="2199" y="1401"/>
                </a:cubicBezTo>
                <a:cubicBezTo>
                  <a:pt x="2177" y="1401"/>
                  <a:pt x="2177" y="1401"/>
                  <a:pt x="2177" y="1401"/>
                </a:cubicBezTo>
                <a:cubicBezTo>
                  <a:pt x="2177" y="1391"/>
                  <a:pt x="2177" y="1391"/>
                  <a:pt x="2177" y="1391"/>
                </a:cubicBezTo>
                <a:cubicBezTo>
                  <a:pt x="2152" y="1391"/>
                  <a:pt x="2152" y="1391"/>
                  <a:pt x="2152" y="1391"/>
                </a:cubicBezTo>
                <a:cubicBezTo>
                  <a:pt x="2152" y="1409"/>
                  <a:pt x="2152" y="1409"/>
                  <a:pt x="2152" y="1409"/>
                </a:cubicBezTo>
                <a:cubicBezTo>
                  <a:pt x="2139" y="1409"/>
                  <a:pt x="2139" y="1409"/>
                  <a:pt x="2139" y="1409"/>
                </a:cubicBezTo>
                <a:cubicBezTo>
                  <a:pt x="2139" y="1371"/>
                  <a:pt x="2139" y="1371"/>
                  <a:pt x="2139" y="1371"/>
                </a:cubicBezTo>
                <a:cubicBezTo>
                  <a:pt x="2093" y="1371"/>
                  <a:pt x="2093" y="1371"/>
                  <a:pt x="2093" y="1371"/>
                </a:cubicBezTo>
                <a:cubicBezTo>
                  <a:pt x="2093" y="1436"/>
                  <a:pt x="2093" y="1436"/>
                  <a:pt x="2093" y="1436"/>
                </a:cubicBezTo>
                <a:cubicBezTo>
                  <a:pt x="2077" y="1436"/>
                  <a:pt x="2077" y="1436"/>
                  <a:pt x="2077" y="1436"/>
                </a:cubicBezTo>
                <a:cubicBezTo>
                  <a:pt x="2077" y="1453"/>
                  <a:pt x="2077" y="1453"/>
                  <a:pt x="2077" y="1453"/>
                </a:cubicBezTo>
                <a:cubicBezTo>
                  <a:pt x="2068" y="1453"/>
                  <a:pt x="2068" y="1453"/>
                  <a:pt x="2068" y="1453"/>
                </a:cubicBezTo>
                <a:cubicBezTo>
                  <a:pt x="2068" y="1463"/>
                  <a:pt x="2068" y="1463"/>
                  <a:pt x="2068" y="1463"/>
                </a:cubicBezTo>
                <a:cubicBezTo>
                  <a:pt x="2055" y="1463"/>
                  <a:pt x="2055" y="1463"/>
                  <a:pt x="2055" y="1463"/>
                </a:cubicBezTo>
                <a:cubicBezTo>
                  <a:pt x="2055" y="1453"/>
                  <a:pt x="2055" y="1453"/>
                  <a:pt x="2055" y="1453"/>
                </a:cubicBezTo>
                <a:cubicBezTo>
                  <a:pt x="2033" y="1453"/>
                  <a:pt x="2033" y="1453"/>
                  <a:pt x="2033" y="1453"/>
                </a:cubicBezTo>
                <a:cubicBezTo>
                  <a:pt x="2033" y="1461"/>
                  <a:pt x="2033" y="1461"/>
                  <a:pt x="2033" y="1461"/>
                </a:cubicBezTo>
                <a:cubicBezTo>
                  <a:pt x="2004" y="1461"/>
                  <a:pt x="2004" y="1461"/>
                  <a:pt x="2004" y="1461"/>
                </a:cubicBezTo>
                <a:cubicBezTo>
                  <a:pt x="2004" y="1471"/>
                  <a:pt x="2004" y="1471"/>
                  <a:pt x="2004" y="1471"/>
                </a:cubicBezTo>
                <a:cubicBezTo>
                  <a:pt x="1996" y="1471"/>
                  <a:pt x="1996" y="1471"/>
                  <a:pt x="1996" y="1471"/>
                </a:cubicBezTo>
                <a:cubicBezTo>
                  <a:pt x="1996" y="1463"/>
                  <a:pt x="1996" y="1463"/>
                  <a:pt x="1996" y="1463"/>
                </a:cubicBezTo>
                <a:cubicBezTo>
                  <a:pt x="1983" y="1463"/>
                  <a:pt x="1983" y="1463"/>
                  <a:pt x="1983" y="1463"/>
                </a:cubicBezTo>
                <a:cubicBezTo>
                  <a:pt x="1983" y="1479"/>
                  <a:pt x="1983" y="1479"/>
                  <a:pt x="1983" y="1479"/>
                </a:cubicBezTo>
                <a:cubicBezTo>
                  <a:pt x="1975" y="1479"/>
                  <a:pt x="1975" y="1479"/>
                  <a:pt x="1975" y="1479"/>
                </a:cubicBezTo>
                <a:cubicBezTo>
                  <a:pt x="1975" y="1343"/>
                  <a:pt x="1975" y="1343"/>
                  <a:pt x="1975" y="1343"/>
                </a:cubicBezTo>
                <a:cubicBezTo>
                  <a:pt x="1952" y="1343"/>
                  <a:pt x="1952" y="1343"/>
                  <a:pt x="1952" y="1343"/>
                </a:cubicBezTo>
                <a:cubicBezTo>
                  <a:pt x="1952" y="1352"/>
                  <a:pt x="1952" y="1352"/>
                  <a:pt x="1952" y="1352"/>
                </a:cubicBezTo>
                <a:cubicBezTo>
                  <a:pt x="1943" y="1352"/>
                  <a:pt x="1943" y="1352"/>
                  <a:pt x="1943" y="1352"/>
                </a:cubicBezTo>
                <a:cubicBezTo>
                  <a:pt x="1935" y="1335"/>
                  <a:pt x="1935" y="1335"/>
                  <a:pt x="1935" y="1335"/>
                </a:cubicBezTo>
                <a:cubicBezTo>
                  <a:pt x="1921" y="1335"/>
                  <a:pt x="1921" y="1335"/>
                  <a:pt x="1921" y="1335"/>
                </a:cubicBezTo>
                <a:cubicBezTo>
                  <a:pt x="1912" y="1352"/>
                  <a:pt x="1912" y="1352"/>
                  <a:pt x="1912" y="1352"/>
                </a:cubicBezTo>
                <a:cubicBezTo>
                  <a:pt x="1877" y="1352"/>
                  <a:pt x="1877" y="1352"/>
                  <a:pt x="1877" y="1352"/>
                </a:cubicBezTo>
                <a:cubicBezTo>
                  <a:pt x="1877" y="1456"/>
                  <a:pt x="1877" y="1456"/>
                  <a:pt x="1877" y="1456"/>
                </a:cubicBezTo>
                <a:cubicBezTo>
                  <a:pt x="1805" y="1456"/>
                  <a:pt x="1805" y="1456"/>
                  <a:pt x="1805" y="1456"/>
                </a:cubicBezTo>
                <a:cubicBezTo>
                  <a:pt x="1791" y="1441"/>
                  <a:pt x="1791" y="1441"/>
                  <a:pt x="1791" y="1441"/>
                </a:cubicBezTo>
                <a:cubicBezTo>
                  <a:pt x="1781" y="1452"/>
                  <a:pt x="1781" y="1452"/>
                  <a:pt x="1781" y="1452"/>
                </a:cubicBezTo>
                <a:cubicBezTo>
                  <a:pt x="1771" y="1452"/>
                  <a:pt x="1771" y="1452"/>
                  <a:pt x="1771" y="1452"/>
                </a:cubicBezTo>
                <a:cubicBezTo>
                  <a:pt x="1756" y="1437"/>
                  <a:pt x="1756" y="1437"/>
                  <a:pt x="1756" y="1437"/>
                </a:cubicBezTo>
                <a:cubicBezTo>
                  <a:pt x="1744" y="1437"/>
                  <a:pt x="1744" y="1437"/>
                  <a:pt x="1744" y="1437"/>
                </a:cubicBezTo>
                <a:cubicBezTo>
                  <a:pt x="1731" y="1448"/>
                  <a:pt x="1731" y="1448"/>
                  <a:pt x="1731" y="1448"/>
                </a:cubicBezTo>
                <a:cubicBezTo>
                  <a:pt x="1699" y="1448"/>
                  <a:pt x="1699" y="1448"/>
                  <a:pt x="1699" y="1448"/>
                </a:cubicBezTo>
                <a:cubicBezTo>
                  <a:pt x="1699" y="1437"/>
                  <a:pt x="1699" y="1437"/>
                  <a:pt x="1699" y="1437"/>
                </a:cubicBezTo>
                <a:cubicBezTo>
                  <a:pt x="1673" y="1437"/>
                  <a:pt x="1673" y="1437"/>
                  <a:pt x="1673" y="1437"/>
                </a:cubicBezTo>
                <a:cubicBezTo>
                  <a:pt x="1673" y="1469"/>
                  <a:pt x="1673" y="1469"/>
                  <a:pt x="1673" y="1469"/>
                </a:cubicBezTo>
                <a:cubicBezTo>
                  <a:pt x="1656" y="1469"/>
                  <a:pt x="1656" y="1469"/>
                  <a:pt x="1656" y="1469"/>
                </a:cubicBezTo>
                <a:cubicBezTo>
                  <a:pt x="1656" y="1459"/>
                  <a:pt x="1656" y="1459"/>
                  <a:pt x="1656" y="1459"/>
                </a:cubicBezTo>
                <a:cubicBezTo>
                  <a:pt x="1619" y="1459"/>
                  <a:pt x="1619" y="1459"/>
                  <a:pt x="1619" y="1459"/>
                </a:cubicBezTo>
                <a:cubicBezTo>
                  <a:pt x="1619" y="1448"/>
                  <a:pt x="1619" y="1448"/>
                  <a:pt x="1619" y="1448"/>
                </a:cubicBezTo>
                <a:cubicBezTo>
                  <a:pt x="1587" y="1448"/>
                  <a:pt x="1587" y="1448"/>
                  <a:pt x="1587" y="1448"/>
                </a:cubicBezTo>
                <a:cubicBezTo>
                  <a:pt x="1587" y="1459"/>
                  <a:pt x="1587" y="1459"/>
                  <a:pt x="1587" y="1459"/>
                </a:cubicBezTo>
                <a:cubicBezTo>
                  <a:pt x="1563" y="1459"/>
                  <a:pt x="1563" y="1459"/>
                  <a:pt x="1563" y="1459"/>
                </a:cubicBezTo>
                <a:cubicBezTo>
                  <a:pt x="1563" y="1407"/>
                  <a:pt x="1563" y="1407"/>
                  <a:pt x="1563" y="1407"/>
                </a:cubicBezTo>
                <a:cubicBezTo>
                  <a:pt x="1531" y="1393"/>
                  <a:pt x="1531" y="1393"/>
                  <a:pt x="1531" y="1393"/>
                </a:cubicBezTo>
                <a:cubicBezTo>
                  <a:pt x="1531" y="1408"/>
                  <a:pt x="1531" y="1408"/>
                  <a:pt x="1531" y="1408"/>
                </a:cubicBezTo>
                <a:cubicBezTo>
                  <a:pt x="1524" y="1408"/>
                  <a:pt x="1524" y="1408"/>
                  <a:pt x="1524" y="1408"/>
                </a:cubicBezTo>
                <a:cubicBezTo>
                  <a:pt x="1524" y="1331"/>
                  <a:pt x="1524" y="1331"/>
                  <a:pt x="1524" y="1331"/>
                </a:cubicBezTo>
                <a:cubicBezTo>
                  <a:pt x="1507" y="1331"/>
                  <a:pt x="1507" y="1331"/>
                  <a:pt x="1507" y="1331"/>
                </a:cubicBezTo>
                <a:cubicBezTo>
                  <a:pt x="1507" y="1307"/>
                  <a:pt x="1507" y="1307"/>
                  <a:pt x="1507" y="1307"/>
                </a:cubicBezTo>
                <a:cubicBezTo>
                  <a:pt x="1479" y="1307"/>
                  <a:pt x="1479" y="1307"/>
                  <a:pt x="1479" y="1307"/>
                </a:cubicBezTo>
                <a:cubicBezTo>
                  <a:pt x="1479" y="1281"/>
                  <a:pt x="1479" y="1281"/>
                  <a:pt x="1479" y="1281"/>
                </a:cubicBezTo>
                <a:cubicBezTo>
                  <a:pt x="1465" y="1281"/>
                  <a:pt x="1465" y="1281"/>
                  <a:pt x="1465" y="1281"/>
                </a:cubicBezTo>
                <a:cubicBezTo>
                  <a:pt x="1465" y="1307"/>
                  <a:pt x="1465" y="1307"/>
                  <a:pt x="1465" y="1307"/>
                </a:cubicBezTo>
                <a:cubicBezTo>
                  <a:pt x="1443" y="1307"/>
                  <a:pt x="1443" y="1307"/>
                  <a:pt x="1443" y="1307"/>
                </a:cubicBezTo>
                <a:cubicBezTo>
                  <a:pt x="1443" y="1265"/>
                  <a:pt x="1443" y="1265"/>
                  <a:pt x="1443" y="1265"/>
                </a:cubicBezTo>
                <a:cubicBezTo>
                  <a:pt x="1443" y="1265"/>
                  <a:pt x="1412" y="1232"/>
                  <a:pt x="1389" y="1232"/>
                </a:cubicBezTo>
                <a:cubicBezTo>
                  <a:pt x="1367" y="1232"/>
                  <a:pt x="1337" y="1269"/>
                  <a:pt x="1337" y="1269"/>
                </a:cubicBezTo>
                <a:cubicBezTo>
                  <a:pt x="1337" y="1359"/>
                  <a:pt x="1337" y="1359"/>
                  <a:pt x="1337" y="1359"/>
                </a:cubicBezTo>
                <a:cubicBezTo>
                  <a:pt x="1315" y="1359"/>
                  <a:pt x="1315" y="1359"/>
                  <a:pt x="1315" y="1359"/>
                </a:cubicBezTo>
                <a:cubicBezTo>
                  <a:pt x="1315" y="1417"/>
                  <a:pt x="1315" y="1417"/>
                  <a:pt x="1315" y="1417"/>
                </a:cubicBezTo>
                <a:cubicBezTo>
                  <a:pt x="1275" y="1432"/>
                  <a:pt x="1275" y="1432"/>
                  <a:pt x="1275" y="1432"/>
                </a:cubicBezTo>
                <a:cubicBezTo>
                  <a:pt x="1275" y="1445"/>
                  <a:pt x="1275" y="1445"/>
                  <a:pt x="1275" y="1445"/>
                </a:cubicBezTo>
                <a:cubicBezTo>
                  <a:pt x="1267" y="1445"/>
                  <a:pt x="1267" y="1445"/>
                  <a:pt x="1267" y="1445"/>
                </a:cubicBezTo>
                <a:cubicBezTo>
                  <a:pt x="1267" y="1421"/>
                  <a:pt x="1267" y="1421"/>
                  <a:pt x="1267" y="1421"/>
                </a:cubicBezTo>
                <a:cubicBezTo>
                  <a:pt x="1253" y="1421"/>
                  <a:pt x="1253" y="1421"/>
                  <a:pt x="1253" y="1421"/>
                </a:cubicBezTo>
                <a:cubicBezTo>
                  <a:pt x="1235" y="1395"/>
                  <a:pt x="1235" y="1395"/>
                  <a:pt x="1235" y="1395"/>
                </a:cubicBezTo>
                <a:cubicBezTo>
                  <a:pt x="1213" y="1416"/>
                  <a:pt x="1213" y="1416"/>
                  <a:pt x="1213" y="1416"/>
                </a:cubicBezTo>
                <a:cubicBezTo>
                  <a:pt x="1213" y="1399"/>
                  <a:pt x="1213" y="1399"/>
                  <a:pt x="1213" y="1399"/>
                </a:cubicBezTo>
                <a:cubicBezTo>
                  <a:pt x="1200" y="1399"/>
                  <a:pt x="1200" y="1399"/>
                  <a:pt x="1200" y="1399"/>
                </a:cubicBezTo>
                <a:cubicBezTo>
                  <a:pt x="1200" y="1409"/>
                  <a:pt x="1200" y="1409"/>
                  <a:pt x="1200" y="1409"/>
                </a:cubicBezTo>
                <a:cubicBezTo>
                  <a:pt x="1189" y="1409"/>
                  <a:pt x="1189" y="1409"/>
                  <a:pt x="1189" y="1409"/>
                </a:cubicBezTo>
                <a:cubicBezTo>
                  <a:pt x="1189" y="1392"/>
                  <a:pt x="1189" y="1392"/>
                  <a:pt x="1189" y="1392"/>
                </a:cubicBezTo>
                <a:cubicBezTo>
                  <a:pt x="1164" y="1392"/>
                  <a:pt x="1164" y="1392"/>
                  <a:pt x="1164" y="1392"/>
                </a:cubicBezTo>
                <a:cubicBezTo>
                  <a:pt x="1164" y="1401"/>
                  <a:pt x="1164" y="1401"/>
                  <a:pt x="1164" y="1401"/>
                </a:cubicBezTo>
                <a:cubicBezTo>
                  <a:pt x="1155" y="1401"/>
                  <a:pt x="1155" y="1401"/>
                  <a:pt x="1155" y="1401"/>
                </a:cubicBezTo>
                <a:cubicBezTo>
                  <a:pt x="1155" y="1417"/>
                  <a:pt x="1155" y="1417"/>
                  <a:pt x="1155" y="1417"/>
                </a:cubicBezTo>
                <a:cubicBezTo>
                  <a:pt x="1133" y="1417"/>
                  <a:pt x="1133" y="1417"/>
                  <a:pt x="1133" y="1417"/>
                </a:cubicBezTo>
                <a:cubicBezTo>
                  <a:pt x="1133" y="1397"/>
                  <a:pt x="1133" y="1397"/>
                  <a:pt x="1133" y="1397"/>
                </a:cubicBezTo>
                <a:cubicBezTo>
                  <a:pt x="1123" y="1397"/>
                  <a:pt x="1123" y="1397"/>
                  <a:pt x="1123" y="1397"/>
                </a:cubicBezTo>
                <a:cubicBezTo>
                  <a:pt x="1112" y="1385"/>
                  <a:pt x="1112" y="1385"/>
                  <a:pt x="1112" y="1385"/>
                </a:cubicBezTo>
                <a:cubicBezTo>
                  <a:pt x="1104" y="1391"/>
                  <a:pt x="1104" y="1391"/>
                  <a:pt x="1104" y="1391"/>
                </a:cubicBezTo>
                <a:cubicBezTo>
                  <a:pt x="1095" y="1391"/>
                  <a:pt x="1095" y="1391"/>
                  <a:pt x="1095" y="1391"/>
                </a:cubicBezTo>
                <a:cubicBezTo>
                  <a:pt x="1076" y="1368"/>
                  <a:pt x="1076" y="1368"/>
                  <a:pt x="1076" y="1368"/>
                </a:cubicBezTo>
                <a:cubicBezTo>
                  <a:pt x="1063" y="1389"/>
                  <a:pt x="1063" y="1389"/>
                  <a:pt x="1063" y="1389"/>
                </a:cubicBezTo>
                <a:cubicBezTo>
                  <a:pt x="1051" y="1389"/>
                  <a:pt x="1051" y="1389"/>
                  <a:pt x="1051" y="1389"/>
                </a:cubicBezTo>
                <a:cubicBezTo>
                  <a:pt x="1051" y="1371"/>
                  <a:pt x="1051" y="1371"/>
                  <a:pt x="1051" y="1371"/>
                </a:cubicBezTo>
                <a:cubicBezTo>
                  <a:pt x="1031" y="1371"/>
                  <a:pt x="1031" y="1371"/>
                  <a:pt x="1031" y="1371"/>
                </a:cubicBezTo>
                <a:cubicBezTo>
                  <a:pt x="1031" y="1391"/>
                  <a:pt x="1031" y="1391"/>
                  <a:pt x="1031" y="1391"/>
                </a:cubicBezTo>
                <a:cubicBezTo>
                  <a:pt x="1020" y="1403"/>
                  <a:pt x="1020" y="1403"/>
                  <a:pt x="1020" y="1403"/>
                </a:cubicBezTo>
                <a:cubicBezTo>
                  <a:pt x="1012" y="1403"/>
                  <a:pt x="1012" y="1403"/>
                  <a:pt x="1012" y="1403"/>
                </a:cubicBezTo>
                <a:cubicBezTo>
                  <a:pt x="1012" y="1376"/>
                  <a:pt x="1012" y="1376"/>
                  <a:pt x="1012" y="1376"/>
                </a:cubicBezTo>
                <a:cubicBezTo>
                  <a:pt x="999" y="1376"/>
                  <a:pt x="999" y="1376"/>
                  <a:pt x="999" y="1376"/>
                </a:cubicBezTo>
                <a:cubicBezTo>
                  <a:pt x="988" y="1359"/>
                  <a:pt x="988" y="1359"/>
                  <a:pt x="988" y="1359"/>
                </a:cubicBezTo>
                <a:cubicBezTo>
                  <a:pt x="969" y="1381"/>
                  <a:pt x="969" y="1381"/>
                  <a:pt x="969" y="1381"/>
                </a:cubicBezTo>
                <a:cubicBezTo>
                  <a:pt x="969" y="1224"/>
                  <a:pt x="969" y="1224"/>
                  <a:pt x="969" y="1224"/>
                </a:cubicBezTo>
                <a:cubicBezTo>
                  <a:pt x="943" y="1224"/>
                  <a:pt x="943" y="1224"/>
                  <a:pt x="943" y="1224"/>
                </a:cubicBezTo>
                <a:cubicBezTo>
                  <a:pt x="943" y="1212"/>
                  <a:pt x="943" y="1212"/>
                  <a:pt x="943" y="1212"/>
                </a:cubicBezTo>
                <a:cubicBezTo>
                  <a:pt x="969" y="1212"/>
                  <a:pt x="969" y="1212"/>
                  <a:pt x="969" y="1212"/>
                </a:cubicBezTo>
                <a:cubicBezTo>
                  <a:pt x="969" y="1204"/>
                  <a:pt x="969" y="1204"/>
                  <a:pt x="969" y="1204"/>
                </a:cubicBezTo>
                <a:cubicBezTo>
                  <a:pt x="847" y="1204"/>
                  <a:pt x="847" y="1204"/>
                  <a:pt x="847" y="1204"/>
                </a:cubicBezTo>
                <a:cubicBezTo>
                  <a:pt x="847" y="1211"/>
                  <a:pt x="847" y="1211"/>
                  <a:pt x="847" y="1211"/>
                </a:cubicBezTo>
                <a:cubicBezTo>
                  <a:pt x="857" y="1211"/>
                  <a:pt x="857" y="1211"/>
                  <a:pt x="857" y="1211"/>
                </a:cubicBezTo>
                <a:cubicBezTo>
                  <a:pt x="857" y="1224"/>
                  <a:pt x="857" y="1224"/>
                  <a:pt x="857" y="1224"/>
                </a:cubicBezTo>
                <a:cubicBezTo>
                  <a:pt x="843" y="1224"/>
                  <a:pt x="843" y="1224"/>
                  <a:pt x="843" y="1224"/>
                </a:cubicBezTo>
                <a:cubicBezTo>
                  <a:pt x="843" y="1375"/>
                  <a:pt x="843" y="1375"/>
                  <a:pt x="843" y="1375"/>
                </a:cubicBezTo>
                <a:cubicBezTo>
                  <a:pt x="828" y="1375"/>
                  <a:pt x="828" y="1375"/>
                  <a:pt x="828" y="1375"/>
                </a:cubicBezTo>
                <a:cubicBezTo>
                  <a:pt x="828" y="1387"/>
                  <a:pt x="828" y="1387"/>
                  <a:pt x="828" y="1387"/>
                </a:cubicBezTo>
                <a:cubicBezTo>
                  <a:pt x="816" y="1387"/>
                  <a:pt x="816" y="1387"/>
                  <a:pt x="816" y="1387"/>
                </a:cubicBezTo>
                <a:cubicBezTo>
                  <a:pt x="816" y="1403"/>
                  <a:pt x="816" y="1403"/>
                  <a:pt x="816" y="1403"/>
                </a:cubicBezTo>
                <a:cubicBezTo>
                  <a:pt x="804" y="1403"/>
                  <a:pt x="804" y="1403"/>
                  <a:pt x="804" y="1403"/>
                </a:cubicBezTo>
                <a:cubicBezTo>
                  <a:pt x="787" y="1393"/>
                  <a:pt x="787" y="1393"/>
                  <a:pt x="787" y="1393"/>
                </a:cubicBezTo>
                <a:cubicBezTo>
                  <a:pt x="787" y="1193"/>
                  <a:pt x="787" y="1193"/>
                  <a:pt x="787" y="1193"/>
                </a:cubicBezTo>
                <a:cubicBezTo>
                  <a:pt x="691" y="1193"/>
                  <a:pt x="691" y="1193"/>
                  <a:pt x="691" y="1193"/>
                </a:cubicBezTo>
                <a:cubicBezTo>
                  <a:pt x="691" y="1427"/>
                  <a:pt x="691" y="1427"/>
                  <a:pt x="691" y="1427"/>
                </a:cubicBezTo>
                <a:cubicBezTo>
                  <a:pt x="664" y="1427"/>
                  <a:pt x="664" y="1427"/>
                  <a:pt x="664" y="1427"/>
                </a:cubicBezTo>
                <a:cubicBezTo>
                  <a:pt x="664" y="1445"/>
                  <a:pt x="664" y="1445"/>
                  <a:pt x="664" y="1445"/>
                </a:cubicBezTo>
                <a:cubicBezTo>
                  <a:pt x="640" y="1445"/>
                  <a:pt x="640" y="1445"/>
                  <a:pt x="640" y="1445"/>
                </a:cubicBezTo>
                <a:cubicBezTo>
                  <a:pt x="640" y="1436"/>
                  <a:pt x="640" y="1436"/>
                  <a:pt x="640" y="1436"/>
                </a:cubicBezTo>
                <a:cubicBezTo>
                  <a:pt x="625" y="1436"/>
                  <a:pt x="625" y="1436"/>
                  <a:pt x="625" y="1436"/>
                </a:cubicBezTo>
                <a:cubicBezTo>
                  <a:pt x="625" y="1237"/>
                  <a:pt x="625" y="1237"/>
                  <a:pt x="625" y="1237"/>
                </a:cubicBezTo>
                <a:cubicBezTo>
                  <a:pt x="601" y="1237"/>
                  <a:pt x="601" y="1237"/>
                  <a:pt x="601" y="1237"/>
                </a:cubicBezTo>
                <a:cubicBezTo>
                  <a:pt x="601" y="1228"/>
                  <a:pt x="601" y="1228"/>
                  <a:pt x="601" y="1228"/>
                </a:cubicBezTo>
                <a:cubicBezTo>
                  <a:pt x="536" y="1228"/>
                  <a:pt x="536" y="1228"/>
                  <a:pt x="536" y="1228"/>
                </a:cubicBezTo>
                <a:cubicBezTo>
                  <a:pt x="536" y="1241"/>
                  <a:pt x="536" y="1241"/>
                  <a:pt x="536" y="1241"/>
                </a:cubicBezTo>
                <a:cubicBezTo>
                  <a:pt x="515" y="1241"/>
                  <a:pt x="515" y="1241"/>
                  <a:pt x="515" y="1241"/>
                </a:cubicBezTo>
                <a:cubicBezTo>
                  <a:pt x="515" y="1227"/>
                  <a:pt x="515" y="1227"/>
                  <a:pt x="515" y="1227"/>
                </a:cubicBezTo>
                <a:cubicBezTo>
                  <a:pt x="501" y="1227"/>
                  <a:pt x="501" y="1227"/>
                  <a:pt x="501" y="1227"/>
                </a:cubicBezTo>
                <a:cubicBezTo>
                  <a:pt x="501" y="1227"/>
                  <a:pt x="487" y="1169"/>
                  <a:pt x="456" y="1169"/>
                </a:cubicBezTo>
                <a:cubicBezTo>
                  <a:pt x="425" y="1169"/>
                  <a:pt x="401" y="1224"/>
                  <a:pt x="401" y="1224"/>
                </a:cubicBezTo>
                <a:cubicBezTo>
                  <a:pt x="392" y="1224"/>
                  <a:pt x="392" y="1224"/>
                  <a:pt x="392" y="1224"/>
                </a:cubicBezTo>
                <a:cubicBezTo>
                  <a:pt x="392" y="1243"/>
                  <a:pt x="392" y="1243"/>
                  <a:pt x="392" y="1243"/>
                </a:cubicBezTo>
                <a:cubicBezTo>
                  <a:pt x="373" y="1243"/>
                  <a:pt x="373" y="1243"/>
                  <a:pt x="373" y="1243"/>
                </a:cubicBezTo>
                <a:cubicBezTo>
                  <a:pt x="373" y="1233"/>
                  <a:pt x="373" y="1233"/>
                  <a:pt x="373" y="1233"/>
                </a:cubicBezTo>
                <a:cubicBezTo>
                  <a:pt x="320" y="1233"/>
                  <a:pt x="320" y="1233"/>
                  <a:pt x="320" y="1233"/>
                </a:cubicBezTo>
                <a:cubicBezTo>
                  <a:pt x="320" y="1245"/>
                  <a:pt x="320" y="1245"/>
                  <a:pt x="320" y="1245"/>
                </a:cubicBezTo>
                <a:cubicBezTo>
                  <a:pt x="303" y="1245"/>
                  <a:pt x="303" y="1245"/>
                  <a:pt x="303" y="1245"/>
                </a:cubicBezTo>
                <a:cubicBezTo>
                  <a:pt x="288" y="1257"/>
                  <a:pt x="288" y="1257"/>
                  <a:pt x="288" y="1257"/>
                </a:cubicBezTo>
                <a:cubicBezTo>
                  <a:pt x="288" y="1331"/>
                  <a:pt x="288" y="1331"/>
                  <a:pt x="288" y="1331"/>
                </a:cubicBezTo>
                <a:cubicBezTo>
                  <a:pt x="268" y="1331"/>
                  <a:pt x="268" y="1331"/>
                  <a:pt x="268" y="1331"/>
                </a:cubicBezTo>
                <a:cubicBezTo>
                  <a:pt x="268" y="1373"/>
                  <a:pt x="268" y="1373"/>
                  <a:pt x="268" y="1373"/>
                </a:cubicBezTo>
                <a:cubicBezTo>
                  <a:pt x="252" y="1373"/>
                  <a:pt x="252" y="1373"/>
                  <a:pt x="252" y="1373"/>
                </a:cubicBezTo>
                <a:cubicBezTo>
                  <a:pt x="252" y="1325"/>
                  <a:pt x="252" y="1325"/>
                  <a:pt x="252" y="1325"/>
                </a:cubicBezTo>
                <a:cubicBezTo>
                  <a:pt x="236" y="1325"/>
                  <a:pt x="236" y="1325"/>
                  <a:pt x="236" y="1325"/>
                </a:cubicBezTo>
                <a:cubicBezTo>
                  <a:pt x="236" y="1342"/>
                  <a:pt x="236" y="1342"/>
                  <a:pt x="236" y="1342"/>
                </a:cubicBezTo>
                <a:cubicBezTo>
                  <a:pt x="218" y="1342"/>
                  <a:pt x="218" y="1342"/>
                  <a:pt x="218" y="1342"/>
                </a:cubicBezTo>
                <a:cubicBezTo>
                  <a:pt x="218" y="1331"/>
                  <a:pt x="218" y="1331"/>
                  <a:pt x="218" y="1331"/>
                </a:cubicBezTo>
                <a:cubicBezTo>
                  <a:pt x="195" y="1331"/>
                  <a:pt x="195" y="1331"/>
                  <a:pt x="195" y="1331"/>
                </a:cubicBezTo>
                <a:cubicBezTo>
                  <a:pt x="195" y="1312"/>
                  <a:pt x="195" y="1312"/>
                  <a:pt x="195" y="1312"/>
                </a:cubicBezTo>
                <a:cubicBezTo>
                  <a:pt x="182" y="1299"/>
                  <a:pt x="182" y="1299"/>
                  <a:pt x="182" y="1299"/>
                </a:cubicBezTo>
                <a:cubicBezTo>
                  <a:pt x="168" y="1283"/>
                  <a:pt x="168" y="1283"/>
                  <a:pt x="168" y="1283"/>
                </a:cubicBezTo>
                <a:cubicBezTo>
                  <a:pt x="134" y="1283"/>
                  <a:pt x="134" y="1283"/>
                  <a:pt x="134" y="1283"/>
                </a:cubicBezTo>
                <a:cubicBezTo>
                  <a:pt x="102" y="1307"/>
                  <a:pt x="102" y="1307"/>
                  <a:pt x="102" y="1307"/>
                </a:cubicBezTo>
                <a:cubicBezTo>
                  <a:pt x="78" y="1307"/>
                  <a:pt x="78" y="1307"/>
                  <a:pt x="78" y="1307"/>
                </a:cubicBezTo>
                <a:cubicBezTo>
                  <a:pt x="78" y="1401"/>
                  <a:pt x="78" y="1401"/>
                  <a:pt x="78" y="1401"/>
                </a:cubicBezTo>
                <a:cubicBezTo>
                  <a:pt x="56" y="1357"/>
                  <a:pt x="56" y="1357"/>
                  <a:pt x="56" y="1357"/>
                </a:cubicBezTo>
                <a:cubicBezTo>
                  <a:pt x="56" y="1333"/>
                  <a:pt x="56" y="1333"/>
                  <a:pt x="56" y="1333"/>
                </a:cubicBezTo>
                <a:cubicBezTo>
                  <a:pt x="0" y="1333"/>
                  <a:pt x="0" y="1333"/>
                  <a:pt x="0" y="1333"/>
                </a:cubicBezTo>
                <a:cubicBezTo>
                  <a:pt x="0" y="1542"/>
                  <a:pt x="0" y="1542"/>
                  <a:pt x="0" y="1542"/>
                </a:cubicBezTo>
                <a:cubicBezTo>
                  <a:pt x="8000" y="1542"/>
                  <a:pt x="8000" y="1542"/>
                  <a:pt x="8000" y="1542"/>
                </a:cubicBezTo>
                <a:cubicBezTo>
                  <a:pt x="8000" y="1472"/>
                  <a:pt x="8000" y="1472"/>
                  <a:pt x="8000" y="1472"/>
                </a:cubicBezTo>
                <a:lnTo>
                  <a:pt x="7978" y="1472"/>
                </a:lnTo>
                <a:close/>
                <a:moveTo>
                  <a:pt x="3369" y="1457"/>
                </a:moveTo>
                <a:cubicBezTo>
                  <a:pt x="3356" y="1457"/>
                  <a:pt x="3356" y="1457"/>
                  <a:pt x="3356" y="1457"/>
                </a:cubicBezTo>
                <a:cubicBezTo>
                  <a:pt x="3356" y="1408"/>
                  <a:pt x="3356" y="1408"/>
                  <a:pt x="3356" y="1408"/>
                </a:cubicBezTo>
                <a:cubicBezTo>
                  <a:pt x="3369" y="1408"/>
                  <a:pt x="3369" y="1408"/>
                  <a:pt x="3369" y="1408"/>
                </a:cubicBezTo>
                <a:lnTo>
                  <a:pt x="3369" y="1457"/>
                </a:lnTo>
                <a:close/>
                <a:moveTo>
                  <a:pt x="3369" y="1389"/>
                </a:moveTo>
                <a:cubicBezTo>
                  <a:pt x="3356" y="1389"/>
                  <a:pt x="3356" y="1389"/>
                  <a:pt x="3356" y="1389"/>
                </a:cubicBezTo>
                <a:cubicBezTo>
                  <a:pt x="3356" y="1335"/>
                  <a:pt x="3356" y="1335"/>
                  <a:pt x="3356" y="1335"/>
                </a:cubicBezTo>
                <a:cubicBezTo>
                  <a:pt x="3369" y="1335"/>
                  <a:pt x="3369" y="1335"/>
                  <a:pt x="3369" y="1335"/>
                </a:cubicBezTo>
                <a:lnTo>
                  <a:pt x="3369" y="1389"/>
                </a:lnTo>
                <a:close/>
                <a:moveTo>
                  <a:pt x="3356" y="1141"/>
                </a:moveTo>
                <a:cubicBezTo>
                  <a:pt x="3356" y="1098"/>
                  <a:pt x="3356" y="1098"/>
                  <a:pt x="3356" y="1098"/>
                </a:cubicBezTo>
                <a:cubicBezTo>
                  <a:pt x="3356" y="1098"/>
                  <a:pt x="3373" y="1103"/>
                  <a:pt x="3373" y="1119"/>
                </a:cubicBezTo>
                <a:cubicBezTo>
                  <a:pt x="3373" y="1136"/>
                  <a:pt x="3356" y="1141"/>
                  <a:pt x="3356" y="1141"/>
                </a:cubicBezTo>
                <a:close/>
                <a:moveTo>
                  <a:pt x="3356" y="1060"/>
                </a:moveTo>
                <a:cubicBezTo>
                  <a:pt x="3356" y="1024"/>
                  <a:pt x="3356" y="1024"/>
                  <a:pt x="3356" y="1024"/>
                </a:cubicBezTo>
                <a:cubicBezTo>
                  <a:pt x="3356" y="1024"/>
                  <a:pt x="3373" y="1029"/>
                  <a:pt x="3373" y="1042"/>
                </a:cubicBezTo>
                <a:cubicBezTo>
                  <a:pt x="3373" y="1055"/>
                  <a:pt x="3356" y="1060"/>
                  <a:pt x="3356" y="1060"/>
                </a:cubicBezTo>
                <a:close/>
                <a:moveTo>
                  <a:pt x="3356" y="988"/>
                </a:moveTo>
                <a:cubicBezTo>
                  <a:pt x="3356" y="950"/>
                  <a:pt x="3356" y="950"/>
                  <a:pt x="3356" y="950"/>
                </a:cubicBezTo>
                <a:cubicBezTo>
                  <a:pt x="3356" y="950"/>
                  <a:pt x="3373" y="953"/>
                  <a:pt x="3373" y="969"/>
                </a:cubicBezTo>
                <a:cubicBezTo>
                  <a:pt x="3373" y="985"/>
                  <a:pt x="3356" y="988"/>
                  <a:pt x="3356" y="988"/>
                </a:cubicBezTo>
                <a:close/>
                <a:moveTo>
                  <a:pt x="3356" y="911"/>
                </a:moveTo>
                <a:cubicBezTo>
                  <a:pt x="3356" y="872"/>
                  <a:pt x="3356" y="872"/>
                  <a:pt x="3356" y="872"/>
                </a:cubicBezTo>
                <a:cubicBezTo>
                  <a:pt x="3356" y="872"/>
                  <a:pt x="3373" y="878"/>
                  <a:pt x="3373" y="891"/>
                </a:cubicBezTo>
                <a:cubicBezTo>
                  <a:pt x="3373" y="905"/>
                  <a:pt x="3356" y="911"/>
                  <a:pt x="3356" y="911"/>
                </a:cubicBezTo>
                <a:close/>
                <a:moveTo>
                  <a:pt x="3356" y="835"/>
                </a:moveTo>
                <a:cubicBezTo>
                  <a:pt x="3356" y="796"/>
                  <a:pt x="3356" y="796"/>
                  <a:pt x="3356" y="796"/>
                </a:cubicBezTo>
                <a:cubicBezTo>
                  <a:pt x="3356" y="796"/>
                  <a:pt x="3373" y="800"/>
                  <a:pt x="3373" y="815"/>
                </a:cubicBezTo>
                <a:cubicBezTo>
                  <a:pt x="3373" y="831"/>
                  <a:pt x="3356" y="835"/>
                  <a:pt x="3356" y="835"/>
                </a:cubicBezTo>
                <a:close/>
                <a:moveTo>
                  <a:pt x="3356" y="756"/>
                </a:moveTo>
                <a:cubicBezTo>
                  <a:pt x="3356" y="718"/>
                  <a:pt x="3356" y="718"/>
                  <a:pt x="3356" y="718"/>
                </a:cubicBezTo>
                <a:cubicBezTo>
                  <a:pt x="3356" y="718"/>
                  <a:pt x="3373" y="720"/>
                  <a:pt x="3373" y="737"/>
                </a:cubicBezTo>
                <a:cubicBezTo>
                  <a:pt x="3373" y="754"/>
                  <a:pt x="3356" y="756"/>
                  <a:pt x="3356" y="756"/>
                </a:cubicBezTo>
                <a:close/>
                <a:moveTo>
                  <a:pt x="5556" y="570"/>
                </a:moveTo>
                <a:cubicBezTo>
                  <a:pt x="5508" y="582"/>
                  <a:pt x="5508" y="582"/>
                  <a:pt x="5508" y="582"/>
                </a:cubicBezTo>
                <a:cubicBezTo>
                  <a:pt x="5490" y="529"/>
                  <a:pt x="5490" y="529"/>
                  <a:pt x="5490" y="529"/>
                </a:cubicBezTo>
                <a:cubicBezTo>
                  <a:pt x="5566" y="508"/>
                  <a:pt x="5566" y="508"/>
                  <a:pt x="5566" y="508"/>
                </a:cubicBezTo>
                <a:lnTo>
                  <a:pt x="5556" y="570"/>
                </a:lnTo>
                <a:close/>
              </a:path>
            </a:pathLst>
          </a:custGeom>
          <a:noFill/>
          <a:ln>
            <a:gradFill>
              <a:gsLst>
                <a:gs pos="0">
                  <a:schemeClr val="accent1">
                    <a:lumMod val="5000"/>
                    <a:lumOff val="95000"/>
                  </a:schemeClr>
                </a:gs>
                <a:gs pos="100000">
                  <a:srgbClr val="28A9D6">
                    <a:alpha val="75000"/>
                  </a:srgbClr>
                </a:gs>
              </a:gsLst>
              <a:lin ang="5400000" scaled="1"/>
            </a:gradFill>
          </a:ln>
          <a:effectLst/>
        </p:spPr>
        <p:txBody>
          <a:bodyPr vert="horz" wrap="square" lIns="121920" tIns="60960" rIns="121920" bIns="60960" numCol="1" anchor="t" anchorCtr="0" compatLnSpc="1">
            <a:prstTxWarp prst="textNoShape">
              <a:avLst/>
            </a:prstTxWarp>
          </a:bodyPr>
          <a:lstStyle/>
          <a:p>
            <a:endParaRPr lang="zh-CN" altLang="en-US" sz="2400"/>
          </a:p>
        </p:txBody>
      </p:sp>
      <p:cxnSp>
        <p:nvCxnSpPr>
          <p:cNvPr id="24" name="直接连接符 23" hidden="1"/>
          <p:cNvCxnSpPr/>
          <p:nvPr userDrawn="1"/>
        </p:nvCxnSpPr>
        <p:spPr>
          <a:xfrm>
            <a:off x="3181635" y="431856"/>
            <a:ext cx="0" cy="524933"/>
          </a:xfrm>
          <a:prstGeom prst="line">
            <a:avLst/>
          </a:prstGeom>
          <a:ln>
            <a:solidFill>
              <a:srgbClr val="28A9D6"/>
            </a:solidFill>
          </a:ln>
        </p:spPr>
        <p:style>
          <a:lnRef idx="1">
            <a:schemeClr val="accent1"/>
          </a:lnRef>
          <a:fillRef idx="0">
            <a:schemeClr val="accent1"/>
          </a:fillRef>
          <a:effectRef idx="0">
            <a:schemeClr val="accent1"/>
          </a:effectRef>
          <a:fontRef idx="minor">
            <a:schemeClr val="tx1"/>
          </a:fontRef>
        </p:style>
      </p:cxnSp>
      <p:sp>
        <p:nvSpPr>
          <p:cNvPr id="28" name="文本框 27"/>
          <p:cNvSpPr txBox="1"/>
          <p:nvPr userDrawn="1"/>
        </p:nvSpPr>
        <p:spPr>
          <a:xfrm>
            <a:off x="333375" y="455040"/>
            <a:ext cx="1227586" cy="369332"/>
          </a:xfrm>
          <a:prstGeom prst="rect">
            <a:avLst/>
          </a:prstGeom>
          <a:noFill/>
        </p:spPr>
        <p:txBody>
          <a:bodyPr wrap="square" rtlCol="0">
            <a:spAutoFit/>
          </a:bodyPr>
          <a:lstStyle/>
          <a:p>
            <a:pPr algn="ctr"/>
            <a:r>
              <a:rPr lang="zh-CN" altLang="en-US" sz="1800" dirty="0" smtClean="0">
                <a:solidFill>
                  <a:schemeClr val="tx1">
                    <a:lumMod val="75000"/>
                    <a:lumOff val="25000"/>
                  </a:schemeClr>
                </a:solidFill>
              </a:rPr>
              <a:t>第三部分</a:t>
            </a:r>
            <a:endParaRPr lang="zh-CN" altLang="en-US" sz="1800" dirty="0">
              <a:solidFill>
                <a:schemeClr val="tx1">
                  <a:lumMod val="75000"/>
                  <a:lumOff val="25000"/>
                </a:schemeClr>
              </a:solidFill>
            </a:endParaRPr>
          </a:p>
        </p:txBody>
      </p:sp>
      <p:sp>
        <p:nvSpPr>
          <p:cNvPr id="29" name="任意多边形 28"/>
          <p:cNvSpPr/>
          <p:nvPr userDrawn="1"/>
        </p:nvSpPr>
        <p:spPr>
          <a:xfrm flipV="1">
            <a:off x="174171" y="423706"/>
            <a:ext cx="1386789" cy="432000"/>
          </a:xfrm>
          <a:custGeom>
            <a:avLst/>
            <a:gdLst>
              <a:gd name="connsiteX0" fmla="*/ 167822 w 1386790"/>
              <a:gd name="connsiteY0" fmla="*/ 524933 h 524933"/>
              <a:gd name="connsiteX1" fmla="*/ 168846 w 1386790"/>
              <a:gd name="connsiteY1" fmla="*/ 524933 h 524933"/>
              <a:gd name="connsiteX2" fmla="*/ 168846 w 1386790"/>
              <a:gd name="connsiteY2" fmla="*/ 14598 h 524933"/>
              <a:gd name="connsiteX3" fmla="*/ 1386790 w 1386790"/>
              <a:gd name="connsiteY3" fmla="*/ 14598 h 524933"/>
              <a:gd name="connsiteX4" fmla="*/ 1386790 w 1386790"/>
              <a:gd name="connsiteY4" fmla="*/ 0 h 524933"/>
              <a:gd name="connsiteX5" fmla="*/ 167822 w 1386790"/>
              <a:gd name="connsiteY5" fmla="*/ 0 h 524933"/>
              <a:gd name="connsiteX6" fmla="*/ 152999 w 1386790"/>
              <a:gd name="connsiteY6" fmla="*/ 0 h 524933"/>
              <a:gd name="connsiteX7" fmla="*/ 152999 w 1386790"/>
              <a:gd name="connsiteY7" fmla="*/ 507260 h 524933"/>
              <a:gd name="connsiteX8" fmla="*/ 107280 w 1386790"/>
              <a:gd name="connsiteY8" fmla="*/ 507260 h 524933"/>
              <a:gd name="connsiteX9" fmla="*/ 107280 w 1386790"/>
              <a:gd name="connsiteY9" fmla="*/ 0 h 524933"/>
              <a:gd name="connsiteX10" fmla="*/ 0 w 1386790"/>
              <a:gd name="connsiteY10" fmla="*/ 0 h 524933"/>
              <a:gd name="connsiteX11" fmla="*/ 0 w 1386790"/>
              <a:gd name="connsiteY11" fmla="*/ 524932 h 524933"/>
              <a:gd name="connsiteX12" fmla="*/ 33834 w 1386790"/>
              <a:gd name="connsiteY12" fmla="*/ 524932 h 524933"/>
              <a:gd name="connsiteX13" fmla="*/ 33834 w 1386790"/>
              <a:gd name="connsiteY13" fmla="*/ 23810 h 524933"/>
              <a:gd name="connsiteX14" fmla="*/ 79553 w 1386790"/>
              <a:gd name="connsiteY14" fmla="*/ 23810 h 524933"/>
              <a:gd name="connsiteX15" fmla="*/ 79553 w 1386790"/>
              <a:gd name="connsiteY15" fmla="*/ 524932 h 524933"/>
              <a:gd name="connsiteX16" fmla="*/ 167822 w 1386790"/>
              <a:gd name="connsiteY16" fmla="*/ 524932 h 52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86790" h="524933">
                <a:moveTo>
                  <a:pt x="167822" y="524933"/>
                </a:moveTo>
                <a:lnTo>
                  <a:pt x="168846" y="524933"/>
                </a:lnTo>
                <a:lnTo>
                  <a:pt x="168846" y="14598"/>
                </a:lnTo>
                <a:lnTo>
                  <a:pt x="1386790" y="14598"/>
                </a:lnTo>
                <a:lnTo>
                  <a:pt x="1386790" y="0"/>
                </a:lnTo>
                <a:lnTo>
                  <a:pt x="167822" y="0"/>
                </a:lnTo>
                <a:lnTo>
                  <a:pt x="152999" y="0"/>
                </a:lnTo>
                <a:lnTo>
                  <a:pt x="152999" y="507260"/>
                </a:lnTo>
                <a:lnTo>
                  <a:pt x="107280" y="507260"/>
                </a:lnTo>
                <a:lnTo>
                  <a:pt x="107280" y="0"/>
                </a:lnTo>
                <a:lnTo>
                  <a:pt x="0" y="0"/>
                </a:lnTo>
                <a:lnTo>
                  <a:pt x="0" y="524932"/>
                </a:lnTo>
                <a:lnTo>
                  <a:pt x="33834" y="524932"/>
                </a:lnTo>
                <a:lnTo>
                  <a:pt x="33834" y="23810"/>
                </a:lnTo>
                <a:lnTo>
                  <a:pt x="79553" y="23810"/>
                </a:lnTo>
                <a:lnTo>
                  <a:pt x="79553" y="524932"/>
                </a:lnTo>
                <a:lnTo>
                  <a:pt x="167822" y="524932"/>
                </a:lnTo>
                <a:close/>
              </a:path>
            </a:pathLst>
          </a:cu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6" name="椭圆 25"/>
          <p:cNvSpPr/>
          <p:nvPr userDrawn="1"/>
        </p:nvSpPr>
        <p:spPr>
          <a:xfrm>
            <a:off x="11156816" y="275375"/>
            <a:ext cx="548997" cy="548997"/>
          </a:xfrm>
          <a:prstGeom prst="ellipse">
            <a:avLst/>
          </a:prstGeom>
          <a:blipFill dpi="0" rotWithShape="1">
            <a:blip r:embed="rId2"/>
            <a:srcRect/>
            <a:tile tx="-19050" ty="101600" sx="20000" sy="20000" flip="none" algn="ctr"/>
          </a:blipFill>
          <a:ln w="9525">
            <a:solidFill>
              <a:srgbClr val="4DB8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221821120"/>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_过渡页">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a:xfrm>
            <a:off x="1035971" y="6334897"/>
            <a:ext cx="292061" cy="283147"/>
          </a:xfrm>
          <a:prstGeom prst="rect">
            <a:avLst/>
          </a:prstGeom>
        </p:spPr>
        <p:txBody>
          <a:bodyPr wrap="square" lIns="0" tIns="0" rIns="0" bIns="0" anchor="ctr" anchorCtr="1"/>
          <a:lstStyle>
            <a:lvl1pPr algn="ctr">
              <a:defRPr sz="1200">
                <a:solidFill>
                  <a:schemeClr val="tx1"/>
                </a:solidFill>
              </a:defRPr>
            </a:lvl1pPr>
          </a:lstStyle>
          <a:p>
            <a:fld id="{55183D58-648D-4475-BEF8-624F48514A30}" type="slidenum">
              <a:rPr lang="zh-CN" altLang="en-US" smtClean="0"/>
              <a:pPr/>
              <a:t>‹#›</a:t>
            </a:fld>
            <a:endParaRPr lang="zh-CN" altLang="en-US" dirty="0"/>
          </a:p>
        </p:txBody>
      </p:sp>
      <p:cxnSp>
        <p:nvCxnSpPr>
          <p:cNvPr id="5" name="直接连接符 4"/>
          <p:cNvCxnSpPr/>
          <p:nvPr userDrawn="1"/>
        </p:nvCxnSpPr>
        <p:spPr>
          <a:xfrm flipH="1">
            <a:off x="1430458" y="6479836"/>
            <a:ext cx="10620000" cy="0"/>
          </a:xfrm>
          <a:prstGeom prst="line">
            <a:avLst/>
          </a:prstGeom>
          <a:ln w="15875">
            <a:solidFill>
              <a:srgbClr val="28A9D6"/>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userDrawn="1"/>
        </p:nvCxnSpPr>
        <p:spPr>
          <a:xfrm flipH="1">
            <a:off x="141543" y="6479836"/>
            <a:ext cx="792000" cy="0"/>
          </a:xfrm>
          <a:prstGeom prst="line">
            <a:avLst/>
          </a:prstGeom>
          <a:ln w="15875">
            <a:solidFill>
              <a:srgbClr val="28A9D6"/>
            </a:solidFill>
          </a:ln>
        </p:spPr>
        <p:style>
          <a:lnRef idx="1">
            <a:schemeClr val="accent1"/>
          </a:lnRef>
          <a:fillRef idx="0">
            <a:schemeClr val="accent1"/>
          </a:fillRef>
          <a:effectRef idx="0">
            <a:schemeClr val="accent1"/>
          </a:effectRef>
          <a:fontRef idx="minor">
            <a:schemeClr val="tx1"/>
          </a:fontRef>
        </p:style>
      </p:cxnSp>
      <p:grpSp>
        <p:nvGrpSpPr>
          <p:cNvPr id="7" name="组合 6"/>
          <p:cNvGrpSpPr/>
          <p:nvPr userDrawn="1"/>
        </p:nvGrpSpPr>
        <p:grpSpPr>
          <a:xfrm flipH="1">
            <a:off x="975516" y="6268899"/>
            <a:ext cx="412970" cy="421874"/>
            <a:chOff x="7019085" y="157473"/>
            <a:chExt cx="3868830" cy="3952255"/>
          </a:xfrm>
        </p:grpSpPr>
        <p:sp>
          <p:nvSpPr>
            <p:cNvPr id="8" name="椭圆 7"/>
            <p:cNvSpPr/>
            <p:nvPr/>
          </p:nvSpPr>
          <p:spPr>
            <a:xfrm>
              <a:off x="8641073" y="157473"/>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rot="1542857">
              <a:off x="9362925" y="322231"/>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rot="3085714">
              <a:off x="9941806" y="783873"/>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rot="7714286">
              <a:off x="9941806" y="2858472"/>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rot="4628572">
              <a:off x="10263060" y="1450964"/>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rot="9257143">
              <a:off x="9362925" y="3320114"/>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rot="6171428">
              <a:off x="10263060" y="2191381"/>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rot="10800000">
              <a:off x="8641073" y="3484873"/>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rot="12342857">
              <a:off x="7919220" y="3320114"/>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rot="13885714">
              <a:off x="7340340" y="2858472"/>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rot="20057142">
              <a:off x="7919220" y="322231"/>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rot="15428571">
              <a:off x="7019085" y="2191381"/>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rot="16971429">
              <a:off x="7019085" y="1450964"/>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rot="18514286">
              <a:off x="7340340" y="783873"/>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Freeform 5"/>
          <p:cNvSpPr>
            <a:spLocks noEditPoints="1"/>
          </p:cNvSpPr>
          <p:nvPr userDrawn="1"/>
        </p:nvSpPr>
        <p:spPr bwMode="auto">
          <a:xfrm>
            <a:off x="7458155" y="5658694"/>
            <a:ext cx="4253066" cy="821142"/>
          </a:xfrm>
          <a:custGeom>
            <a:avLst/>
            <a:gdLst>
              <a:gd name="T0" fmla="*/ 7933 w 8000"/>
              <a:gd name="T1" fmla="*/ 1418 h 1542"/>
              <a:gd name="T2" fmla="*/ 7832 w 8000"/>
              <a:gd name="T3" fmla="*/ 1315 h 1542"/>
              <a:gd name="T4" fmla="*/ 7738 w 8000"/>
              <a:gd name="T5" fmla="*/ 1352 h 1542"/>
              <a:gd name="T6" fmla="*/ 7673 w 8000"/>
              <a:gd name="T7" fmla="*/ 1336 h 1542"/>
              <a:gd name="T8" fmla="*/ 7538 w 8000"/>
              <a:gd name="T9" fmla="*/ 1313 h 1542"/>
              <a:gd name="T10" fmla="*/ 7430 w 8000"/>
              <a:gd name="T11" fmla="*/ 1287 h 1542"/>
              <a:gd name="T12" fmla="*/ 7292 w 8000"/>
              <a:gd name="T13" fmla="*/ 1358 h 1542"/>
              <a:gd name="T14" fmla="*/ 7170 w 8000"/>
              <a:gd name="T15" fmla="*/ 1352 h 1542"/>
              <a:gd name="T16" fmla="*/ 6993 w 8000"/>
              <a:gd name="T17" fmla="*/ 1400 h 1542"/>
              <a:gd name="T18" fmla="*/ 6886 w 8000"/>
              <a:gd name="T19" fmla="*/ 1357 h 1542"/>
              <a:gd name="T20" fmla="*/ 6766 w 8000"/>
              <a:gd name="T21" fmla="*/ 1380 h 1542"/>
              <a:gd name="T22" fmla="*/ 6640 w 8000"/>
              <a:gd name="T23" fmla="*/ 1194 h 1542"/>
              <a:gd name="T24" fmla="*/ 6505 w 8000"/>
              <a:gd name="T25" fmla="*/ 1157 h 1542"/>
              <a:gd name="T26" fmla="*/ 6381 w 8000"/>
              <a:gd name="T27" fmla="*/ 1311 h 1542"/>
              <a:gd name="T28" fmla="*/ 6242 w 8000"/>
              <a:gd name="T29" fmla="*/ 1181 h 1542"/>
              <a:gd name="T30" fmla="*/ 5688 w 8000"/>
              <a:gd name="T31" fmla="*/ 818 h 1542"/>
              <a:gd name="T32" fmla="*/ 5396 w 8000"/>
              <a:gd name="T33" fmla="*/ 674 h 1542"/>
              <a:gd name="T34" fmla="*/ 5346 w 8000"/>
              <a:gd name="T35" fmla="*/ 615 h 1542"/>
              <a:gd name="T36" fmla="*/ 5292 w 8000"/>
              <a:gd name="T37" fmla="*/ 1274 h 1542"/>
              <a:gd name="T38" fmla="*/ 5007 w 8000"/>
              <a:gd name="T39" fmla="*/ 1089 h 1542"/>
              <a:gd name="T40" fmla="*/ 4819 w 8000"/>
              <a:gd name="T41" fmla="*/ 685 h 1542"/>
              <a:gd name="T42" fmla="*/ 4540 w 8000"/>
              <a:gd name="T43" fmla="*/ 1250 h 1542"/>
              <a:gd name="T44" fmla="*/ 4474 w 8000"/>
              <a:gd name="T45" fmla="*/ 1255 h 1542"/>
              <a:gd name="T46" fmla="*/ 4398 w 8000"/>
              <a:gd name="T47" fmla="*/ 1265 h 1542"/>
              <a:gd name="T48" fmla="*/ 4286 w 8000"/>
              <a:gd name="T49" fmla="*/ 1131 h 1542"/>
              <a:gd name="T50" fmla="*/ 4046 w 8000"/>
              <a:gd name="T51" fmla="*/ 1117 h 1542"/>
              <a:gd name="T52" fmla="*/ 3923 w 8000"/>
              <a:gd name="T53" fmla="*/ 975 h 1542"/>
              <a:gd name="T54" fmla="*/ 3742 w 8000"/>
              <a:gd name="T55" fmla="*/ 1095 h 1542"/>
              <a:gd name="T56" fmla="*/ 3585 w 8000"/>
              <a:gd name="T57" fmla="*/ 1415 h 1542"/>
              <a:gd name="T58" fmla="*/ 3463 w 8000"/>
              <a:gd name="T59" fmla="*/ 1255 h 1542"/>
              <a:gd name="T60" fmla="*/ 3390 w 8000"/>
              <a:gd name="T61" fmla="*/ 372 h 1542"/>
              <a:gd name="T62" fmla="*/ 3367 w 8000"/>
              <a:gd name="T63" fmla="*/ 187 h 1542"/>
              <a:gd name="T64" fmla="*/ 3329 w 8000"/>
              <a:gd name="T65" fmla="*/ 695 h 1542"/>
              <a:gd name="T66" fmla="*/ 2997 w 8000"/>
              <a:gd name="T67" fmla="*/ 1479 h 1542"/>
              <a:gd name="T68" fmla="*/ 2797 w 8000"/>
              <a:gd name="T69" fmla="*/ 1119 h 1542"/>
              <a:gd name="T70" fmla="*/ 2628 w 8000"/>
              <a:gd name="T71" fmla="*/ 1372 h 1542"/>
              <a:gd name="T72" fmla="*/ 2470 w 8000"/>
              <a:gd name="T73" fmla="*/ 1378 h 1542"/>
              <a:gd name="T74" fmla="*/ 2310 w 8000"/>
              <a:gd name="T75" fmla="*/ 1440 h 1542"/>
              <a:gd name="T76" fmla="*/ 2152 w 8000"/>
              <a:gd name="T77" fmla="*/ 1391 h 1542"/>
              <a:gd name="T78" fmla="*/ 2055 w 8000"/>
              <a:gd name="T79" fmla="*/ 1463 h 1542"/>
              <a:gd name="T80" fmla="*/ 1975 w 8000"/>
              <a:gd name="T81" fmla="*/ 1479 h 1542"/>
              <a:gd name="T82" fmla="*/ 1805 w 8000"/>
              <a:gd name="T83" fmla="*/ 1456 h 1542"/>
              <a:gd name="T84" fmla="*/ 1673 w 8000"/>
              <a:gd name="T85" fmla="*/ 1469 h 1542"/>
              <a:gd name="T86" fmla="*/ 1531 w 8000"/>
              <a:gd name="T87" fmla="*/ 1408 h 1542"/>
              <a:gd name="T88" fmla="*/ 1443 w 8000"/>
              <a:gd name="T89" fmla="*/ 1265 h 1542"/>
              <a:gd name="T90" fmla="*/ 1253 w 8000"/>
              <a:gd name="T91" fmla="*/ 1421 h 1542"/>
              <a:gd name="T92" fmla="*/ 1155 w 8000"/>
              <a:gd name="T93" fmla="*/ 1401 h 1542"/>
              <a:gd name="T94" fmla="*/ 1051 w 8000"/>
              <a:gd name="T95" fmla="*/ 1389 h 1542"/>
              <a:gd name="T96" fmla="*/ 969 w 8000"/>
              <a:gd name="T97" fmla="*/ 1224 h 1542"/>
              <a:gd name="T98" fmla="*/ 843 w 8000"/>
              <a:gd name="T99" fmla="*/ 1375 h 1542"/>
              <a:gd name="T100" fmla="*/ 664 w 8000"/>
              <a:gd name="T101" fmla="*/ 1427 h 1542"/>
              <a:gd name="T102" fmla="*/ 515 w 8000"/>
              <a:gd name="T103" fmla="*/ 1241 h 1542"/>
              <a:gd name="T104" fmla="*/ 320 w 8000"/>
              <a:gd name="T105" fmla="*/ 1245 h 1542"/>
              <a:gd name="T106" fmla="*/ 218 w 8000"/>
              <a:gd name="T107" fmla="*/ 1342 h 1542"/>
              <a:gd name="T108" fmla="*/ 56 w 8000"/>
              <a:gd name="T109" fmla="*/ 1357 h 1542"/>
              <a:gd name="T110" fmla="*/ 3369 w 8000"/>
              <a:gd name="T111" fmla="*/ 1408 h 1542"/>
              <a:gd name="T112" fmla="*/ 3356 w 8000"/>
              <a:gd name="T113" fmla="*/ 1141 h 1542"/>
              <a:gd name="T114" fmla="*/ 3356 w 8000"/>
              <a:gd name="T115" fmla="*/ 872 h 1542"/>
              <a:gd name="T116" fmla="*/ 3356 w 8000"/>
              <a:gd name="T117" fmla="*/ 756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000" h="1542">
                <a:moveTo>
                  <a:pt x="7978" y="1472"/>
                </a:moveTo>
                <a:cubicBezTo>
                  <a:pt x="7978" y="1462"/>
                  <a:pt x="7978" y="1462"/>
                  <a:pt x="7978" y="1462"/>
                </a:cubicBezTo>
                <a:cubicBezTo>
                  <a:pt x="7966" y="1462"/>
                  <a:pt x="7966" y="1462"/>
                  <a:pt x="7966" y="1462"/>
                </a:cubicBezTo>
                <a:cubicBezTo>
                  <a:pt x="7966" y="1436"/>
                  <a:pt x="7966" y="1436"/>
                  <a:pt x="7966" y="1436"/>
                </a:cubicBezTo>
                <a:cubicBezTo>
                  <a:pt x="7955" y="1436"/>
                  <a:pt x="7955" y="1436"/>
                  <a:pt x="7955" y="1436"/>
                </a:cubicBezTo>
                <a:cubicBezTo>
                  <a:pt x="7955" y="1420"/>
                  <a:pt x="7955" y="1420"/>
                  <a:pt x="7955" y="1420"/>
                </a:cubicBezTo>
                <a:cubicBezTo>
                  <a:pt x="7941" y="1420"/>
                  <a:pt x="7941" y="1420"/>
                  <a:pt x="7941" y="1420"/>
                </a:cubicBezTo>
                <a:cubicBezTo>
                  <a:pt x="7941" y="1428"/>
                  <a:pt x="7941" y="1428"/>
                  <a:pt x="7941" y="1428"/>
                </a:cubicBezTo>
                <a:cubicBezTo>
                  <a:pt x="7933" y="1428"/>
                  <a:pt x="7933" y="1428"/>
                  <a:pt x="7933" y="1428"/>
                </a:cubicBezTo>
                <a:cubicBezTo>
                  <a:pt x="7933" y="1418"/>
                  <a:pt x="7933" y="1418"/>
                  <a:pt x="7933" y="1418"/>
                </a:cubicBezTo>
                <a:cubicBezTo>
                  <a:pt x="7916" y="1418"/>
                  <a:pt x="7916" y="1418"/>
                  <a:pt x="7916" y="1418"/>
                </a:cubicBezTo>
                <a:cubicBezTo>
                  <a:pt x="7916" y="1433"/>
                  <a:pt x="7916" y="1433"/>
                  <a:pt x="7916" y="1433"/>
                </a:cubicBezTo>
                <a:cubicBezTo>
                  <a:pt x="7895" y="1433"/>
                  <a:pt x="7895" y="1433"/>
                  <a:pt x="7895" y="1433"/>
                </a:cubicBezTo>
                <a:cubicBezTo>
                  <a:pt x="7895" y="1335"/>
                  <a:pt x="7895" y="1335"/>
                  <a:pt x="7895" y="1335"/>
                </a:cubicBezTo>
                <a:cubicBezTo>
                  <a:pt x="7879" y="1335"/>
                  <a:pt x="7879" y="1335"/>
                  <a:pt x="7879" y="1335"/>
                </a:cubicBezTo>
                <a:cubicBezTo>
                  <a:pt x="7855" y="1316"/>
                  <a:pt x="7855" y="1316"/>
                  <a:pt x="7855" y="1316"/>
                </a:cubicBezTo>
                <a:cubicBezTo>
                  <a:pt x="7855" y="1300"/>
                  <a:pt x="7855" y="1300"/>
                  <a:pt x="7855" y="1300"/>
                </a:cubicBezTo>
                <a:cubicBezTo>
                  <a:pt x="7843" y="1300"/>
                  <a:pt x="7843" y="1300"/>
                  <a:pt x="7843" y="1300"/>
                </a:cubicBezTo>
                <a:cubicBezTo>
                  <a:pt x="7843" y="1315"/>
                  <a:pt x="7843" y="1315"/>
                  <a:pt x="7843" y="1315"/>
                </a:cubicBezTo>
                <a:cubicBezTo>
                  <a:pt x="7832" y="1315"/>
                  <a:pt x="7832" y="1315"/>
                  <a:pt x="7832" y="1315"/>
                </a:cubicBezTo>
                <a:cubicBezTo>
                  <a:pt x="7832" y="1300"/>
                  <a:pt x="7832" y="1300"/>
                  <a:pt x="7832" y="1300"/>
                </a:cubicBezTo>
                <a:cubicBezTo>
                  <a:pt x="7821" y="1300"/>
                  <a:pt x="7821" y="1300"/>
                  <a:pt x="7821" y="1300"/>
                </a:cubicBezTo>
                <a:cubicBezTo>
                  <a:pt x="7821" y="1315"/>
                  <a:pt x="7821" y="1315"/>
                  <a:pt x="7821" y="1315"/>
                </a:cubicBezTo>
                <a:cubicBezTo>
                  <a:pt x="7806" y="1335"/>
                  <a:pt x="7806" y="1335"/>
                  <a:pt x="7806" y="1335"/>
                </a:cubicBezTo>
                <a:cubicBezTo>
                  <a:pt x="7789" y="1335"/>
                  <a:pt x="7789" y="1335"/>
                  <a:pt x="7789" y="1335"/>
                </a:cubicBezTo>
                <a:cubicBezTo>
                  <a:pt x="7789" y="1436"/>
                  <a:pt x="7789" y="1436"/>
                  <a:pt x="7789" y="1436"/>
                </a:cubicBezTo>
                <a:cubicBezTo>
                  <a:pt x="7749" y="1436"/>
                  <a:pt x="7749" y="1436"/>
                  <a:pt x="7749" y="1436"/>
                </a:cubicBezTo>
                <a:cubicBezTo>
                  <a:pt x="7749" y="1345"/>
                  <a:pt x="7749" y="1345"/>
                  <a:pt x="7749" y="1345"/>
                </a:cubicBezTo>
                <a:cubicBezTo>
                  <a:pt x="7738" y="1345"/>
                  <a:pt x="7738" y="1345"/>
                  <a:pt x="7738" y="1345"/>
                </a:cubicBezTo>
                <a:cubicBezTo>
                  <a:pt x="7738" y="1352"/>
                  <a:pt x="7738" y="1352"/>
                  <a:pt x="7738" y="1352"/>
                </a:cubicBezTo>
                <a:cubicBezTo>
                  <a:pt x="7724" y="1352"/>
                  <a:pt x="7724" y="1352"/>
                  <a:pt x="7724" y="1352"/>
                </a:cubicBezTo>
                <a:cubicBezTo>
                  <a:pt x="7724" y="1337"/>
                  <a:pt x="7724" y="1337"/>
                  <a:pt x="7724" y="1337"/>
                </a:cubicBezTo>
                <a:cubicBezTo>
                  <a:pt x="7713" y="1337"/>
                  <a:pt x="7713" y="1337"/>
                  <a:pt x="7713" y="1337"/>
                </a:cubicBezTo>
                <a:cubicBezTo>
                  <a:pt x="7713" y="1321"/>
                  <a:pt x="7713" y="1321"/>
                  <a:pt x="7713" y="1321"/>
                </a:cubicBezTo>
                <a:cubicBezTo>
                  <a:pt x="7697" y="1321"/>
                  <a:pt x="7697" y="1321"/>
                  <a:pt x="7697" y="1321"/>
                </a:cubicBezTo>
                <a:cubicBezTo>
                  <a:pt x="7697" y="1336"/>
                  <a:pt x="7697" y="1336"/>
                  <a:pt x="7697" y="1336"/>
                </a:cubicBezTo>
                <a:cubicBezTo>
                  <a:pt x="7687" y="1336"/>
                  <a:pt x="7687" y="1336"/>
                  <a:pt x="7687" y="1336"/>
                </a:cubicBezTo>
                <a:cubicBezTo>
                  <a:pt x="7687" y="1324"/>
                  <a:pt x="7687" y="1324"/>
                  <a:pt x="7687" y="1324"/>
                </a:cubicBezTo>
                <a:cubicBezTo>
                  <a:pt x="7673" y="1324"/>
                  <a:pt x="7673" y="1324"/>
                  <a:pt x="7673" y="1324"/>
                </a:cubicBezTo>
                <a:cubicBezTo>
                  <a:pt x="7673" y="1336"/>
                  <a:pt x="7673" y="1336"/>
                  <a:pt x="7673" y="1336"/>
                </a:cubicBezTo>
                <a:cubicBezTo>
                  <a:pt x="7659" y="1336"/>
                  <a:pt x="7659" y="1336"/>
                  <a:pt x="7659" y="1336"/>
                </a:cubicBezTo>
                <a:cubicBezTo>
                  <a:pt x="7659" y="1326"/>
                  <a:pt x="7659" y="1326"/>
                  <a:pt x="7659" y="1326"/>
                </a:cubicBezTo>
                <a:cubicBezTo>
                  <a:pt x="7645" y="1326"/>
                  <a:pt x="7645" y="1326"/>
                  <a:pt x="7645" y="1326"/>
                </a:cubicBezTo>
                <a:cubicBezTo>
                  <a:pt x="7645" y="1356"/>
                  <a:pt x="7645" y="1356"/>
                  <a:pt x="7645" y="1356"/>
                </a:cubicBezTo>
                <a:cubicBezTo>
                  <a:pt x="7616" y="1356"/>
                  <a:pt x="7616" y="1356"/>
                  <a:pt x="7616" y="1356"/>
                </a:cubicBezTo>
                <a:cubicBezTo>
                  <a:pt x="7616" y="1439"/>
                  <a:pt x="7616" y="1439"/>
                  <a:pt x="7616" y="1439"/>
                </a:cubicBezTo>
                <a:cubicBezTo>
                  <a:pt x="7581" y="1439"/>
                  <a:pt x="7581" y="1439"/>
                  <a:pt x="7581" y="1439"/>
                </a:cubicBezTo>
                <a:cubicBezTo>
                  <a:pt x="7581" y="1337"/>
                  <a:pt x="7581" y="1337"/>
                  <a:pt x="7581" y="1337"/>
                </a:cubicBezTo>
                <a:cubicBezTo>
                  <a:pt x="7557" y="1337"/>
                  <a:pt x="7557" y="1337"/>
                  <a:pt x="7557" y="1337"/>
                </a:cubicBezTo>
                <a:cubicBezTo>
                  <a:pt x="7538" y="1313"/>
                  <a:pt x="7538" y="1313"/>
                  <a:pt x="7538" y="1313"/>
                </a:cubicBezTo>
                <a:cubicBezTo>
                  <a:pt x="7497" y="1313"/>
                  <a:pt x="7497" y="1313"/>
                  <a:pt x="7497" y="1313"/>
                </a:cubicBezTo>
                <a:cubicBezTo>
                  <a:pt x="7497" y="1416"/>
                  <a:pt x="7497" y="1416"/>
                  <a:pt x="7497" y="1416"/>
                </a:cubicBezTo>
                <a:cubicBezTo>
                  <a:pt x="7483" y="1416"/>
                  <a:pt x="7483" y="1416"/>
                  <a:pt x="7483" y="1416"/>
                </a:cubicBezTo>
                <a:cubicBezTo>
                  <a:pt x="7483" y="1314"/>
                  <a:pt x="7483" y="1314"/>
                  <a:pt x="7483" y="1314"/>
                </a:cubicBezTo>
                <a:cubicBezTo>
                  <a:pt x="7465" y="1285"/>
                  <a:pt x="7465" y="1285"/>
                  <a:pt x="7465" y="1285"/>
                </a:cubicBezTo>
                <a:cubicBezTo>
                  <a:pt x="7452" y="1285"/>
                  <a:pt x="7452" y="1285"/>
                  <a:pt x="7452" y="1285"/>
                </a:cubicBezTo>
                <a:cubicBezTo>
                  <a:pt x="7452" y="1291"/>
                  <a:pt x="7452" y="1291"/>
                  <a:pt x="7452" y="1291"/>
                </a:cubicBezTo>
                <a:cubicBezTo>
                  <a:pt x="7441" y="1291"/>
                  <a:pt x="7441" y="1291"/>
                  <a:pt x="7441" y="1291"/>
                </a:cubicBezTo>
                <a:cubicBezTo>
                  <a:pt x="7441" y="1287"/>
                  <a:pt x="7441" y="1287"/>
                  <a:pt x="7441" y="1287"/>
                </a:cubicBezTo>
                <a:cubicBezTo>
                  <a:pt x="7430" y="1287"/>
                  <a:pt x="7430" y="1287"/>
                  <a:pt x="7430" y="1287"/>
                </a:cubicBezTo>
                <a:cubicBezTo>
                  <a:pt x="7430" y="1301"/>
                  <a:pt x="7430" y="1301"/>
                  <a:pt x="7430" y="1301"/>
                </a:cubicBezTo>
                <a:cubicBezTo>
                  <a:pt x="7383" y="1301"/>
                  <a:pt x="7383" y="1301"/>
                  <a:pt x="7383" y="1301"/>
                </a:cubicBezTo>
                <a:cubicBezTo>
                  <a:pt x="7383" y="1286"/>
                  <a:pt x="7383" y="1286"/>
                  <a:pt x="7383" y="1286"/>
                </a:cubicBezTo>
                <a:cubicBezTo>
                  <a:pt x="7370" y="1261"/>
                  <a:pt x="7370" y="1261"/>
                  <a:pt x="7370" y="1261"/>
                </a:cubicBezTo>
                <a:cubicBezTo>
                  <a:pt x="7326" y="1261"/>
                  <a:pt x="7326" y="1261"/>
                  <a:pt x="7326" y="1261"/>
                </a:cubicBezTo>
                <a:cubicBezTo>
                  <a:pt x="7326" y="1286"/>
                  <a:pt x="7326" y="1286"/>
                  <a:pt x="7326" y="1286"/>
                </a:cubicBezTo>
                <a:cubicBezTo>
                  <a:pt x="7297" y="1286"/>
                  <a:pt x="7297" y="1286"/>
                  <a:pt x="7297" y="1286"/>
                </a:cubicBezTo>
                <a:cubicBezTo>
                  <a:pt x="7297" y="1303"/>
                  <a:pt x="7297" y="1303"/>
                  <a:pt x="7297" y="1303"/>
                </a:cubicBezTo>
                <a:cubicBezTo>
                  <a:pt x="7292" y="1303"/>
                  <a:pt x="7292" y="1303"/>
                  <a:pt x="7292" y="1303"/>
                </a:cubicBezTo>
                <a:cubicBezTo>
                  <a:pt x="7292" y="1358"/>
                  <a:pt x="7292" y="1358"/>
                  <a:pt x="7292" y="1358"/>
                </a:cubicBezTo>
                <a:cubicBezTo>
                  <a:pt x="7281" y="1358"/>
                  <a:pt x="7281" y="1358"/>
                  <a:pt x="7281" y="1358"/>
                </a:cubicBezTo>
                <a:cubicBezTo>
                  <a:pt x="7281" y="1302"/>
                  <a:pt x="7281" y="1302"/>
                  <a:pt x="7281" y="1302"/>
                </a:cubicBezTo>
                <a:cubicBezTo>
                  <a:pt x="7273" y="1302"/>
                  <a:pt x="7273" y="1302"/>
                  <a:pt x="7273" y="1302"/>
                </a:cubicBezTo>
                <a:cubicBezTo>
                  <a:pt x="7273" y="1279"/>
                  <a:pt x="7273" y="1279"/>
                  <a:pt x="7273" y="1279"/>
                </a:cubicBezTo>
                <a:cubicBezTo>
                  <a:pt x="7210" y="1279"/>
                  <a:pt x="7210" y="1279"/>
                  <a:pt x="7210" y="1279"/>
                </a:cubicBezTo>
                <a:cubicBezTo>
                  <a:pt x="7210" y="1303"/>
                  <a:pt x="7210" y="1303"/>
                  <a:pt x="7210" y="1303"/>
                </a:cubicBezTo>
                <a:cubicBezTo>
                  <a:pt x="7179" y="1303"/>
                  <a:pt x="7179" y="1303"/>
                  <a:pt x="7179" y="1303"/>
                </a:cubicBezTo>
                <a:cubicBezTo>
                  <a:pt x="7179" y="1323"/>
                  <a:pt x="7179" y="1323"/>
                  <a:pt x="7179" y="1323"/>
                </a:cubicBezTo>
                <a:cubicBezTo>
                  <a:pt x="7170" y="1323"/>
                  <a:pt x="7170" y="1323"/>
                  <a:pt x="7170" y="1323"/>
                </a:cubicBezTo>
                <a:cubicBezTo>
                  <a:pt x="7170" y="1352"/>
                  <a:pt x="7170" y="1352"/>
                  <a:pt x="7170" y="1352"/>
                </a:cubicBezTo>
                <a:cubicBezTo>
                  <a:pt x="7090" y="1352"/>
                  <a:pt x="7090" y="1352"/>
                  <a:pt x="7090" y="1352"/>
                </a:cubicBezTo>
                <a:cubicBezTo>
                  <a:pt x="7090" y="1362"/>
                  <a:pt x="7090" y="1362"/>
                  <a:pt x="7090" y="1362"/>
                </a:cubicBezTo>
                <a:cubicBezTo>
                  <a:pt x="7069" y="1362"/>
                  <a:pt x="7069" y="1362"/>
                  <a:pt x="7069" y="1362"/>
                </a:cubicBezTo>
                <a:cubicBezTo>
                  <a:pt x="7069" y="1308"/>
                  <a:pt x="7069" y="1308"/>
                  <a:pt x="7069" y="1308"/>
                </a:cubicBezTo>
                <a:cubicBezTo>
                  <a:pt x="7036" y="1308"/>
                  <a:pt x="7036" y="1308"/>
                  <a:pt x="7036" y="1308"/>
                </a:cubicBezTo>
                <a:cubicBezTo>
                  <a:pt x="7036" y="1291"/>
                  <a:pt x="7036" y="1291"/>
                  <a:pt x="7036" y="1291"/>
                </a:cubicBezTo>
                <a:cubicBezTo>
                  <a:pt x="7010" y="1291"/>
                  <a:pt x="7010" y="1291"/>
                  <a:pt x="7010" y="1291"/>
                </a:cubicBezTo>
                <a:cubicBezTo>
                  <a:pt x="7010" y="1305"/>
                  <a:pt x="7010" y="1305"/>
                  <a:pt x="7010" y="1305"/>
                </a:cubicBezTo>
                <a:cubicBezTo>
                  <a:pt x="6993" y="1305"/>
                  <a:pt x="6993" y="1305"/>
                  <a:pt x="6993" y="1305"/>
                </a:cubicBezTo>
                <a:cubicBezTo>
                  <a:pt x="6993" y="1400"/>
                  <a:pt x="6993" y="1400"/>
                  <a:pt x="6993" y="1400"/>
                </a:cubicBezTo>
                <a:cubicBezTo>
                  <a:pt x="6972" y="1400"/>
                  <a:pt x="6972" y="1400"/>
                  <a:pt x="6972" y="1400"/>
                </a:cubicBezTo>
                <a:cubicBezTo>
                  <a:pt x="6972" y="1391"/>
                  <a:pt x="6972" y="1391"/>
                  <a:pt x="6972" y="1391"/>
                </a:cubicBezTo>
                <a:cubicBezTo>
                  <a:pt x="6952" y="1391"/>
                  <a:pt x="6952" y="1391"/>
                  <a:pt x="6952" y="1391"/>
                </a:cubicBezTo>
                <a:cubicBezTo>
                  <a:pt x="6952" y="1405"/>
                  <a:pt x="6952" y="1405"/>
                  <a:pt x="6952" y="1405"/>
                </a:cubicBezTo>
                <a:cubicBezTo>
                  <a:pt x="6936" y="1405"/>
                  <a:pt x="6936" y="1405"/>
                  <a:pt x="6936" y="1405"/>
                </a:cubicBezTo>
                <a:cubicBezTo>
                  <a:pt x="6936" y="1375"/>
                  <a:pt x="6936" y="1375"/>
                  <a:pt x="6936" y="1375"/>
                </a:cubicBezTo>
                <a:cubicBezTo>
                  <a:pt x="6922" y="1375"/>
                  <a:pt x="6922" y="1375"/>
                  <a:pt x="6922" y="1375"/>
                </a:cubicBezTo>
                <a:cubicBezTo>
                  <a:pt x="6922" y="1357"/>
                  <a:pt x="6922" y="1357"/>
                  <a:pt x="6922" y="1357"/>
                </a:cubicBezTo>
                <a:cubicBezTo>
                  <a:pt x="6906" y="1357"/>
                  <a:pt x="6906" y="1357"/>
                  <a:pt x="6906" y="1357"/>
                </a:cubicBezTo>
                <a:cubicBezTo>
                  <a:pt x="6886" y="1357"/>
                  <a:pt x="6886" y="1357"/>
                  <a:pt x="6886" y="1357"/>
                </a:cubicBezTo>
                <a:cubicBezTo>
                  <a:pt x="6886" y="1348"/>
                  <a:pt x="6886" y="1348"/>
                  <a:pt x="6886" y="1348"/>
                </a:cubicBezTo>
                <a:cubicBezTo>
                  <a:pt x="6852" y="1348"/>
                  <a:pt x="6852" y="1348"/>
                  <a:pt x="6852" y="1348"/>
                </a:cubicBezTo>
                <a:cubicBezTo>
                  <a:pt x="6852" y="1334"/>
                  <a:pt x="6852" y="1334"/>
                  <a:pt x="6852" y="1334"/>
                </a:cubicBezTo>
                <a:cubicBezTo>
                  <a:pt x="6839" y="1334"/>
                  <a:pt x="6839" y="1334"/>
                  <a:pt x="6839" y="1334"/>
                </a:cubicBezTo>
                <a:cubicBezTo>
                  <a:pt x="6839" y="1344"/>
                  <a:pt x="6839" y="1344"/>
                  <a:pt x="6839" y="1344"/>
                </a:cubicBezTo>
                <a:cubicBezTo>
                  <a:pt x="6786" y="1344"/>
                  <a:pt x="6786" y="1344"/>
                  <a:pt x="6786" y="1344"/>
                </a:cubicBezTo>
                <a:cubicBezTo>
                  <a:pt x="6786" y="1355"/>
                  <a:pt x="6786" y="1355"/>
                  <a:pt x="6786" y="1355"/>
                </a:cubicBezTo>
                <a:cubicBezTo>
                  <a:pt x="6776" y="1355"/>
                  <a:pt x="6776" y="1355"/>
                  <a:pt x="6776" y="1355"/>
                </a:cubicBezTo>
                <a:cubicBezTo>
                  <a:pt x="6776" y="1370"/>
                  <a:pt x="6776" y="1370"/>
                  <a:pt x="6776" y="1370"/>
                </a:cubicBezTo>
                <a:cubicBezTo>
                  <a:pt x="6766" y="1380"/>
                  <a:pt x="6766" y="1380"/>
                  <a:pt x="6766" y="1380"/>
                </a:cubicBezTo>
                <a:cubicBezTo>
                  <a:pt x="6766" y="1411"/>
                  <a:pt x="6766" y="1411"/>
                  <a:pt x="6766" y="1411"/>
                </a:cubicBezTo>
                <a:cubicBezTo>
                  <a:pt x="6755" y="1411"/>
                  <a:pt x="6755" y="1411"/>
                  <a:pt x="6755" y="1411"/>
                </a:cubicBezTo>
                <a:cubicBezTo>
                  <a:pt x="6755" y="1381"/>
                  <a:pt x="6755" y="1381"/>
                  <a:pt x="6755" y="1381"/>
                </a:cubicBezTo>
                <a:cubicBezTo>
                  <a:pt x="6744" y="1367"/>
                  <a:pt x="6744" y="1367"/>
                  <a:pt x="6744" y="1367"/>
                </a:cubicBezTo>
                <a:cubicBezTo>
                  <a:pt x="6744" y="1291"/>
                  <a:pt x="6744" y="1291"/>
                  <a:pt x="6744" y="1291"/>
                </a:cubicBezTo>
                <a:cubicBezTo>
                  <a:pt x="6727" y="1291"/>
                  <a:pt x="6727" y="1291"/>
                  <a:pt x="6727" y="1291"/>
                </a:cubicBezTo>
                <a:cubicBezTo>
                  <a:pt x="6727" y="1217"/>
                  <a:pt x="6727" y="1217"/>
                  <a:pt x="6727" y="1217"/>
                </a:cubicBezTo>
                <a:cubicBezTo>
                  <a:pt x="6670" y="1217"/>
                  <a:pt x="6670" y="1217"/>
                  <a:pt x="6670" y="1217"/>
                </a:cubicBezTo>
                <a:cubicBezTo>
                  <a:pt x="6670" y="1194"/>
                  <a:pt x="6670" y="1194"/>
                  <a:pt x="6670" y="1194"/>
                </a:cubicBezTo>
                <a:cubicBezTo>
                  <a:pt x="6640" y="1194"/>
                  <a:pt x="6640" y="1194"/>
                  <a:pt x="6640" y="1194"/>
                </a:cubicBezTo>
                <a:cubicBezTo>
                  <a:pt x="6640" y="1246"/>
                  <a:pt x="6640" y="1246"/>
                  <a:pt x="6640" y="1246"/>
                </a:cubicBezTo>
                <a:cubicBezTo>
                  <a:pt x="6625" y="1246"/>
                  <a:pt x="6625" y="1246"/>
                  <a:pt x="6625" y="1246"/>
                </a:cubicBezTo>
                <a:cubicBezTo>
                  <a:pt x="6625" y="1229"/>
                  <a:pt x="6625" y="1229"/>
                  <a:pt x="6625" y="1229"/>
                </a:cubicBezTo>
                <a:cubicBezTo>
                  <a:pt x="6625" y="1229"/>
                  <a:pt x="6614" y="1229"/>
                  <a:pt x="6609" y="1229"/>
                </a:cubicBezTo>
                <a:cubicBezTo>
                  <a:pt x="6604" y="1229"/>
                  <a:pt x="6604" y="1246"/>
                  <a:pt x="6604" y="1246"/>
                </a:cubicBezTo>
                <a:cubicBezTo>
                  <a:pt x="6604" y="1293"/>
                  <a:pt x="6604" y="1293"/>
                  <a:pt x="6604" y="1293"/>
                </a:cubicBezTo>
                <a:cubicBezTo>
                  <a:pt x="6562" y="1293"/>
                  <a:pt x="6562" y="1293"/>
                  <a:pt x="6562" y="1293"/>
                </a:cubicBezTo>
                <a:cubicBezTo>
                  <a:pt x="6562" y="1130"/>
                  <a:pt x="6562" y="1130"/>
                  <a:pt x="6562" y="1130"/>
                </a:cubicBezTo>
                <a:cubicBezTo>
                  <a:pt x="6505" y="1130"/>
                  <a:pt x="6505" y="1130"/>
                  <a:pt x="6505" y="1130"/>
                </a:cubicBezTo>
                <a:cubicBezTo>
                  <a:pt x="6505" y="1157"/>
                  <a:pt x="6505" y="1157"/>
                  <a:pt x="6505" y="1157"/>
                </a:cubicBezTo>
                <a:cubicBezTo>
                  <a:pt x="6481" y="1157"/>
                  <a:pt x="6477" y="1169"/>
                  <a:pt x="6477" y="1169"/>
                </a:cubicBezTo>
                <a:cubicBezTo>
                  <a:pt x="6450" y="1169"/>
                  <a:pt x="6450" y="1169"/>
                  <a:pt x="6450" y="1169"/>
                </a:cubicBezTo>
                <a:cubicBezTo>
                  <a:pt x="6450" y="1202"/>
                  <a:pt x="6450" y="1202"/>
                  <a:pt x="6450" y="1202"/>
                </a:cubicBezTo>
                <a:cubicBezTo>
                  <a:pt x="6438" y="1202"/>
                  <a:pt x="6438" y="1202"/>
                  <a:pt x="6438" y="1202"/>
                </a:cubicBezTo>
                <a:cubicBezTo>
                  <a:pt x="6438" y="1333"/>
                  <a:pt x="6438" y="1333"/>
                  <a:pt x="6438" y="1333"/>
                </a:cubicBezTo>
                <a:cubicBezTo>
                  <a:pt x="6414" y="1333"/>
                  <a:pt x="6414" y="1333"/>
                  <a:pt x="6414" y="1333"/>
                </a:cubicBezTo>
                <a:cubicBezTo>
                  <a:pt x="6414" y="1314"/>
                  <a:pt x="6414" y="1314"/>
                  <a:pt x="6414" y="1314"/>
                </a:cubicBezTo>
                <a:cubicBezTo>
                  <a:pt x="6401" y="1301"/>
                  <a:pt x="6401" y="1301"/>
                  <a:pt x="6401" y="1301"/>
                </a:cubicBezTo>
                <a:cubicBezTo>
                  <a:pt x="6394" y="1301"/>
                  <a:pt x="6394" y="1301"/>
                  <a:pt x="6394" y="1301"/>
                </a:cubicBezTo>
                <a:cubicBezTo>
                  <a:pt x="6381" y="1311"/>
                  <a:pt x="6381" y="1311"/>
                  <a:pt x="6381" y="1311"/>
                </a:cubicBezTo>
                <a:cubicBezTo>
                  <a:pt x="6381" y="1078"/>
                  <a:pt x="6381" y="1078"/>
                  <a:pt x="6381" y="1078"/>
                </a:cubicBezTo>
                <a:cubicBezTo>
                  <a:pt x="6322" y="1065"/>
                  <a:pt x="6322" y="1065"/>
                  <a:pt x="6322" y="1065"/>
                </a:cubicBezTo>
                <a:cubicBezTo>
                  <a:pt x="6297" y="1065"/>
                  <a:pt x="6297" y="1065"/>
                  <a:pt x="6297" y="1065"/>
                </a:cubicBezTo>
                <a:cubicBezTo>
                  <a:pt x="6297" y="1080"/>
                  <a:pt x="6297" y="1080"/>
                  <a:pt x="6297" y="1080"/>
                </a:cubicBezTo>
                <a:cubicBezTo>
                  <a:pt x="6280" y="1080"/>
                  <a:pt x="6280" y="1080"/>
                  <a:pt x="6280" y="1080"/>
                </a:cubicBezTo>
                <a:cubicBezTo>
                  <a:pt x="6280" y="1135"/>
                  <a:pt x="6280" y="1135"/>
                  <a:pt x="6280" y="1135"/>
                </a:cubicBezTo>
                <a:cubicBezTo>
                  <a:pt x="6264" y="1135"/>
                  <a:pt x="6264" y="1135"/>
                  <a:pt x="6264" y="1135"/>
                </a:cubicBezTo>
                <a:cubicBezTo>
                  <a:pt x="6264" y="1207"/>
                  <a:pt x="6264" y="1207"/>
                  <a:pt x="6264" y="1207"/>
                </a:cubicBezTo>
                <a:cubicBezTo>
                  <a:pt x="6242" y="1207"/>
                  <a:pt x="6242" y="1207"/>
                  <a:pt x="6242" y="1207"/>
                </a:cubicBezTo>
                <a:cubicBezTo>
                  <a:pt x="6242" y="1181"/>
                  <a:pt x="6242" y="1181"/>
                  <a:pt x="6242" y="1181"/>
                </a:cubicBezTo>
                <a:cubicBezTo>
                  <a:pt x="6214" y="1181"/>
                  <a:pt x="6214" y="1181"/>
                  <a:pt x="6214" y="1181"/>
                </a:cubicBezTo>
                <a:cubicBezTo>
                  <a:pt x="6214" y="1098"/>
                  <a:pt x="6214" y="1098"/>
                  <a:pt x="6214" y="1098"/>
                </a:cubicBezTo>
                <a:cubicBezTo>
                  <a:pt x="6196" y="1098"/>
                  <a:pt x="6196" y="1098"/>
                  <a:pt x="6196" y="1098"/>
                </a:cubicBezTo>
                <a:cubicBezTo>
                  <a:pt x="6196" y="1048"/>
                  <a:pt x="6196" y="1048"/>
                  <a:pt x="6196" y="1048"/>
                </a:cubicBezTo>
                <a:cubicBezTo>
                  <a:pt x="6114" y="1039"/>
                  <a:pt x="6114" y="1039"/>
                  <a:pt x="6114" y="1039"/>
                </a:cubicBezTo>
                <a:cubicBezTo>
                  <a:pt x="6114" y="1024"/>
                  <a:pt x="6114" y="1024"/>
                  <a:pt x="6114" y="1024"/>
                </a:cubicBezTo>
                <a:cubicBezTo>
                  <a:pt x="5961" y="1014"/>
                  <a:pt x="5961" y="1014"/>
                  <a:pt x="5961" y="1014"/>
                </a:cubicBezTo>
                <a:cubicBezTo>
                  <a:pt x="5961" y="823"/>
                  <a:pt x="5961" y="823"/>
                  <a:pt x="5961" y="823"/>
                </a:cubicBezTo>
                <a:cubicBezTo>
                  <a:pt x="5826" y="790"/>
                  <a:pt x="5826" y="790"/>
                  <a:pt x="5826" y="790"/>
                </a:cubicBezTo>
                <a:cubicBezTo>
                  <a:pt x="5688" y="818"/>
                  <a:pt x="5688" y="818"/>
                  <a:pt x="5688" y="818"/>
                </a:cubicBezTo>
                <a:cubicBezTo>
                  <a:pt x="5688" y="1359"/>
                  <a:pt x="5688" y="1359"/>
                  <a:pt x="5688" y="1359"/>
                </a:cubicBezTo>
                <a:cubicBezTo>
                  <a:pt x="5605" y="1359"/>
                  <a:pt x="5605" y="1359"/>
                  <a:pt x="5605" y="1359"/>
                </a:cubicBezTo>
                <a:cubicBezTo>
                  <a:pt x="5605" y="451"/>
                  <a:pt x="5605" y="451"/>
                  <a:pt x="5605" y="451"/>
                </a:cubicBezTo>
                <a:cubicBezTo>
                  <a:pt x="5468" y="487"/>
                  <a:pt x="5468" y="487"/>
                  <a:pt x="5468" y="487"/>
                </a:cubicBezTo>
                <a:cubicBezTo>
                  <a:pt x="5468" y="1274"/>
                  <a:pt x="5468" y="1274"/>
                  <a:pt x="5468" y="1274"/>
                </a:cubicBezTo>
                <a:cubicBezTo>
                  <a:pt x="5414" y="1274"/>
                  <a:pt x="5414" y="1274"/>
                  <a:pt x="5414" y="1274"/>
                </a:cubicBezTo>
                <a:cubicBezTo>
                  <a:pt x="5414" y="683"/>
                  <a:pt x="5414" y="683"/>
                  <a:pt x="5414" y="683"/>
                </a:cubicBezTo>
                <a:cubicBezTo>
                  <a:pt x="5404" y="683"/>
                  <a:pt x="5404" y="683"/>
                  <a:pt x="5404" y="683"/>
                </a:cubicBezTo>
                <a:cubicBezTo>
                  <a:pt x="5404" y="674"/>
                  <a:pt x="5404" y="674"/>
                  <a:pt x="5404" y="674"/>
                </a:cubicBezTo>
                <a:cubicBezTo>
                  <a:pt x="5396" y="674"/>
                  <a:pt x="5396" y="674"/>
                  <a:pt x="5396" y="674"/>
                </a:cubicBezTo>
                <a:cubicBezTo>
                  <a:pt x="5396" y="655"/>
                  <a:pt x="5396" y="655"/>
                  <a:pt x="5396" y="655"/>
                </a:cubicBezTo>
                <a:cubicBezTo>
                  <a:pt x="5384" y="655"/>
                  <a:pt x="5384" y="655"/>
                  <a:pt x="5384" y="655"/>
                </a:cubicBezTo>
                <a:cubicBezTo>
                  <a:pt x="5384" y="634"/>
                  <a:pt x="5384" y="634"/>
                  <a:pt x="5384" y="634"/>
                </a:cubicBezTo>
                <a:cubicBezTo>
                  <a:pt x="5367" y="634"/>
                  <a:pt x="5367" y="634"/>
                  <a:pt x="5367" y="634"/>
                </a:cubicBezTo>
                <a:cubicBezTo>
                  <a:pt x="5367" y="615"/>
                  <a:pt x="5367" y="615"/>
                  <a:pt x="5367" y="615"/>
                </a:cubicBezTo>
                <a:cubicBezTo>
                  <a:pt x="5360" y="615"/>
                  <a:pt x="5360" y="615"/>
                  <a:pt x="5360" y="615"/>
                </a:cubicBezTo>
                <a:cubicBezTo>
                  <a:pt x="5360" y="593"/>
                  <a:pt x="5360" y="593"/>
                  <a:pt x="5360" y="593"/>
                </a:cubicBezTo>
                <a:cubicBezTo>
                  <a:pt x="5353" y="532"/>
                  <a:pt x="5353" y="532"/>
                  <a:pt x="5353" y="532"/>
                </a:cubicBezTo>
                <a:cubicBezTo>
                  <a:pt x="5346" y="593"/>
                  <a:pt x="5346" y="593"/>
                  <a:pt x="5346" y="593"/>
                </a:cubicBezTo>
                <a:cubicBezTo>
                  <a:pt x="5346" y="615"/>
                  <a:pt x="5346" y="615"/>
                  <a:pt x="5346" y="615"/>
                </a:cubicBezTo>
                <a:cubicBezTo>
                  <a:pt x="5339" y="615"/>
                  <a:pt x="5339" y="615"/>
                  <a:pt x="5339" y="615"/>
                </a:cubicBezTo>
                <a:cubicBezTo>
                  <a:pt x="5339" y="634"/>
                  <a:pt x="5339" y="634"/>
                  <a:pt x="5339" y="634"/>
                </a:cubicBezTo>
                <a:cubicBezTo>
                  <a:pt x="5322" y="634"/>
                  <a:pt x="5322" y="634"/>
                  <a:pt x="5322" y="634"/>
                </a:cubicBezTo>
                <a:cubicBezTo>
                  <a:pt x="5322" y="655"/>
                  <a:pt x="5322" y="655"/>
                  <a:pt x="5322" y="655"/>
                </a:cubicBezTo>
                <a:cubicBezTo>
                  <a:pt x="5310" y="655"/>
                  <a:pt x="5310" y="655"/>
                  <a:pt x="5310" y="655"/>
                </a:cubicBezTo>
                <a:cubicBezTo>
                  <a:pt x="5310" y="674"/>
                  <a:pt x="5310" y="674"/>
                  <a:pt x="5310" y="674"/>
                </a:cubicBezTo>
                <a:cubicBezTo>
                  <a:pt x="5302" y="674"/>
                  <a:pt x="5302" y="674"/>
                  <a:pt x="5302" y="674"/>
                </a:cubicBezTo>
                <a:cubicBezTo>
                  <a:pt x="5302" y="683"/>
                  <a:pt x="5302" y="683"/>
                  <a:pt x="5302" y="683"/>
                </a:cubicBezTo>
                <a:cubicBezTo>
                  <a:pt x="5292" y="683"/>
                  <a:pt x="5292" y="683"/>
                  <a:pt x="5292" y="683"/>
                </a:cubicBezTo>
                <a:cubicBezTo>
                  <a:pt x="5292" y="1274"/>
                  <a:pt x="5292" y="1274"/>
                  <a:pt x="5292" y="1274"/>
                </a:cubicBezTo>
                <a:cubicBezTo>
                  <a:pt x="5260" y="1274"/>
                  <a:pt x="5260" y="1274"/>
                  <a:pt x="5260" y="1274"/>
                </a:cubicBezTo>
                <a:cubicBezTo>
                  <a:pt x="5260" y="792"/>
                  <a:pt x="5260" y="792"/>
                  <a:pt x="5260" y="792"/>
                </a:cubicBezTo>
                <a:cubicBezTo>
                  <a:pt x="5098" y="792"/>
                  <a:pt x="5098" y="792"/>
                  <a:pt x="5098" y="792"/>
                </a:cubicBezTo>
                <a:cubicBezTo>
                  <a:pt x="5073" y="817"/>
                  <a:pt x="5073" y="817"/>
                  <a:pt x="5073" y="817"/>
                </a:cubicBezTo>
                <a:cubicBezTo>
                  <a:pt x="5073" y="1219"/>
                  <a:pt x="5073" y="1219"/>
                  <a:pt x="5073" y="1219"/>
                </a:cubicBezTo>
                <a:cubicBezTo>
                  <a:pt x="5044" y="1219"/>
                  <a:pt x="5044" y="1219"/>
                  <a:pt x="5044" y="1219"/>
                </a:cubicBezTo>
                <a:cubicBezTo>
                  <a:pt x="5031" y="1237"/>
                  <a:pt x="5031" y="1237"/>
                  <a:pt x="5031" y="1237"/>
                </a:cubicBezTo>
                <a:cubicBezTo>
                  <a:pt x="5031" y="1419"/>
                  <a:pt x="5031" y="1419"/>
                  <a:pt x="5031" y="1419"/>
                </a:cubicBezTo>
                <a:cubicBezTo>
                  <a:pt x="5007" y="1419"/>
                  <a:pt x="5007" y="1419"/>
                  <a:pt x="5007" y="1419"/>
                </a:cubicBezTo>
                <a:cubicBezTo>
                  <a:pt x="5007" y="1089"/>
                  <a:pt x="5007" y="1089"/>
                  <a:pt x="5007" y="1089"/>
                </a:cubicBezTo>
                <a:cubicBezTo>
                  <a:pt x="4993" y="1089"/>
                  <a:pt x="4993" y="1089"/>
                  <a:pt x="4993" y="1089"/>
                </a:cubicBezTo>
                <a:cubicBezTo>
                  <a:pt x="4993" y="1050"/>
                  <a:pt x="4993" y="1050"/>
                  <a:pt x="4993" y="1050"/>
                </a:cubicBezTo>
                <a:cubicBezTo>
                  <a:pt x="4981" y="1050"/>
                  <a:pt x="4981" y="1050"/>
                  <a:pt x="4981" y="1050"/>
                </a:cubicBezTo>
                <a:cubicBezTo>
                  <a:pt x="4981" y="1026"/>
                  <a:pt x="4981" y="1026"/>
                  <a:pt x="4981" y="1026"/>
                </a:cubicBezTo>
                <a:cubicBezTo>
                  <a:pt x="4959" y="1026"/>
                  <a:pt x="4959" y="1026"/>
                  <a:pt x="4959" y="1026"/>
                </a:cubicBezTo>
                <a:cubicBezTo>
                  <a:pt x="4945" y="1016"/>
                  <a:pt x="4945" y="1016"/>
                  <a:pt x="4945" y="1016"/>
                </a:cubicBezTo>
                <a:cubicBezTo>
                  <a:pt x="4945" y="887"/>
                  <a:pt x="4945" y="887"/>
                  <a:pt x="4945" y="887"/>
                </a:cubicBezTo>
                <a:cubicBezTo>
                  <a:pt x="4841" y="919"/>
                  <a:pt x="4841" y="919"/>
                  <a:pt x="4841" y="919"/>
                </a:cubicBezTo>
                <a:cubicBezTo>
                  <a:pt x="4819" y="902"/>
                  <a:pt x="4819" y="902"/>
                  <a:pt x="4819" y="902"/>
                </a:cubicBezTo>
                <a:cubicBezTo>
                  <a:pt x="4819" y="685"/>
                  <a:pt x="4819" y="685"/>
                  <a:pt x="4819" y="685"/>
                </a:cubicBezTo>
                <a:cubicBezTo>
                  <a:pt x="4750" y="668"/>
                  <a:pt x="4750" y="668"/>
                  <a:pt x="4750" y="668"/>
                </a:cubicBezTo>
                <a:cubicBezTo>
                  <a:pt x="4616" y="723"/>
                  <a:pt x="4616" y="723"/>
                  <a:pt x="4616" y="723"/>
                </a:cubicBezTo>
                <a:cubicBezTo>
                  <a:pt x="4616" y="734"/>
                  <a:pt x="4616" y="734"/>
                  <a:pt x="4616" y="734"/>
                </a:cubicBezTo>
                <a:cubicBezTo>
                  <a:pt x="4593" y="720"/>
                  <a:pt x="4593" y="720"/>
                  <a:pt x="4593" y="720"/>
                </a:cubicBezTo>
                <a:cubicBezTo>
                  <a:pt x="4574" y="720"/>
                  <a:pt x="4574" y="720"/>
                  <a:pt x="4574" y="720"/>
                </a:cubicBezTo>
                <a:cubicBezTo>
                  <a:pt x="4574" y="739"/>
                  <a:pt x="4574" y="739"/>
                  <a:pt x="4574" y="739"/>
                </a:cubicBezTo>
                <a:cubicBezTo>
                  <a:pt x="4551" y="739"/>
                  <a:pt x="4551" y="739"/>
                  <a:pt x="4551" y="739"/>
                </a:cubicBezTo>
                <a:cubicBezTo>
                  <a:pt x="4551" y="807"/>
                  <a:pt x="4551" y="807"/>
                  <a:pt x="4551" y="807"/>
                </a:cubicBezTo>
                <a:cubicBezTo>
                  <a:pt x="4540" y="807"/>
                  <a:pt x="4540" y="807"/>
                  <a:pt x="4540" y="807"/>
                </a:cubicBezTo>
                <a:cubicBezTo>
                  <a:pt x="4540" y="1250"/>
                  <a:pt x="4540" y="1250"/>
                  <a:pt x="4540" y="1250"/>
                </a:cubicBezTo>
                <a:cubicBezTo>
                  <a:pt x="4523" y="1250"/>
                  <a:pt x="4523" y="1250"/>
                  <a:pt x="4523" y="1250"/>
                </a:cubicBezTo>
                <a:cubicBezTo>
                  <a:pt x="4516" y="1237"/>
                  <a:pt x="4516" y="1237"/>
                  <a:pt x="4516" y="1237"/>
                </a:cubicBezTo>
                <a:cubicBezTo>
                  <a:pt x="4516" y="1205"/>
                  <a:pt x="4516" y="1205"/>
                  <a:pt x="4516" y="1205"/>
                </a:cubicBezTo>
                <a:cubicBezTo>
                  <a:pt x="4499" y="1205"/>
                  <a:pt x="4499" y="1205"/>
                  <a:pt x="4499" y="1205"/>
                </a:cubicBezTo>
                <a:cubicBezTo>
                  <a:pt x="4499" y="1238"/>
                  <a:pt x="4499" y="1238"/>
                  <a:pt x="4499" y="1238"/>
                </a:cubicBezTo>
                <a:cubicBezTo>
                  <a:pt x="4495" y="1234"/>
                  <a:pt x="4495" y="1234"/>
                  <a:pt x="4495" y="1234"/>
                </a:cubicBezTo>
                <a:cubicBezTo>
                  <a:pt x="4495" y="1245"/>
                  <a:pt x="4495" y="1245"/>
                  <a:pt x="4495" y="1245"/>
                </a:cubicBezTo>
                <a:cubicBezTo>
                  <a:pt x="4482" y="1245"/>
                  <a:pt x="4482" y="1245"/>
                  <a:pt x="4482" y="1245"/>
                </a:cubicBezTo>
                <a:cubicBezTo>
                  <a:pt x="4482" y="1255"/>
                  <a:pt x="4482" y="1255"/>
                  <a:pt x="4482" y="1255"/>
                </a:cubicBezTo>
                <a:cubicBezTo>
                  <a:pt x="4474" y="1255"/>
                  <a:pt x="4474" y="1255"/>
                  <a:pt x="4474" y="1255"/>
                </a:cubicBezTo>
                <a:cubicBezTo>
                  <a:pt x="4474" y="1263"/>
                  <a:pt x="4474" y="1263"/>
                  <a:pt x="4474" y="1263"/>
                </a:cubicBezTo>
                <a:cubicBezTo>
                  <a:pt x="4452" y="1263"/>
                  <a:pt x="4452" y="1263"/>
                  <a:pt x="4452" y="1263"/>
                </a:cubicBezTo>
                <a:cubicBezTo>
                  <a:pt x="4452" y="1251"/>
                  <a:pt x="4452" y="1251"/>
                  <a:pt x="4452" y="1251"/>
                </a:cubicBezTo>
                <a:cubicBezTo>
                  <a:pt x="4468" y="1248"/>
                  <a:pt x="4468" y="1248"/>
                  <a:pt x="4468" y="1248"/>
                </a:cubicBezTo>
                <a:cubicBezTo>
                  <a:pt x="4468" y="1242"/>
                  <a:pt x="4468" y="1242"/>
                  <a:pt x="4468" y="1242"/>
                </a:cubicBezTo>
                <a:cubicBezTo>
                  <a:pt x="4407" y="1242"/>
                  <a:pt x="4407" y="1242"/>
                  <a:pt x="4407" y="1242"/>
                </a:cubicBezTo>
                <a:cubicBezTo>
                  <a:pt x="4409" y="1247"/>
                  <a:pt x="4409" y="1247"/>
                  <a:pt x="4409" y="1247"/>
                </a:cubicBezTo>
                <a:cubicBezTo>
                  <a:pt x="4421" y="1249"/>
                  <a:pt x="4421" y="1249"/>
                  <a:pt x="4421" y="1249"/>
                </a:cubicBezTo>
                <a:cubicBezTo>
                  <a:pt x="4421" y="1260"/>
                  <a:pt x="4421" y="1260"/>
                  <a:pt x="4421" y="1260"/>
                </a:cubicBezTo>
                <a:cubicBezTo>
                  <a:pt x="4398" y="1265"/>
                  <a:pt x="4398" y="1265"/>
                  <a:pt x="4398" y="1265"/>
                </a:cubicBezTo>
                <a:cubicBezTo>
                  <a:pt x="4369" y="1201"/>
                  <a:pt x="4369" y="1201"/>
                  <a:pt x="4369" y="1201"/>
                </a:cubicBezTo>
                <a:cubicBezTo>
                  <a:pt x="4369" y="1161"/>
                  <a:pt x="4369" y="1161"/>
                  <a:pt x="4369" y="1161"/>
                </a:cubicBezTo>
                <a:cubicBezTo>
                  <a:pt x="4369" y="948"/>
                  <a:pt x="4369" y="948"/>
                  <a:pt x="4369" y="948"/>
                </a:cubicBezTo>
                <a:cubicBezTo>
                  <a:pt x="4369" y="948"/>
                  <a:pt x="4379" y="944"/>
                  <a:pt x="4379" y="932"/>
                </a:cubicBezTo>
                <a:cubicBezTo>
                  <a:pt x="4379" y="920"/>
                  <a:pt x="4346" y="917"/>
                  <a:pt x="4333" y="917"/>
                </a:cubicBezTo>
                <a:cubicBezTo>
                  <a:pt x="4320" y="917"/>
                  <a:pt x="4287" y="920"/>
                  <a:pt x="4287" y="932"/>
                </a:cubicBezTo>
                <a:cubicBezTo>
                  <a:pt x="4287" y="944"/>
                  <a:pt x="4297" y="948"/>
                  <a:pt x="4297" y="948"/>
                </a:cubicBezTo>
                <a:cubicBezTo>
                  <a:pt x="4297" y="1161"/>
                  <a:pt x="4297" y="1161"/>
                  <a:pt x="4297" y="1161"/>
                </a:cubicBezTo>
                <a:cubicBezTo>
                  <a:pt x="4286" y="1161"/>
                  <a:pt x="4286" y="1161"/>
                  <a:pt x="4286" y="1161"/>
                </a:cubicBezTo>
                <a:cubicBezTo>
                  <a:pt x="4286" y="1131"/>
                  <a:pt x="4286" y="1131"/>
                  <a:pt x="4286" y="1131"/>
                </a:cubicBezTo>
                <a:cubicBezTo>
                  <a:pt x="4238" y="1091"/>
                  <a:pt x="4238" y="1091"/>
                  <a:pt x="4238" y="1091"/>
                </a:cubicBezTo>
                <a:cubicBezTo>
                  <a:pt x="4238" y="974"/>
                  <a:pt x="4238" y="974"/>
                  <a:pt x="4238" y="974"/>
                </a:cubicBezTo>
                <a:cubicBezTo>
                  <a:pt x="4223" y="974"/>
                  <a:pt x="4223" y="974"/>
                  <a:pt x="4223" y="974"/>
                </a:cubicBezTo>
                <a:cubicBezTo>
                  <a:pt x="4166" y="1010"/>
                  <a:pt x="4166" y="1010"/>
                  <a:pt x="4166" y="1010"/>
                </a:cubicBezTo>
                <a:cubicBezTo>
                  <a:pt x="4166" y="995"/>
                  <a:pt x="4166" y="995"/>
                  <a:pt x="4166" y="995"/>
                </a:cubicBezTo>
                <a:cubicBezTo>
                  <a:pt x="4087" y="995"/>
                  <a:pt x="4087" y="995"/>
                  <a:pt x="4087" y="995"/>
                </a:cubicBezTo>
                <a:cubicBezTo>
                  <a:pt x="4087" y="1012"/>
                  <a:pt x="4087" y="1012"/>
                  <a:pt x="4087" y="1012"/>
                </a:cubicBezTo>
                <a:cubicBezTo>
                  <a:pt x="4069" y="1012"/>
                  <a:pt x="4069" y="1012"/>
                  <a:pt x="4069" y="1012"/>
                </a:cubicBezTo>
                <a:cubicBezTo>
                  <a:pt x="4069" y="1130"/>
                  <a:pt x="4069" y="1130"/>
                  <a:pt x="4069" y="1130"/>
                </a:cubicBezTo>
                <a:cubicBezTo>
                  <a:pt x="4046" y="1117"/>
                  <a:pt x="4046" y="1117"/>
                  <a:pt x="4046" y="1117"/>
                </a:cubicBezTo>
                <a:cubicBezTo>
                  <a:pt x="4046" y="1088"/>
                  <a:pt x="4046" y="1088"/>
                  <a:pt x="4046" y="1088"/>
                </a:cubicBezTo>
                <a:cubicBezTo>
                  <a:pt x="4039" y="1088"/>
                  <a:pt x="4039" y="1088"/>
                  <a:pt x="4039" y="1088"/>
                </a:cubicBezTo>
                <a:cubicBezTo>
                  <a:pt x="4039" y="1118"/>
                  <a:pt x="4039" y="1118"/>
                  <a:pt x="4039" y="1118"/>
                </a:cubicBezTo>
                <a:cubicBezTo>
                  <a:pt x="4032" y="1118"/>
                  <a:pt x="4032" y="1118"/>
                  <a:pt x="4032" y="1118"/>
                </a:cubicBezTo>
                <a:cubicBezTo>
                  <a:pt x="4032" y="1061"/>
                  <a:pt x="4032" y="1061"/>
                  <a:pt x="4032" y="1061"/>
                </a:cubicBezTo>
                <a:cubicBezTo>
                  <a:pt x="3989" y="1061"/>
                  <a:pt x="3989" y="1061"/>
                  <a:pt x="3989" y="1061"/>
                </a:cubicBezTo>
                <a:cubicBezTo>
                  <a:pt x="3989" y="1052"/>
                  <a:pt x="3984" y="1018"/>
                  <a:pt x="3943" y="995"/>
                </a:cubicBezTo>
                <a:cubicBezTo>
                  <a:pt x="3943" y="975"/>
                  <a:pt x="3943" y="975"/>
                  <a:pt x="3943" y="975"/>
                </a:cubicBezTo>
                <a:cubicBezTo>
                  <a:pt x="3933" y="975"/>
                  <a:pt x="3933" y="975"/>
                  <a:pt x="3933" y="975"/>
                </a:cubicBezTo>
                <a:cubicBezTo>
                  <a:pt x="3923" y="975"/>
                  <a:pt x="3923" y="975"/>
                  <a:pt x="3923" y="975"/>
                </a:cubicBezTo>
                <a:cubicBezTo>
                  <a:pt x="3923" y="995"/>
                  <a:pt x="3923" y="995"/>
                  <a:pt x="3923" y="995"/>
                </a:cubicBezTo>
                <a:cubicBezTo>
                  <a:pt x="3882" y="1018"/>
                  <a:pt x="3877" y="1052"/>
                  <a:pt x="3877" y="1061"/>
                </a:cubicBezTo>
                <a:cubicBezTo>
                  <a:pt x="3877" y="1070"/>
                  <a:pt x="3885" y="1078"/>
                  <a:pt x="3885" y="1078"/>
                </a:cubicBezTo>
                <a:cubicBezTo>
                  <a:pt x="3859" y="1078"/>
                  <a:pt x="3859" y="1078"/>
                  <a:pt x="3859" y="1078"/>
                </a:cubicBezTo>
                <a:cubicBezTo>
                  <a:pt x="3846" y="1078"/>
                  <a:pt x="3846" y="1078"/>
                  <a:pt x="3846" y="1078"/>
                </a:cubicBezTo>
                <a:cubicBezTo>
                  <a:pt x="3809" y="1051"/>
                  <a:pt x="3809" y="1051"/>
                  <a:pt x="3809" y="1051"/>
                </a:cubicBezTo>
                <a:cubicBezTo>
                  <a:pt x="3781" y="1070"/>
                  <a:pt x="3781" y="1070"/>
                  <a:pt x="3781" y="1070"/>
                </a:cubicBezTo>
                <a:cubicBezTo>
                  <a:pt x="3770" y="1080"/>
                  <a:pt x="3770" y="1080"/>
                  <a:pt x="3770" y="1080"/>
                </a:cubicBezTo>
                <a:cubicBezTo>
                  <a:pt x="3742" y="1080"/>
                  <a:pt x="3742" y="1080"/>
                  <a:pt x="3742" y="1080"/>
                </a:cubicBezTo>
                <a:cubicBezTo>
                  <a:pt x="3742" y="1095"/>
                  <a:pt x="3742" y="1095"/>
                  <a:pt x="3742" y="1095"/>
                </a:cubicBezTo>
                <a:cubicBezTo>
                  <a:pt x="3759" y="1095"/>
                  <a:pt x="3763" y="1109"/>
                  <a:pt x="3763" y="1109"/>
                </a:cubicBezTo>
                <a:cubicBezTo>
                  <a:pt x="3763" y="1133"/>
                  <a:pt x="3763" y="1133"/>
                  <a:pt x="3763" y="1133"/>
                </a:cubicBezTo>
                <a:cubicBezTo>
                  <a:pt x="3734" y="1133"/>
                  <a:pt x="3734" y="1133"/>
                  <a:pt x="3734" y="1133"/>
                </a:cubicBezTo>
                <a:cubicBezTo>
                  <a:pt x="3734" y="1123"/>
                  <a:pt x="3734" y="1123"/>
                  <a:pt x="3734" y="1123"/>
                </a:cubicBezTo>
                <a:cubicBezTo>
                  <a:pt x="3673" y="1123"/>
                  <a:pt x="3673" y="1123"/>
                  <a:pt x="3673" y="1123"/>
                </a:cubicBezTo>
                <a:cubicBezTo>
                  <a:pt x="3673" y="1147"/>
                  <a:pt x="3673" y="1147"/>
                  <a:pt x="3673" y="1147"/>
                </a:cubicBezTo>
                <a:cubicBezTo>
                  <a:pt x="3635" y="1147"/>
                  <a:pt x="3635" y="1147"/>
                  <a:pt x="3635" y="1147"/>
                </a:cubicBezTo>
                <a:cubicBezTo>
                  <a:pt x="3635" y="1405"/>
                  <a:pt x="3635" y="1405"/>
                  <a:pt x="3635" y="1405"/>
                </a:cubicBezTo>
                <a:cubicBezTo>
                  <a:pt x="3585" y="1405"/>
                  <a:pt x="3585" y="1405"/>
                  <a:pt x="3585" y="1405"/>
                </a:cubicBezTo>
                <a:cubicBezTo>
                  <a:pt x="3585" y="1415"/>
                  <a:pt x="3585" y="1415"/>
                  <a:pt x="3585" y="1415"/>
                </a:cubicBezTo>
                <a:cubicBezTo>
                  <a:pt x="3576" y="1415"/>
                  <a:pt x="3576" y="1415"/>
                  <a:pt x="3576" y="1415"/>
                </a:cubicBezTo>
                <a:cubicBezTo>
                  <a:pt x="3576" y="1437"/>
                  <a:pt x="3576" y="1437"/>
                  <a:pt x="3576" y="1437"/>
                </a:cubicBezTo>
                <a:cubicBezTo>
                  <a:pt x="3565" y="1437"/>
                  <a:pt x="3565" y="1437"/>
                  <a:pt x="3565" y="1437"/>
                </a:cubicBezTo>
                <a:cubicBezTo>
                  <a:pt x="3565" y="1403"/>
                  <a:pt x="3565" y="1403"/>
                  <a:pt x="3565" y="1403"/>
                </a:cubicBezTo>
                <a:cubicBezTo>
                  <a:pt x="3528" y="1403"/>
                  <a:pt x="3528" y="1403"/>
                  <a:pt x="3528" y="1403"/>
                </a:cubicBezTo>
                <a:cubicBezTo>
                  <a:pt x="3528" y="1259"/>
                  <a:pt x="3528" y="1259"/>
                  <a:pt x="3528" y="1259"/>
                </a:cubicBezTo>
                <a:cubicBezTo>
                  <a:pt x="3478" y="1259"/>
                  <a:pt x="3478" y="1259"/>
                  <a:pt x="3478" y="1259"/>
                </a:cubicBezTo>
                <a:cubicBezTo>
                  <a:pt x="3478" y="1245"/>
                  <a:pt x="3478" y="1245"/>
                  <a:pt x="3478" y="1245"/>
                </a:cubicBezTo>
                <a:cubicBezTo>
                  <a:pt x="3463" y="1245"/>
                  <a:pt x="3463" y="1245"/>
                  <a:pt x="3463" y="1245"/>
                </a:cubicBezTo>
                <a:cubicBezTo>
                  <a:pt x="3463" y="1255"/>
                  <a:pt x="3463" y="1255"/>
                  <a:pt x="3463" y="1255"/>
                </a:cubicBezTo>
                <a:cubicBezTo>
                  <a:pt x="3455" y="1255"/>
                  <a:pt x="3455" y="1255"/>
                  <a:pt x="3455" y="1255"/>
                </a:cubicBezTo>
                <a:cubicBezTo>
                  <a:pt x="3456" y="1251"/>
                  <a:pt x="3456" y="1248"/>
                  <a:pt x="3456" y="1245"/>
                </a:cubicBezTo>
                <a:cubicBezTo>
                  <a:pt x="3456" y="1211"/>
                  <a:pt x="3436" y="1182"/>
                  <a:pt x="3407" y="1168"/>
                </a:cubicBezTo>
                <a:cubicBezTo>
                  <a:pt x="3407" y="700"/>
                  <a:pt x="3407" y="700"/>
                  <a:pt x="3407" y="700"/>
                </a:cubicBezTo>
                <a:cubicBezTo>
                  <a:pt x="3431" y="687"/>
                  <a:pt x="3447" y="662"/>
                  <a:pt x="3447" y="634"/>
                </a:cubicBezTo>
                <a:cubicBezTo>
                  <a:pt x="3447" y="597"/>
                  <a:pt x="3421" y="567"/>
                  <a:pt x="3387" y="560"/>
                </a:cubicBezTo>
                <a:cubicBezTo>
                  <a:pt x="3383" y="429"/>
                  <a:pt x="3383" y="429"/>
                  <a:pt x="3383" y="429"/>
                </a:cubicBezTo>
                <a:cubicBezTo>
                  <a:pt x="3391" y="425"/>
                  <a:pt x="3397" y="417"/>
                  <a:pt x="3397" y="407"/>
                </a:cubicBezTo>
                <a:cubicBezTo>
                  <a:pt x="3397" y="400"/>
                  <a:pt x="3394" y="393"/>
                  <a:pt x="3390" y="389"/>
                </a:cubicBezTo>
                <a:cubicBezTo>
                  <a:pt x="3390" y="372"/>
                  <a:pt x="3390" y="372"/>
                  <a:pt x="3390" y="372"/>
                </a:cubicBezTo>
                <a:cubicBezTo>
                  <a:pt x="3382" y="372"/>
                  <a:pt x="3382" y="372"/>
                  <a:pt x="3382" y="372"/>
                </a:cubicBezTo>
                <a:cubicBezTo>
                  <a:pt x="3382" y="269"/>
                  <a:pt x="3382" y="269"/>
                  <a:pt x="3382" y="269"/>
                </a:cubicBezTo>
                <a:cubicBezTo>
                  <a:pt x="3377" y="269"/>
                  <a:pt x="3377" y="269"/>
                  <a:pt x="3377" y="269"/>
                </a:cubicBezTo>
                <a:cubicBezTo>
                  <a:pt x="3377" y="187"/>
                  <a:pt x="3377" y="187"/>
                  <a:pt x="3377" y="187"/>
                </a:cubicBezTo>
                <a:cubicBezTo>
                  <a:pt x="3377" y="187"/>
                  <a:pt x="3385" y="187"/>
                  <a:pt x="3385" y="177"/>
                </a:cubicBezTo>
                <a:cubicBezTo>
                  <a:pt x="3385" y="167"/>
                  <a:pt x="3377" y="170"/>
                  <a:pt x="3377" y="170"/>
                </a:cubicBezTo>
                <a:cubicBezTo>
                  <a:pt x="3372" y="0"/>
                  <a:pt x="3372" y="0"/>
                  <a:pt x="3372" y="0"/>
                </a:cubicBezTo>
                <a:cubicBezTo>
                  <a:pt x="3367" y="170"/>
                  <a:pt x="3367" y="170"/>
                  <a:pt x="3367" y="170"/>
                </a:cubicBezTo>
                <a:cubicBezTo>
                  <a:pt x="3367" y="170"/>
                  <a:pt x="3359" y="167"/>
                  <a:pt x="3359" y="177"/>
                </a:cubicBezTo>
                <a:cubicBezTo>
                  <a:pt x="3359" y="187"/>
                  <a:pt x="3367" y="187"/>
                  <a:pt x="3367" y="187"/>
                </a:cubicBezTo>
                <a:cubicBezTo>
                  <a:pt x="3367" y="269"/>
                  <a:pt x="3367" y="269"/>
                  <a:pt x="3367" y="269"/>
                </a:cubicBezTo>
                <a:cubicBezTo>
                  <a:pt x="3362" y="269"/>
                  <a:pt x="3362" y="269"/>
                  <a:pt x="3362" y="269"/>
                </a:cubicBezTo>
                <a:cubicBezTo>
                  <a:pt x="3362" y="372"/>
                  <a:pt x="3362" y="372"/>
                  <a:pt x="3362" y="372"/>
                </a:cubicBezTo>
                <a:cubicBezTo>
                  <a:pt x="3354" y="372"/>
                  <a:pt x="3354" y="372"/>
                  <a:pt x="3354" y="372"/>
                </a:cubicBezTo>
                <a:cubicBezTo>
                  <a:pt x="3354" y="389"/>
                  <a:pt x="3354" y="389"/>
                  <a:pt x="3354" y="389"/>
                </a:cubicBezTo>
                <a:cubicBezTo>
                  <a:pt x="3350" y="393"/>
                  <a:pt x="3347" y="400"/>
                  <a:pt x="3347" y="407"/>
                </a:cubicBezTo>
                <a:cubicBezTo>
                  <a:pt x="3347" y="417"/>
                  <a:pt x="3353" y="425"/>
                  <a:pt x="3361" y="429"/>
                </a:cubicBezTo>
                <a:cubicBezTo>
                  <a:pt x="3357" y="560"/>
                  <a:pt x="3357" y="560"/>
                  <a:pt x="3357" y="560"/>
                </a:cubicBezTo>
                <a:cubicBezTo>
                  <a:pt x="3323" y="567"/>
                  <a:pt x="3297" y="597"/>
                  <a:pt x="3297" y="634"/>
                </a:cubicBezTo>
                <a:cubicBezTo>
                  <a:pt x="3297" y="659"/>
                  <a:pt x="3310" y="681"/>
                  <a:pt x="3329" y="695"/>
                </a:cubicBezTo>
                <a:cubicBezTo>
                  <a:pt x="3329" y="1173"/>
                  <a:pt x="3329" y="1173"/>
                  <a:pt x="3329" y="1173"/>
                </a:cubicBezTo>
                <a:cubicBezTo>
                  <a:pt x="3304" y="1187"/>
                  <a:pt x="3288" y="1214"/>
                  <a:pt x="3288" y="1245"/>
                </a:cubicBezTo>
                <a:cubicBezTo>
                  <a:pt x="3288" y="1275"/>
                  <a:pt x="3304" y="1302"/>
                  <a:pt x="3329" y="1317"/>
                </a:cubicBezTo>
                <a:cubicBezTo>
                  <a:pt x="3329" y="1343"/>
                  <a:pt x="3329" y="1343"/>
                  <a:pt x="3329" y="1343"/>
                </a:cubicBezTo>
                <a:cubicBezTo>
                  <a:pt x="3287" y="1479"/>
                  <a:pt x="3287" y="1479"/>
                  <a:pt x="3287" y="1479"/>
                </a:cubicBezTo>
                <a:cubicBezTo>
                  <a:pt x="3180" y="1479"/>
                  <a:pt x="3180" y="1479"/>
                  <a:pt x="3180" y="1479"/>
                </a:cubicBezTo>
                <a:cubicBezTo>
                  <a:pt x="3180" y="1420"/>
                  <a:pt x="3180" y="1420"/>
                  <a:pt x="3180" y="1420"/>
                </a:cubicBezTo>
                <a:cubicBezTo>
                  <a:pt x="3132" y="1420"/>
                  <a:pt x="3132" y="1420"/>
                  <a:pt x="3132" y="1420"/>
                </a:cubicBezTo>
                <a:cubicBezTo>
                  <a:pt x="3132" y="1479"/>
                  <a:pt x="3132" y="1479"/>
                  <a:pt x="3132" y="1479"/>
                </a:cubicBezTo>
                <a:cubicBezTo>
                  <a:pt x="2997" y="1479"/>
                  <a:pt x="2997" y="1479"/>
                  <a:pt x="2997" y="1479"/>
                </a:cubicBezTo>
                <a:cubicBezTo>
                  <a:pt x="2997" y="1395"/>
                  <a:pt x="2997" y="1395"/>
                  <a:pt x="2997" y="1395"/>
                </a:cubicBezTo>
                <a:cubicBezTo>
                  <a:pt x="2850" y="1372"/>
                  <a:pt x="2850" y="1372"/>
                  <a:pt x="2850" y="1372"/>
                </a:cubicBezTo>
                <a:cubicBezTo>
                  <a:pt x="2850" y="1279"/>
                  <a:pt x="2850" y="1279"/>
                  <a:pt x="2850" y="1279"/>
                </a:cubicBezTo>
                <a:cubicBezTo>
                  <a:pt x="2844" y="1271"/>
                  <a:pt x="2844" y="1271"/>
                  <a:pt x="2844" y="1271"/>
                </a:cubicBezTo>
                <a:cubicBezTo>
                  <a:pt x="2844" y="1227"/>
                  <a:pt x="2844" y="1227"/>
                  <a:pt x="2844" y="1227"/>
                </a:cubicBezTo>
                <a:cubicBezTo>
                  <a:pt x="2838" y="1223"/>
                  <a:pt x="2838" y="1223"/>
                  <a:pt x="2838" y="1223"/>
                </a:cubicBezTo>
                <a:cubicBezTo>
                  <a:pt x="2838" y="1194"/>
                  <a:pt x="2838" y="1194"/>
                  <a:pt x="2838" y="1194"/>
                </a:cubicBezTo>
                <a:cubicBezTo>
                  <a:pt x="2818" y="1177"/>
                  <a:pt x="2818" y="1177"/>
                  <a:pt x="2818" y="1177"/>
                </a:cubicBezTo>
                <a:cubicBezTo>
                  <a:pt x="2803" y="1177"/>
                  <a:pt x="2803" y="1177"/>
                  <a:pt x="2803" y="1177"/>
                </a:cubicBezTo>
                <a:cubicBezTo>
                  <a:pt x="2797" y="1119"/>
                  <a:pt x="2797" y="1119"/>
                  <a:pt x="2797" y="1119"/>
                </a:cubicBezTo>
                <a:cubicBezTo>
                  <a:pt x="2791" y="1177"/>
                  <a:pt x="2791" y="1177"/>
                  <a:pt x="2791" y="1177"/>
                </a:cubicBezTo>
                <a:cubicBezTo>
                  <a:pt x="2776" y="1177"/>
                  <a:pt x="2776" y="1177"/>
                  <a:pt x="2776" y="1177"/>
                </a:cubicBezTo>
                <a:cubicBezTo>
                  <a:pt x="2756" y="1194"/>
                  <a:pt x="2756" y="1194"/>
                  <a:pt x="2756" y="1194"/>
                </a:cubicBezTo>
                <a:cubicBezTo>
                  <a:pt x="2756" y="1223"/>
                  <a:pt x="2756" y="1223"/>
                  <a:pt x="2756" y="1223"/>
                </a:cubicBezTo>
                <a:cubicBezTo>
                  <a:pt x="2750" y="1227"/>
                  <a:pt x="2750" y="1227"/>
                  <a:pt x="2750" y="1227"/>
                </a:cubicBezTo>
                <a:cubicBezTo>
                  <a:pt x="2750" y="1271"/>
                  <a:pt x="2750" y="1271"/>
                  <a:pt x="2750" y="1271"/>
                </a:cubicBezTo>
                <a:cubicBezTo>
                  <a:pt x="2744" y="1279"/>
                  <a:pt x="2744" y="1279"/>
                  <a:pt x="2744" y="1279"/>
                </a:cubicBezTo>
                <a:cubicBezTo>
                  <a:pt x="2744" y="1341"/>
                  <a:pt x="2744" y="1341"/>
                  <a:pt x="2744" y="1341"/>
                </a:cubicBezTo>
                <a:cubicBezTo>
                  <a:pt x="2744" y="1341"/>
                  <a:pt x="2733" y="1330"/>
                  <a:pt x="2701" y="1330"/>
                </a:cubicBezTo>
                <a:cubicBezTo>
                  <a:pt x="2658" y="1330"/>
                  <a:pt x="2628" y="1372"/>
                  <a:pt x="2628" y="1372"/>
                </a:cubicBezTo>
                <a:cubicBezTo>
                  <a:pt x="2572" y="1372"/>
                  <a:pt x="2572" y="1372"/>
                  <a:pt x="2572" y="1372"/>
                </a:cubicBezTo>
                <a:cubicBezTo>
                  <a:pt x="2572" y="1389"/>
                  <a:pt x="2572" y="1389"/>
                  <a:pt x="2572" y="1389"/>
                </a:cubicBezTo>
                <a:cubicBezTo>
                  <a:pt x="2553" y="1389"/>
                  <a:pt x="2553" y="1389"/>
                  <a:pt x="2553" y="1389"/>
                </a:cubicBezTo>
                <a:cubicBezTo>
                  <a:pt x="2553" y="1382"/>
                  <a:pt x="2553" y="1382"/>
                  <a:pt x="2553" y="1382"/>
                </a:cubicBezTo>
                <a:cubicBezTo>
                  <a:pt x="2510" y="1382"/>
                  <a:pt x="2510" y="1382"/>
                  <a:pt x="2510" y="1382"/>
                </a:cubicBezTo>
                <a:cubicBezTo>
                  <a:pt x="2502" y="1393"/>
                  <a:pt x="2502" y="1393"/>
                  <a:pt x="2502" y="1393"/>
                </a:cubicBezTo>
                <a:cubicBezTo>
                  <a:pt x="2478" y="1393"/>
                  <a:pt x="2478" y="1393"/>
                  <a:pt x="2478" y="1393"/>
                </a:cubicBezTo>
                <a:cubicBezTo>
                  <a:pt x="2478" y="1402"/>
                  <a:pt x="2478" y="1402"/>
                  <a:pt x="2478" y="1402"/>
                </a:cubicBezTo>
                <a:cubicBezTo>
                  <a:pt x="2470" y="1402"/>
                  <a:pt x="2470" y="1402"/>
                  <a:pt x="2470" y="1402"/>
                </a:cubicBezTo>
                <a:cubicBezTo>
                  <a:pt x="2470" y="1378"/>
                  <a:pt x="2470" y="1378"/>
                  <a:pt x="2470" y="1378"/>
                </a:cubicBezTo>
                <a:cubicBezTo>
                  <a:pt x="2443" y="1378"/>
                  <a:pt x="2443" y="1378"/>
                  <a:pt x="2443" y="1378"/>
                </a:cubicBezTo>
                <a:cubicBezTo>
                  <a:pt x="2432" y="1388"/>
                  <a:pt x="2432" y="1388"/>
                  <a:pt x="2432" y="1388"/>
                </a:cubicBezTo>
                <a:cubicBezTo>
                  <a:pt x="2417" y="1388"/>
                  <a:pt x="2417" y="1388"/>
                  <a:pt x="2417" y="1388"/>
                </a:cubicBezTo>
                <a:cubicBezTo>
                  <a:pt x="2408" y="1375"/>
                  <a:pt x="2408" y="1375"/>
                  <a:pt x="2408" y="1375"/>
                </a:cubicBezTo>
                <a:cubicBezTo>
                  <a:pt x="2393" y="1375"/>
                  <a:pt x="2393" y="1375"/>
                  <a:pt x="2393" y="1375"/>
                </a:cubicBezTo>
                <a:cubicBezTo>
                  <a:pt x="2381" y="1388"/>
                  <a:pt x="2381" y="1388"/>
                  <a:pt x="2381" y="1388"/>
                </a:cubicBezTo>
                <a:cubicBezTo>
                  <a:pt x="2365" y="1388"/>
                  <a:pt x="2365" y="1388"/>
                  <a:pt x="2365" y="1388"/>
                </a:cubicBezTo>
                <a:cubicBezTo>
                  <a:pt x="2365" y="1465"/>
                  <a:pt x="2365" y="1465"/>
                  <a:pt x="2365" y="1465"/>
                </a:cubicBezTo>
                <a:cubicBezTo>
                  <a:pt x="2310" y="1465"/>
                  <a:pt x="2310" y="1465"/>
                  <a:pt x="2310" y="1465"/>
                </a:cubicBezTo>
                <a:cubicBezTo>
                  <a:pt x="2310" y="1440"/>
                  <a:pt x="2310" y="1440"/>
                  <a:pt x="2310" y="1440"/>
                </a:cubicBezTo>
                <a:cubicBezTo>
                  <a:pt x="2284" y="1420"/>
                  <a:pt x="2284" y="1420"/>
                  <a:pt x="2284" y="1420"/>
                </a:cubicBezTo>
                <a:cubicBezTo>
                  <a:pt x="2279" y="1380"/>
                  <a:pt x="2279" y="1380"/>
                  <a:pt x="2279" y="1380"/>
                </a:cubicBezTo>
                <a:cubicBezTo>
                  <a:pt x="2273" y="1419"/>
                  <a:pt x="2273" y="1419"/>
                  <a:pt x="2273" y="1419"/>
                </a:cubicBezTo>
                <a:cubicBezTo>
                  <a:pt x="2243" y="1441"/>
                  <a:pt x="2243" y="1441"/>
                  <a:pt x="2243" y="1441"/>
                </a:cubicBezTo>
                <a:cubicBezTo>
                  <a:pt x="2243" y="1457"/>
                  <a:pt x="2243" y="1457"/>
                  <a:pt x="2243" y="1457"/>
                </a:cubicBezTo>
                <a:cubicBezTo>
                  <a:pt x="2199" y="1457"/>
                  <a:pt x="2199" y="1457"/>
                  <a:pt x="2199" y="1457"/>
                </a:cubicBezTo>
                <a:cubicBezTo>
                  <a:pt x="2199" y="1401"/>
                  <a:pt x="2199" y="1401"/>
                  <a:pt x="2199" y="1401"/>
                </a:cubicBezTo>
                <a:cubicBezTo>
                  <a:pt x="2177" y="1401"/>
                  <a:pt x="2177" y="1401"/>
                  <a:pt x="2177" y="1401"/>
                </a:cubicBezTo>
                <a:cubicBezTo>
                  <a:pt x="2177" y="1391"/>
                  <a:pt x="2177" y="1391"/>
                  <a:pt x="2177" y="1391"/>
                </a:cubicBezTo>
                <a:cubicBezTo>
                  <a:pt x="2152" y="1391"/>
                  <a:pt x="2152" y="1391"/>
                  <a:pt x="2152" y="1391"/>
                </a:cubicBezTo>
                <a:cubicBezTo>
                  <a:pt x="2152" y="1409"/>
                  <a:pt x="2152" y="1409"/>
                  <a:pt x="2152" y="1409"/>
                </a:cubicBezTo>
                <a:cubicBezTo>
                  <a:pt x="2139" y="1409"/>
                  <a:pt x="2139" y="1409"/>
                  <a:pt x="2139" y="1409"/>
                </a:cubicBezTo>
                <a:cubicBezTo>
                  <a:pt x="2139" y="1371"/>
                  <a:pt x="2139" y="1371"/>
                  <a:pt x="2139" y="1371"/>
                </a:cubicBezTo>
                <a:cubicBezTo>
                  <a:pt x="2093" y="1371"/>
                  <a:pt x="2093" y="1371"/>
                  <a:pt x="2093" y="1371"/>
                </a:cubicBezTo>
                <a:cubicBezTo>
                  <a:pt x="2093" y="1436"/>
                  <a:pt x="2093" y="1436"/>
                  <a:pt x="2093" y="1436"/>
                </a:cubicBezTo>
                <a:cubicBezTo>
                  <a:pt x="2077" y="1436"/>
                  <a:pt x="2077" y="1436"/>
                  <a:pt x="2077" y="1436"/>
                </a:cubicBezTo>
                <a:cubicBezTo>
                  <a:pt x="2077" y="1453"/>
                  <a:pt x="2077" y="1453"/>
                  <a:pt x="2077" y="1453"/>
                </a:cubicBezTo>
                <a:cubicBezTo>
                  <a:pt x="2068" y="1453"/>
                  <a:pt x="2068" y="1453"/>
                  <a:pt x="2068" y="1453"/>
                </a:cubicBezTo>
                <a:cubicBezTo>
                  <a:pt x="2068" y="1463"/>
                  <a:pt x="2068" y="1463"/>
                  <a:pt x="2068" y="1463"/>
                </a:cubicBezTo>
                <a:cubicBezTo>
                  <a:pt x="2055" y="1463"/>
                  <a:pt x="2055" y="1463"/>
                  <a:pt x="2055" y="1463"/>
                </a:cubicBezTo>
                <a:cubicBezTo>
                  <a:pt x="2055" y="1453"/>
                  <a:pt x="2055" y="1453"/>
                  <a:pt x="2055" y="1453"/>
                </a:cubicBezTo>
                <a:cubicBezTo>
                  <a:pt x="2033" y="1453"/>
                  <a:pt x="2033" y="1453"/>
                  <a:pt x="2033" y="1453"/>
                </a:cubicBezTo>
                <a:cubicBezTo>
                  <a:pt x="2033" y="1461"/>
                  <a:pt x="2033" y="1461"/>
                  <a:pt x="2033" y="1461"/>
                </a:cubicBezTo>
                <a:cubicBezTo>
                  <a:pt x="2004" y="1461"/>
                  <a:pt x="2004" y="1461"/>
                  <a:pt x="2004" y="1461"/>
                </a:cubicBezTo>
                <a:cubicBezTo>
                  <a:pt x="2004" y="1471"/>
                  <a:pt x="2004" y="1471"/>
                  <a:pt x="2004" y="1471"/>
                </a:cubicBezTo>
                <a:cubicBezTo>
                  <a:pt x="1996" y="1471"/>
                  <a:pt x="1996" y="1471"/>
                  <a:pt x="1996" y="1471"/>
                </a:cubicBezTo>
                <a:cubicBezTo>
                  <a:pt x="1996" y="1463"/>
                  <a:pt x="1996" y="1463"/>
                  <a:pt x="1996" y="1463"/>
                </a:cubicBezTo>
                <a:cubicBezTo>
                  <a:pt x="1983" y="1463"/>
                  <a:pt x="1983" y="1463"/>
                  <a:pt x="1983" y="1463"/>
                </a:cubicBezTo>
                <a:cubicBezTo>
                  <a:pt x="1983" y="1479"/>
                  <a:pt x="1983" y="1479"/>
                  <a:pt x="1983" y="1479"/>
                </a:cubicBezTo>
                <a:cubicBezTo>
                  <a:pt x="1975" y="1479"/>
                  <a:pt x="1975" y="1479"/>
                  <a:pt x="1975" y="1479"/>
                </a:cubicBezTo>
                <a:cubicBezTo>
                  <a:pt x="1975" y="1343"/>
                  <a:pt x="1975" y="1343"/>
                  <a:pt x="1975" y="1343"/>
                </a:cubicBezTo>
                <a:cubicBezTo>
                  <a:pt x="1952" y="1343"/>
                  <a:pt x="1952" y="1343"/>
                  <a:pt x="1952" y="1343"/>
                </a:cubicBezTo>
                <a:cubicBezTo>
                  <a:pt x="1952" y="1352"/>
                  <a:pt x="1952" y="1352"/>
                  <a:pt x="1952" y="1352"/>
                </a:cubicBezTo>
                <a:cubicBezTo>
                  <a:pt x="1943" y="1352"/>
                  <a:pt x="1943" y="1352"/>
                  <a:pt x="1943" y="1352"/>
                </a:cubicBezTo>
                <a:cubicBezTo>
                  <a:pt x="1935" y="1335"/>
                  <a:pt x="1935" y="1335"/>
                  <a:pt x="1935" y="1335"/>
                </a:cubicBezTo>
                <a:cubicBezTo>
                  <a:pt x="1921" y="1335"/>
                  <a:pt x="1921" y="1335"/>
                  <a:pt x="1921" y="1335"/>
                </a:cubicBezTo>
                <a:cubicBezTo>
                  <a:pt x="1912" y="1352"/>
                  <a:pt x="1912" y="1352"/>
                  <a:pt x="1912" y="1352"/>
                </a:cubicBezTo>
                <a:cubicBezTo>
                  <a:pt x="1877" y="1352"/>
                  <a:pt x="1877" y="1352"/>
                  <a:pt x="1877" y="1352"/>
                </a:cubicBezTo>
                <a:cubicBezTo>
                  <a:pt x="1877" y="1456"/>
                  <a:pt x="1877" y="1456"/>
                  <a:pt x="1877" y="1456"/>
                </a:cubicBezTo>
                <a:cubicBezTo>
                  <a:pt x="1805" y="1456"/>
                  <a:pt x="1805" y="1456"/>
                  <a:pt x="1805" y="1456"/>
                </a:cubicBezTo>
                <a:cubicBezTo>
                  <a:pt x="1791" y="1441"/>
                  <a:pt x="1791" y="1441"/>
                  <a:pt x="1791" y="1441"/>
                </a:cubicBezTo>
                <a:cubicBezTo>
                  <a:pt x="1781" y="1452"/>
                  <a:pt x="1781" y="1452"/>
                  <a:pt x="1781" y="1452"/>
                </a:cubicBezTo>
                <a:cubicBezTo>
                  <a:pt x="1771" y="1452"/>
                  <a:pt x="1771" y="1452"/>
                  <a:pt x="1771" y="1452"/>
                </a:cubicBezTo>
                <a:cubicBezTo>
                  <a:pt x="1756" y="1437"/>
                  <a:pt x="1756" y="1437"/>
                  <a:pt x="1756" y="1437"/>
                </a:cubicBezTo>
                <a:cubicBezTo>
                  <a:pt x="1744" y="1437"/>
                  <a:pt x="1744" y="1437"/>
                  <a:pt x="1744" y="1437"/>
                </a:cubicBezTo>
                <a:cubicBezTo>
                  <a:pt x="1731" y="1448"/>
                  <a:pt x="1731" y="1448"/>
                  <a:pt x="1731" y="1448"/>
                </a:cubicBezTo>
                <a:cubicBezTo>
                  <a:pt x="1699" y="1448"/>
                  <a:pt x="1699" y="1448"/>
                  <a:pt x="1699" y="1448"/>
                </a:cubicBezTo>
                <a:cubicBezTo>
                  <a:pt x="1699" y="1437"/>
                  <a:pt x="1699" y="1437"/>
                  <a:pt x="1699" y="1437"/>
                </a:cubicBezTo>
                <a:cubicBezTo>
                  <a:pt x="1673" y="1437"/>
                  <a:pt x="1673" y="1437"/>
                  <a:pt x="1673" y="1437"/>
                </a:cubicBezTo>
                <a:cubicBezTo>
                  <a:pt x="1673" y="1469"/>
                  <a:pt x="1673" y="1469"/>
                  <a:pt x="1673" y="1469"/>
                </a:cubicBezTo>
                <a:cubicBezTo>
                  <a:pt x="1656" y="1469"/>
                  <a:pt x="1656" y="1469"/>
                  <a:pt x="1656" y="1469"/>
                </a:cubicBezTo>
                <a:cubicBezTo>
                  <a:pt x="1656" y="1459"/>
                  <a:pt x="1656" y="1459"/>
                  <a:pt x="1656" y="1459"/>
                </a:cubicBezTo>
                <a:cubicBezTo>
                  <a:pt x="1619" y="1459"/>
                  <a:pt x="1619" y="1459"/>
                  <a:pt x="1619" y="1459"/>
                </a:cubicBezTo>
                <a:cubicBezTo>
                  <a:pt x="1619" y="1448"/>
                  <a:pt x="1619" y="1448"/>
                  <a:pt x="1619" y="1448"/>
                </a:cubicBezTo>
                <a:cubicBezTo>
                  <a:pt x="1587" y="1448"/>
                  <a:pt x="1587" y="1448"/>
                  <a:pt x="1587" y="1448"/>
                </a:cubicBezTo>
                <a:cubicBezTo>
                  <a:pt x="1587" y="1459"/>
                  <a:pt x="1587" y="1459"/>
                  <a:pt x="1587" y="1459"/>
                </a:cubicBezTo>
                <a:cubicBezTo>
                  <a:pt x="1563" y="1459"/>
                  <a:pt x="1563" y="1459"/>
                  <a:pt x="1563" y="1459"/>
                </a:cubicBezTo>
                <a:cubicBezTo>
                  <a:pt x="1563" y="1407"/>
                  <a:pt x="1563" y="1407"/>
                  <a:pt x="1563" y="1407"/>
                </a:cubicBezTo>
                <a:cubicBezTo>
                  <a:pt x="1531" y="1393"/>
                  <a:pt x="1531" y="1393"/>
                  <a:pt x="1531" y="1393"/>
                </a:cubicBezTo>
                <a:cubicBezTo>
                  <a:pt x="1531" y="1408"/>
                  <a:pt x="1531" y="1408"/>
                  <a:pt x="1531" y="1408"/>
                </a:cubicBezTo>
                <a:cubicBezTo>
                  <a:pt x="1524" y="1408"/>
                  <a:pt x="1524" y="1408"/>
                  <a:pt x="1524" y="1408"/>
                </a:cubicBezTo>
                <a:cubicBezTo>
                  <a:pt x="1524" y="1331"/>
                  <a:pt x="1524" y="1331"/>
                  <a:pt x="1524" y="1331"/>
                </a:cubicBezTo>
                <a:cubicBezTo>
                  <a:pt x="1507" y="1331"/>
                  <a:pt x="1507" y="1331"/>
                  <a:pt x="1507" y="1331"/>
                </a:cubicBezTo>
                <a:cubicBezTo>
                  <a:pt x="1507" y="1307"/>
                  <a:pt x="1507" y="1307"/>
                  <a:pt x="1507" y="1307"/>
                </a:cubicBezTo>
                <a:cubicBezTo>
                  <a:pt x="1479" y="1307"/>
                  <a:pt x="1479" y="1307"/>
                  <a:pt x="1479" y="1307"/>
                </a:cubicBezTo>
                <a:cubicBezTo>
                  <a:pt x="1479" y="1281"/>
                  <a:pt x="1479" y="1281"/>
                  <a:pt x="1479" y="1281"/>
                </a:cubicBezTo>
                <a:cubicBezTo>
                  <a:pt x="1465" y="1281"/>
                  <a:pt x="1465" y="1281"/>
                  <a:pt x="1465" y="1281"/>
                </a:cubicBezTo>
                <a:cubicBezTo>
                  <a:pt x="1465" y="1307"/>
                  <a:pt x="1465" y="1307"/>
                  <a:pt x="1465" y="1307"/>
                </a:cubicBezTo>
                <a:cubicBezTo>
                  <a:pt x="1443" y="1307"/>
                  <a:pt x="1443" y="1307"/>
                  <a:pt x="1443" y="1307"/>
                </a:cubicBezTo>
                <a:cubicBezTo>
                  <a:pt x="1443" y="1265"/>
                  <a:pt x="1443" y="1265"/>
                  <a:pt x="1443" y="1265"/>
                </a:cubicBezTo>
                <a:cubicBezTo>
                  <a:pt x="1443" y="1265"/>
                  <a:pt x="1412" y="1232"/>
                  <a:pt x="1389" y="1232"/>
                </a:cubicBezTo>
                <a:cubicBezTo>
                  <a:pt x="1367" y="1232"/>
                  <a:pt x="1337" y="1269"/>
                  <a:pt x="1337" y="1269"/>
                </a:cubicBezTo>
                <a:cubicBezTo>
                  <a:pt x="1337" y="1359"/>
                  <a:pt x="1337" y="1359"/>
                  <a:pt x="1337" y="1359"/>
                </a:cubicBezTo>
                <a:cubicBezTo>
                  <a:pt x="1315" y="1359"/>
                  <a:pt x="1315" y="1359"/>
                  <a:pt x="1315" y="1359"/>
                </a:cubicBezTo>
                <a:cubicBezTo>
                  <a:pt x="1315" y="1417"/>
                  <a:pt x="1315" y="1417"/>
                  <a:pt x="1315" y="1417"/>
                </a:cubicBezTo>
                <a:cubicBezTo>
                  <a:pt x="1275" y="1432"/>
                  <a:pt x="1275" y="1432"/>
                  <a:pt x="1275" y="1432"/>
                </a:cubicBezTo>
                <a:cubicBezTo>
                  <a:pt x="1275" y="1445"/>
                  <a:pt x="1275" y="1445"/>
                  <a:pt x="1275" y="1445"/>
                </a:cubicBezTo>
                <a:cubicBezTo>
                  <a:pt x="1267" y="1445"/>
                  <a:pt x="1267" y="1445"/>
                  <a:pt x="1267" y="1445"/>
                </a:cubicBezTo>
                <a:cubicBezTo>
                  <a:pt x="1267" y="1421"/>
                  <a:pt x="1267" y="1421"/>
                  <a:pt x="1267" y="1421"/>
                </a:cubicBezTo>
                <a:cubicBezTo>
                  <a:pt x="1253" y="1421"/>
                  <a:pt x="1253" y="1421"/>
                  <a:pt x="1253" y="1421"/>
                </a:cubicBezTo>
                <a:cubicBezTo>
                  <a:pt x="1235" y="1395"/>
                  <a:pt x="1235" y="1395"/>
                  <a:pt x="1235" y="1395"/>
                </a:cubicBezTo>
                <a:cubicBezTo>
                  <a:pt x="1213" y="1416"/>
                  <a:pt x="1213" y="1416"/>
                  <a:pt x="1213" y="1416"/>
                </a:cubicBezTo>
                <a:cubicBezTo>
                  <a:pt x="1213" y="1399"/>
                  <a:pt x="1213" y="1399"/>
                  <a:pt x="1213" y="1399"/>
                </a:cubicBezTo>
                <a:cubicBezTo>
                  <a:pt x="1200" y="1399"/>
                  <a:pt x="1200" y="1399"/>
                  <a:pt x="1200" y="1399"/>
                </a:cubicBezTo>
                <a:cubicBezTo>
                  <a:pt x="1200" y="1409"/>
                  <a:pt x="1200" y="1409"/>
                  <a:pt x="1200" y="1409"/>
                </a:cubicBezTo>
                <a:cubicBezTo>
                  <a:pt x="1189" y="1409"/>
                  <a:pt x="1189" y="1409"/>
                  <a:pt x="1189" y="1409"/>
                </a:cubicBezTo>
                <a:cubicBezTo>
                  <a:pt x="1189" y="1392"/>
                  <a:pt x="1189" y="1392"/>
                  <a:pt x="1189" y="1392"/>
                </a:cubicBezTo>
                <a:cubicBezTo>
                  <a:pt x="1164" y="1392"/>
                  <a:pt x="1164" y="1392"/>
                  <a:pt x="1164" y="1392"/>
                </a:cubicBezTo>
                <a:cubicBezTo>
                  <a:pt x="1164" y="1401"/>
                  <a:pt x="1164" y="1401"/>
                  <a:pt x="1164" y="1401"/>
                </a:cubicBezTo>
                <a:cubicBezTo>
                  <a:pt x="1155" y="1401"/>
                  <a:pt x="1155" y="1401"/>
                  <a:pt x="1155" y="1401"/>
                </a:cubicBezTo>
                <a:cubicBezTo>
                  <a:pt x="1155" y="1417"/>
                  <a:pt x="1155" y="1417"/>
                  <a:pt x="1155" y="1417"/>
                </a:cubicBezTo>
                <a:cubicBezTo>
                  <a:pt x="1133" y="1417"/>
                  <a:pt x="1133" y="1417"/>
                  <a:pt x="1133" y="1417"/>
                </a:cubicBezTo>
                <a:cubicBezTo>
                  <a:pt x="1133" y="1397"/>
                  <a:pt x="1133" y="1397"/>
                  <a:pt x="1133" y="1397"/>
                </a:cubicBezTo>
                <a:cubicBezTo>
                  <a:pt x="1123" y="1397"/>
                  <a:pt x="1123" y="1397"/>
                  <a:pt x="1123" y="1397"/>
                </a:cubicBezTo>
                <a:cubicBezTo>
                  <a:pt x="1112" y="1385"/>
                  <a:pt x="1112" y="1385"/>
                  <a:pt x="1112" y="1385"/>
                </a:cubicBezTo>
                <a:cubicBezTo>
                  <a:pt x="1104" y="1391"/>
                  <a:pt x="1104" y="1391"/>
                  <a:pt x="1104" y="1391"/>
                </a:cubicBezTo>
                <a:cubicBezTo>
                  <a:pt x="1095" y="1391"/>
                  <a:pt x="1095" y="1391"/>
                  <a:pt x="1095" y="1391"/>
                </a:cubicBezTo>
                <a:cubicBezTo>
                  <a:pt x="1076" y="1368"/>
                  <a:pt x="1076" y="1368"/>
                  <a:pt x="1076" y="1368"/>
                </a:cubicBezTo>
                <a:cubicBezTo>
                  <a:pt x="1063" y="1389"/>
                  <a:pt x="1063" y="1389"/>
                  <a:pt x="1063" y="1389"/>
                </a:cubicBezTo>
                <a:cubicBezTo>
                  <a:pt x="1051" y="1389"/>
                  <a:pt x="1051" y="1389"/>
                  <a:pt x="1051" y="1389"/>
                </a:cubicBezTo>
                <a:cubicBezTo>
                  <a:pt x="1051" y="1371"/>
                  <a:pt x="1051" y="1371"/>
                  <a:pt x="1051" y="1371"/>
                </a:cubicBezTo>
                <a:cubicBezTo>
                  <a:pt x="1031" y="1371"/>
                  <a:pt x="1031" y="1371"/>
                  <a:pt x="1031" y="1371"/>
                </a:cubicBezTo>
                <a:cubicBezTo>
                  <a:pt x="1031" y="1391"/>
                  <a:pt x="1031" y="1391"/>
                  <a:pt x="1031" y="1391"/>
                </a:cubicBezTo>
                <a:cubicBezTo>
                  <a:pt x="1020" y="1403"/>
                  <a:pt x="1020" y="1403"/>
                  <a:pt x="1020" y="1403"/>
                </a:cubicBezTo>
                <a:cubicBezTo>
                  <a:pt x="1012" y="1403"/>
                  <a:pt x="1012" y="1403"/>
                  <a:pt x="1012" y="1403"/>
                </a:cubicBezTo>
                <a:cubicBezTo>
                  <a:pt x="1012" y="1376"/>
                  <a:pt x="1012" y="1376"/>
                  <a:pt x="1012" y="1376"/>
                </a:cubicBezTo>
                <a:cubicBezTo>
                  <a:pt x="999" y="1376"/>
                  <a:pt x="999" y="1376"/>
                  <a:pt x="999" y="1376"/>
                </a:cubicBezTo>
                <a:cubicBezTo>
                  <a:pt x="988" y="1359"/>
                  <a:pt x="988" y="1359"/>
                  <a:pt x="988" y="1359"/>
                </a:cubicBezTo>
                <a:cubicBezTo>
                  <a:pt x="969" y="1381"/>
                  <a:pt x="969" y="1381"/>
                  <a:pt x="969" y="1381"/>
                </a:cubicBezTo>
                <a:cubicBezTo>
                  <a:pt x="969" y="1224"/>
                  <a:pt x="969" y="1224"/>
                  <a:pt x="969" y="1224"/>
                </a:cubicBezTo>
                <a:cubicBezTo>
                  <a:pt x="943" y="1224"/>
                  <a:pt x="943" y="1224"/>
                  <a:pt x="943" y="1224"/>
                </a:cubicBezTo>
                <a:cubicBezTo>
                  <a:pt x="943" y="1212"/>
                  <a:pt x="943" y="1212"/>
                  <a:pt x="943" y="1212"/>
                </a:cubicBezTo>
                <a:cubicBezTo>
                  <a:pt x="969" y="1212"/>
                  <a:pt x="969" y="1212"/>
                  <a:pt x="969" y="1212"/>
                </a:cubicBezTo>
                <a:cubicBezTo>
                  <a:pt x="969" y="1204"/>
                  <a:pt x="969" y="1204"/>
                  <a:pt x="969" y="1204"/>
                </a:cubicBezTo>
                <a:cubicBezTo>
                  <a:pt x="847" y="1204"/>
                  <a:pt x="847" y="1204"/>
                  <a:pt x="847" y="1204"/>
                </a:cubicBezTo>
                <a:cubicBezTo>
                  <a:pt x="847" y="1211"/>
                  <a:pt x="847" y="1211"/>
                  <a:pt x="847" y="1211"/>
                </a:cubicBezTo>
                <a:cubicBezTo>
                  <a:pt x="857" y="1211"/>
                  <a:pt x="857" y="1211"/>
                  <a:pt x="857" y="1211"/>
                </a:cubicBezTo>
                <a:cubicBezTo>
                  <a:pt x="857" y="1224"/>
                  <a:pt x="857" y="1224"/>
                  <a:pt x="857" y="1224"/>
                </a:cubicBezTo>
                <a:cubicBezTo>
                  <a:pt x="843" y="1224"/>
                  <a:pt x="843" y="1224"/>
                  <a:pt x="843" y="1224"/>
                </a:cubicBezTo>
                <a:cubicBezTo>
                  <a:pt x="843" y="1375"/>
                  <a:pt x="843" y="1375"/>
                  <a:pt x="843" y="1375"/>
                </a:cubicBezTo>
                <a:cubicBezTo>
                  <a:pt x="828" y="1375"/>
                  <a:pt x="828" y="1375"/>
                  <a:pt x="828" y="1375"/>
                </a:cubicBezTo>
                <a:cubicBezTo>
                  <a:pt x="828" y="1387"/>
                  <a:pt x="828" y="1387"/>
                  <a:pt x="828" y="1387"/>
                </a:cubicBezTo>
                <a:cubicBezTo>
                  <a:pt x="816" y="1387"/>
                  <a:pt x="816" y="1387"/>
                  <a:pt x="816" y="1387"/>
                </a:cubicBezTo>
                <a:cubicBezTo>
                  <a:pt x="816" y="1403"/>
                  <a:pt x="816" y="1403"/>
                  <a:pt x="816" y="1403"/>
                </a:cubicBezTo>
                <a:cubicBezTo>
                  <a:pt x="804" y="1403"/>
                  <a:pt x="804" y="1403"/>
                  <a:pt x="804" y="1403"/>
                </a:cubicBezTo>
                <a:cubicBezTo>
                  <a:pt x="787" y="1393"/>
                  <a:pt x="787" y="1393"/>
                  <a:pt x="787" y="1393"/>
                </a:cubicBezTo>
                <a:cubicBezTo>
                  <a:pt x="787" y="1193"/>
                  <a:pt x="787" y="1193"/>
                  <a:pt x="787" y="1193"/>
                </a:cubicBezTo>
                <a:cubicBezTo>
                  <a:pt x="691" y="1193"/>
                  <a:pt x="691" y="1193"/>
                  <a:pt x="691" y="1193"/>
                </a:cubicBezTo>
                <a:cubicBezTo>
                  <a:pt x="691" y="1427"/>
                  <a:pt x="691" y="1427"/>
                  <a:pt x="691" y="1427"/>
                </a:cubicBezTo>
                <a:cubicBezTo>
                  <a:pt x="664" y="1427"/>
                  <a:pt x="664" y="1427"/>
                  <a:pt x="664" y="1427"/>
                </a:cubicBezTo>
                <a:cubicBezTo>
                  <a:pt x="664" y="1445"/>
                  <a:pt x="664" y="1445"/>
                  <a:pt x="664" y="1445"/>
                </a:cubicBezTo>
                <a:cubicBezTo>
                  <a:pt x="640" y="1445"/>
                  <a:pt x="640" y="1445"/>
                  <a:pt x="640" y="1445"/>
                </a:cubicBezTo>
                <a:cubicBezTo>
                  <a:pt x="640" y="1436"/>
                  <a:pt x="640" y="1436"/>
                  <a:pt x="640" y="1436"/>
                </a:cubicBezTo>
                <a:cubicBezTo>
                  <a:pt x="625" y="1436"/>
                  <a:pt x="625" y="1436"/>
                  <a:pt x="625" y="1436"/>
                </a:cubicBezTo>
                <a:cubicBezTo>
                  <a:pt x="625" y="1237"/>
                  <a:pt x="625" y="1237"/>
                  <a:pt x="625" y="1237"/>
                </a:cubicBezTo>
                <a:cubicBezTo>
                  <a:pt x="601" y="1237"/>
                  <a:pt x="601" y="1237"/>
                  <a:pt x="601" y="1237"/>
                </a:cubicBezTo>
                <a:cubicBezTo>
                  <a:pt x="601" y="1228"/>
                  <a:pt x="601" y="1228"/>
                  <a:pt x="601" y="1228"/>
                </a:cubicBezTo>
                <a:cubicBezTo>
                  <a:pt x="536" y="1228"/>
                  <a:pt x="536" y="1228"/>
                  <a:pt x="536" y="1228"/>
                </a:cubicBezTo>
                <a:cubicBezTo>
                  <a:pt x="536" y="1241"/>
                  <a:pt x="536" y="1241"/>
                  <a:pt x="536" y="1241"/>
                </a:cubicBezTo>
                <a:cubicBezTo>
                  <a:pt x="515" y="1241"/>
                  <a:pt x="515" y="1241"/>
                  <a:pt x="515" y="1241"/>
                </a:cubicBezTo>
                <a:cubicBezTo>
                  <a:pt x="515" y="1227"/>
                  <a:pt x="515" y="1227"/>
                  <a:pt x="515" y="1227"/>
                </a:cubicBezTo>
                <a:cubicBezTo>
                  <a:pt x="501" y="1227"/>
                  <a:pt x="501" y="1227"/>
                  <a:pt x="501" y="1227"/>
                </a:cubicBezTo>
                <a:cubicBezTo>
                  <a:pt x="501" y="1227"/>
                  <a:pt x="487" y="1169"/>
                  <a:pt x="456" y="1169"/>
                </a:cubicBezTo>
                <a:cubicBezTo>
                  <a:pt x="425" y="1169"/>
                  <a:pt x="401" y="1224"/>
                  <a:pt x="401" y="1224"/>
                </a:cubicBezTo>
                <a:cubicBezTo>
                  <a:pt x="392" y="1224"/>
                  <a:pt x="392" y="1224"/>
                  <a:pt x="392" y="1224"/>
                </a:cubicBezTo>
                <a:cubicBezTo>
                  <a:pt x="392" y="1243"/>
                  <a:pt x="392" y="1243"/>
                  <a:pt x="392" y="1243"/>
                </a:cubicBezTo>
                <a:cubicBezTo>
                  <a:pt x="373" y="1243"/>
                  <a:pt x="373" y="1243"/>
                  <a:pt x="373" y="1243"/>
                </a:cubicBezTo>
                <a:cubicBezTo>
                  <a:pt x="373" y="1233"/>
                  <a:pt x="373" y="1233"/>
                  <a:pt x="373" y="1233"/>
                </a:cubicBezTo>
                <a:cubicBezTo>
                  <a:pt x="320" y="1233"/>
                  <a:pt x="320" y="1233"/>
                  <a:pt x="320" y="1233"/>
                </a:cubicBezTo>
                <a:cubicBezTo>
                  <a:pt x="320" y="1245"/>
                  <a:pt x="320" y="1245"/>
                  <a:pt x="320" y="1245"/>
                </a:cubicBezTo>
                <a:cubicBezTo>
                  <a:pt x="303" y="1245"/>
                  <a:pt x="303" y="1245"/>
                  <a:pt x="303" y="1245"/>
                </a:cubicBezTo>
                <a:cubicBezTo>
                  <a:pt x="288" y="1257"/>
                  <a:pt x="288" y="1257"/>
                  <a:pt x="288" y="1257"/>
                </a:cubicBezTo>
                <a:cubicBezTo>
                  <a:pt x="288" y="1331"/>
                  <a:pt x="288" y="1331"/>
                  <a:pt x="288" y="1331"/>
                </a:cubicBezTo>
                <a:cubicBezTo>
                  <a:pt x="268" y="1331"/>
                  <a:pt x="268" y="1331"/>
                  <a:pt x="268" y="1331"/>
                </a:cubicBezTo>
                <a:cubicBezTo>
                  <a:pt x="268" y="1373"/>
                  <a:pt x="268" y="1373"/>
                  <a:pt x="268" y="1373"/>
                </a:cubicBezTo>
                <a:cubicBezTo>
                  <a:pt x="252" y="1373"/>
                  <a:pt x="252" y="1373"/>
                  <a:pt x="252" y="1373"/>
                </a:cubicBezTo>
                <a:cubicBezTo>
                  <a:pt x="252" y="1325"/>
                  <a:pt x="252" y="1325"/>
                  <a:pt x="252" y="1325"/>
                </a:cubicBezTo>
                <a:cubicBezTo>
                  <a:pt x="236" y="1325"/>
                  <a:pt x="236" y="1325"/>
                  <a:pt x="236" y="1325"/>
                </a:cubicBezTo>
                <a:cubicBezTo>
                  <a:pt x="236" y="1342"/>
                  <a:pt x="236" y="1342"/>
                  <a:pt x="236" y="1342"/>
                </a:cubicBezTo>
                <a:cubicBezTo>
                  <a:pt x="218" y="1342"/>
                  <a:pt x="218" y="1342"/>
                  <a:pt x="218" y="1342"/>
                </a:cubicBezTo>
                <a:cubicBezTo>
                  <a:pt x="218" y="1331"/>
                  <a:pt x="218" y="1331"/>
                  <a:pt x="218" y="1331"/>
                </a:cubicBezTo>
                <a:cubicBezTo>
                  <a:pt x="195" y="1331"/>
                  <a:pt x="195" y="1331"/>
                  <a:pt x="195" y="1331"/>
                </a:cubicBezTo>
                <a:cubicBezTo>
                  <a:pt x="195" y="1312"/>
                  <a:pt x="195" y="1312"/>
                  <a:pt x="195" y="1312"/>
                </a:cubicBezTo>
                <a:cubicBezTo>
                  <a:pt x="182" y="1299"/>
                  <a:pt x="182" y="1299"/>
                  <a:pt x="182" y="1299"/>
                </a:cubicBezTo>
                <a:cubicBezTo>
                  <a:pt x="168" y="1283"/>
                  <a:pt x="168" y="1283"/>
                  <a:pt x="168" y="1283"/>
                </a:cubicBezTo>
                <a:cubicBezTo>
                  <a:pt x="134" y="1283"/>
                  <a:pt x="134" y="1283"/>
                  <a:pt x="134" y="1283"/>
                </a:cubicBezTo>
                <a:cubicBezTo>
                  <a:pt x="102" y="1307"/>
                  <a:pt x="102" y="1307"/>
                  <a:pt x="102" y="1307"/>
                </a:cubicBezTo>
                <a:cubicBezTo>
                  <a:pt x="78" y="1307"/>
                  <a:pt x="78" y="1307"/>
                  <a:pt x="78" y="1307"/>
                </a:cubicBezTo>
                <a:cubicBezTo>
                  <a:pt x="78" y="1401"/>
                  <a:pt x="78" y="1401"/>
                  <a:pt x="78" y="1401"/>
                </a:cubicBezTo>
                <a:cubicBezTo>
                  <a:pt x="56" y="1357"/>
                  <a:pt x="56" y="1357"/>
                  <a:pt x="56" y="1357"/>
                </a:cubicBezTo>
                <a:cubicBezTo>
                  <a:pt x="56" y="1333"/>
                  <a:pt x="56" y="1333"/>
                  <a:pt x="56" y="1333"/>
                </a:cubicBezTo>
                <a:cubicBezTo>
                  <a:pt x="0" y="1333"/>
                  <a:pt x="0" y="1333"/>
                  <a:pt x="0" y="1333"/>
                </a:cubicBezTo>
                <a:cubicBezTo>
                  <a:pt x="0" y="1542"/>
                  <a:pt x="0" y="1542"/>
                  <a:pt x="0" y="1542"/>
                </a:cubicBezTo>
                <a:cubicBezTo>
                  <a:pt x="8000" y="1542"/>
                  <a:pt x="8000" y="1542"/>
                  <a:pt x="8000" y="1542"/>
                </a:cubicBezTo>
                <a:cubicBezTo>
                  <a:pt x="8000" y="1472"/>
                  <a:pt x="8000" y="1472"/>
                  <a:pt x="8000" y="1472"/>
                </a:cubicBezTo>
                <a:lnTo>
                  <a:pt x="7978" y="1472"/>
                </a:lnTo>
                <a:close/>
                <a:moveTo>
                  <a:pt x="3369" y="1457"/>
                </a:moveTo>
                <a:cubicBezTo>
                  <a:pt x="3356" y="1457"/>
                  <a:pt x="3356" y="1457"/>
                  <a:pt x="3356" y="1457"/>
                </a:cubicBezTo>
                <a:cubicBezTo>
                  <a:pt x="3356" y="1408"/>
                  <a:pt x="3356" y="1408"/>
                  <a:pt x="3356" y="1408"/>
                </a:cubicBezTo>
                <a:cubicBezTo>
                  <a:pt x="3369" y="1408"/>
                  <a:pt x="3369" y="1408"/>
                  <a:pt x="3369" y="1408"/>
                </a:cubicBezTo>
                <a:lnTo>
                  <a:pt x="3369" y="1457"/>
                </a:lnTo>
                <a:close/>
                <a:moveTo>
                  <a:pt x="3369" y="1389"/>
                </a:moveTo>
                <a:cubicBezTo>
                  <a:pt x="3356" y="1389"/>
                  <a:pt x="3356" y="1389"/>
                  <a:pt x="3356" y="1389"/>
                </a:cubicBezTo>
                <a:cubicBezTo>
                  <a:pt x="3356" y="1335"/>
                  <a:pt x="3356" y="1335"/>
                  <a:pt x="3356" y="1335"/>
                </a:cubicBezTo>
                <a:cubicBezTo>
                  <a:pt x="3369" y="1335"/>
                  <a:pt x="3369" y="1335"/>
                  <a:pt x="3369" y="1335"/>
                </a:cubicBezTo>
                <a:lnTo>
                  <a:pt x="3369" y="1389"/>
                </a:lnTo>
                <a:close/>
                <a:moveTo>
                  <a:pt x="3356" y="1141"/>
                </a:moveTo>
                <a:cubicBezTo>
                  <a:pt x="3356" y="1098"/>
                  <a:pt x="3356" y="1098"/>
                  <a:pt x="3356" y="1098"/>
                </a:cubicBezTo>
                <a:cubicBezTo>
                  <a:pt x="3356" y="1098"/>
                  <a:pt x="3373" y="1103"/>
                  <a:pt x="3373" y="1119"/>
                </a:cubicBezTo>
                <a:cubicBezTo>
                  <a:pt x="3373" y="1136"/>
                  <a:pt x="3356" y="1141"/>
                  <a:pt x="3356" y="1141"/>
                </a:cubicBezTo>
                <a:close/>
                <a:moveTo>
                  <a:pt x="3356" y="1060"/>
                </a:moveTo>
                <a:cubicBezTo>
                  <a:pt x="3356" y="1024"/>
                  <a:pt x="3356" y="1024"/>
                  <a:pt x="3356" y="1024"/>
                </a:cubicBezTo>
                <a:cubicBezTo>
                  <a:pt x="3356" y="1024"/>
                  <a:pt x="3373" y="1029"/>
                  <a:pt x="3373" y="1042"/>
                </a:cubicBezTo>
                <a:cubicBezTo>
                  <a:pt x="3373" y="1055"/>
                  <a:pt x="3356" y="1060"/>
                  <a:pt x="3356" y="1060"/>
                </a:cubicBezTo>
                <a:close/>
                <a:moveTo>
                  <a:pt x="3356" y="988"/>
                </a:moveTo>
                <a:cubicBezTo>
                  <a:pt x="3356" y="950"/>
                  <a:pt x="3356" y="950"/>
                  <a:pt x="3356" y="950"/>
                </a:cubicBezTo>
                <a:cubicBezTo>
                  <a:pt x="3356" y="950"/>
                  <a:pt x="3373" y="953"/>
                  <a:pt x="3373" y="969"/>
                </a:cubicBezTo>
                <a:cubicBezTo>
                  <a:pt x="3373" y="985"/>
                  <a:pt x="3356" y="988"/>
                  <a:pt x="3356" y="988"/>
                </a:cubicBezTo>
                <a:close/>
                <a:moveTo>
                  <a:pt x="3356" y="911"/>
                </a:moveTo>
                <a:cubicBezTo>
                  <a:pt x="3356" y="872"/>
                  <a:pt x="3356" y="872"/>
                  <a:pt x="3356" y="872"/>
                </a:cubicBezTo>
                <a:cubicBezTo>
                  <a:pt x="3356" y="872"/>
                  <a:pt x="3373" y="878"/>
                  <a:pt x="3373" y="891"/>
                </a:cubicBezTo>
                <a:cubicBezTo>
                  <a:pt x="3373" y="905"/>
                  <a:pt x="3356" y="911"/>
                  <a:pt x="3356" y="911"/>
                </a:cubicBezTo>
                <a:close/>
                <a:moveTo>
                  <a:pt x="3356" y="835"/>
                </a:moveTo>
                <a:cubicBezTo>
                  <a:pt x="3356" y="796"/>
                  <a:pt x="3356" y="796"/>
                  <a:pt x="3356" y="796"/>
                </a:cubicBezTo>
                <a:cubicBezTo>
                  <a:pt x="3356" y="796"/>
                  <a:pt x="3373" y="800"/>
                  <a:pt x="3373" y="815"/>
                </a:cubicBezTo>
                <a:cubicBezTo>
                  <a:pt x="3373" y="831"/>
                  <a:pt x="3356" y="835"/>
                  <a:pt x="3356" y="835"/>
                </a:cubicBezTo>
                <a:close/>
                <a:moveTo>
                  <a:pt x="3356" y="756"/>
                </a:moveTo>
                <a:cubicBezTo>
                  <a:pt x="3356" y="718"/>
                  <a:pt x="3356" y="718"/>
                  <a:pt x="3356" y="718"/>
                </a:cubicBezTo>
                <a:cubicBezTo>
                  <a:pt x="3356" y="718"/>
                  <a:pt x="3373" y="720"/>
                  <a:pt x="3373" y="737"/>
                </a:cubicBezTo>
                <a:cubicBezTo>
                  <a:pt x="3373" y="754"/>
                  <a:pt x="3356" y="756"/>
                  <a:pt x="3356" y="756"/>
                </a:cubicBezTo>
                <a:close/>
                <a:moveTo>
                  <a:pt x="5556" y="570"/>
                </a:moveTo>
                <a:cubicBezTo>
                  <a:pt x="5508" y="582"/>
                  <a:pt x="5508" y="582"/>
                  <a:pt x="5508" y="582"/>
                </a:cubicBezTo>
                <a:cubicBezTo>
                  <a:pt x="5490" y="529"/>
                  <a:pt x="5490" y="529"/>
                  <a:pt x="5490" y="529"/>
                </a:cubicBezTo>
                <a:cubicBezTo>
                  <a:pt x="5566" y="508"/>
                  <a:pt x="5566" y="508"/>
                  <a:pt x="5566" y="508"/>
                </a:cubicBezTo>
                <a:lnTo>
                  <a:pt x="5556" y="570"/>
                </a:lnTo>
                <a:close/>
              </a:path>
            </a:pathLst>
          </a:custGeom>
          <a:noFill/>
          <a:ln>
            <a:gradFill>
              <a:gsLst>
                <a:gs pos="0">
                  <a:schemeClr val="accent1">
                    <a:lumMod val="5000"/>
                    <a:lumOff val="95000"/>
                  </a:schemeClr>
                </a:gs>
                <a:gs pos="100000">
                  <a:srgbClr val="28A9D6">
                    <a:alpha val="75000"/>
                  </a:srgbClr>
                </a:gs>
              </a:gsLst>
              <a:lin ang="5400000" scaled="1"/>
            </a:gradFill>
          </a:ln>
          <a:effectLst/>
        </p:spPr>
        <p:txBody>
          <a:bodyPr vert="horz" wrap="square" lIns="121920" tIns="60960" rIns="121920" bIns="60960" numCol="1" anchor="t" anchorCtr="0" compatLnSpc="1">
            <a:prstTxWarp prst="textNoShape">
              <a:avLst/>
            </a:prstTxWarp>
          </a:bodyPr>
          <a:lstStyle/>
          <a:p>
            <a:endParaRPr lang="zh-CN" altLang="en-US" sz="2400"/>
          </a:p>
        </p:txBody>
      </p:sp>
      <p:cxnSp>
        <p:nvCxnSpPr>
          <p:cNvPr id="24" name="直接连接符 23" hidden="1"/>
          <p:cNvCxnSpPr/>
          <p:nvPr userDrawn="1"/>
        </p:nvCxnSpPr>
        <p:spPr>
          <a:xfrm>
            <a:off x="3181635" y="431856"/>
            <a:ext cx="0" cy="524933"/>
          </a:xfrm>
          <a:prstGeom prst="line">
            <a:avLst/>
          </a:prstGeom>
          <a:ln>
            <a:solidFill>
              <a:srgbClr val="28A9D6"/>
            </a:solidFill>
          </a:ln>
        </p:spPr>
        <p:style>
          <a:lnRef idx="1">
            <a:schemeClr val="accent1"/>
          </a:lnRef>
          <a:fillRef idx="0">
            <a:schemeClr val="accent1"/>
          </a:fillRef>
          <a:effectRef idx="0">
            <a:schemeClr val="accent1"/>
          </a:effectRef>
          <a:fontRef idx="minor">
            <a:schemeClr val="tx1"/>
          </a:fontRef>
        </p:style>
      </p:cxnSp>
      <p:sp>
        <p:nvSpPr>
          <p:cNvPr id="28" name="文本框 27"/>
          <p:cNvSpPr txBox="1"/>
          <p:nvPr userDrawn="1"/>
        </p:nvSpPr>
        <p:spPr>
          <a:xfrm>
            <a:off x="333375" y="455040"/>
            <a:ext cx="1227586" cy="369332"/>
          </a:xfrm>
          <a:prstGeom prst="rect">
            <a:avLst/>
          </a:prstGeom>
          <a:noFill/>
        </p:spPr>
        <p:txBody>
          <a:bodyPr wrap="square" rtlCol="0">
            <a:spAutoFit/>
          </a:bodyPr>
          <a:lstStyle/>
          <a:p>
            <a:pPr algn="ctr"/>
            <a:r>
              <a:rPr lang="zh-CN" altLang="en-US" sz="1800" dirty="0" smtClean="0">
                <a:solidFill>
                  <a:schemeClr val="tx1">
                    <a:lumMod val="75000"/>
                    <a:lumOff val="25000"/>
                  </a:schemeClr>
                </a:solidFill>
              </a:rPr>
              <a:t>第四部分</a:t>
            </a:r>
            <a:endParaRPr lang="zh-CN" altLang="en-US" sz="1800" dirty="0">
              <a:solidFill>
                <a:schemeClr val="tx1">
                  <a:lumMod val="75000"/>
                  <a:lumOff val="25000"/>
                </a:schemeClr>
              </a:solidFill>
            </a:endParaRPr>
          </a:p>
        </p:txBody>
      </p:sp>
      <p:sp>
        <p:nvSpPr>
          <p:cNvPr id="29" name="任意多边形 28"/>
          <p:cNvSpPr/>
          <p:nvPr userDrawn="1"/>
        </p:nvSpPr>
        <p:spPr>
          <a:xfrm flipV="1">
            <a:off x="174171" y="423706"/>
            <a:ext cx="1386789" cy="432000"/>
          </a:xfrm>
          <a:custGeom>
            <a:avLst/>
            <a:gdLst>
              <a:gd name="connsiteX0" fmla="*/ 167822 w 1386790"/>
              <a:gd name="connsiteY0" fmla="*/ 524933 h 524933"/>
              <a:gd name="connsiteX1" fmla="*/ 168846 w 1386790"/>
              <a:gd name="connsiteY1" fmla="*/ 524933 h 524933"/>
              <a:gd name="connsiteX2" fmla="*/ 168846 w 1386790"/>
              <a:gd name="connsiteY2" fmla="*/ 14598 h 524933"/>
              <a:gd name="connsiteX3" fmla="*/ 1386790 w 1386790"/>
              <a:gd name="connsiteY3" fmla="*/ 14598 h 524933"/>
              <a:gd name="connsiteX4" fmla="*/ 1386790 w 1386790"/>
              <a:gd name="connsiteY4" fmla="*/ 0 h 524933"/>
              <a:gd name="connsiteX5" fmla="*/ 167822 w 1386790"/>
              <a:gd name="connsiteY5" fmla="*/ 0 h 524933"/>
              <a:gd name="connsiteX6" fmla="*/ 152999 w 1386790"/>
              <a:gd name="connsiteY6" fmla="*/ 0 h 524933"/>
              <a:gd name="connsiteX7" fmla="*/ 152999 w 1386790"/>
              <a:gd name="connsiteY7" fmla="*/ 507260 h 524933"/>
              <a:gd name="connsiteX8" fmla="*/ 107280 w 1386790"/>
              <a:gd name="connsiteY8" fmla="*/ 507260 h 524933"/>
              <a:gd name="connsiteX9" fmla="*/ 107280 w 1386790"/>
              <a:gd name="connsiteY9" fmla="*/ 0 h 524933"/>
              <a:gd name="connsiteX10" fmla="*/ 0 w 1386790"/>
              <a:gd name="connsiteY10" fmla="*/ 0 h 524933"/>
              <a:gd name="connsiteX11" fmla="*/ 0 w 1386790"/>
              <a:gd name="connsiteY11" fmla="*/ 524932 h 524933"/>
              <a:gd name="connsiteX12" fmla="*/ 33834 w 1386790"/>
              <a:gd name="connsiteY12" fmla="*/ 524932 h 524933"/>
              <a:gd name="connsiteX13" fmla="*/ 33834 w 1386790"/>
              <a:gd name="connsiteY13" fmla="*/ 23810 h 524933"/>
              <a:gd name="connsiteX14" fmla="*/ 79553 w 1386790"/>
              <a:gd name="connsiteY14" fmla="*/ 23810 h 524933"/>
              <a:gd name="connsiteX15" fmla="*/ 79553 w 1386790"/>
              <a:gd name="connsiteY15" fmla="*/ 524932 h 524933"/>
              <a:gd name="connsiteX16" fmla="*/ 167822 w 1386790"/>
              <a:gd name="connsiteY16" fmla="*/ 524932 h 52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86790" h="524933">
                <a:moveTo>
                  <a:pt x="167822" y="524933"/>
                </a:moveTo>
                <a:lnTo>
                  <a:pt x="168846" y="524933"/>
                </a:lnTo>
                <a:lnTo>
                  <a:pt x="168846" y="14598"/>
                </a:lnTo>
                <a:lnTo>
                  <a:pt x="1386790" y="14598"/>
                </a:lnTo>
                <a:lnTo>
                  <a:pt x="1386790" y="0"/>
                </a:lnTo>
                <a:lnTo>
                  <a:pt x="167822" y="0"/>
                </a:lnTo>
                <a:lnTo>
                  <a:pt x="152999" y="0"/>
                </a:lnTo>
                <a:lnTo>
                  <a:pt x="152999" y="507260"/>
                </a:lnTo>
                <a:lnTo>
                  <a:pt x="107280" y="507260"/>
                </a:lnTo>
                <a:lnTo>
                  <a:pt x="107280" y="0"/>
                </a:lnTo>
                <a:lnTo>
                  <a:pt x="0" y="0"/>
                </a:lnTo>
                <a:lnTo>
                  <a:pt x="0" y="524932"/>
                </a:lnTo>
                <a:lnTo>
                  <a:pt x="33834" y="524932"/>
                </a:lnTo>
                <a:lnTo>
                  <a:pt x="33834" y="23810"/>
                </a:lnTo>
                <a:lnTo>
                  <a:pt x="79553" y="23810"/>
                </a:lnTo>
                <a:lnTo>
                  <a:pt x="79553" y="524932"/>
                </a:lnTo>
                <a:lnTo>
                  <a:pt x="167822" y="524932"/>
                </a:lnTo>
                <a:close/>
              </a:path>
            </a:pathLst>
          </a:cu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6" name="椭圆 25"/>
          <p:cNvSpPr/>
          <p:nvPr userDrawn="1"/>
        </p:nvSpPr>
        <p:spPr>
          <a:xfrm>
            <a:off x="11156816" y="275375"/>
            <a:ext cx="548997" cy="548997"/>
          </a:xfrm>
          <a:prstGeom prst="ellipse">
            <a:avLst/>
          </a:prstGeom>
          <a:blipFill dpi="0" rotWithShape="1">
            <a:blip r:embed="rId2"/>
            <a:srcRect/>
            <a:tile tx="-19050" ty="101600" sx="20000" sy="20000" flip="none" algn="ctr"/>
          </a:blipFill>
          <a:ln w="9525">
            <a:solidFill>
              <a:srgbClr val="4DB8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52941036"/>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0"/>
            <a:ext cx="2844800" cy="365126"/>
          </a:xfrm>
          <a:prstGeom prst="rect">
            <a:avLst/>
          </a:prstGeom>
        </p:spPr>
        <p:txBody>
          <a:bodyPr lIns="117226" tIns="58613" rIns="117226" bIns="58613"/>
          <a:lstStyle/>
          <a:p>
            <a:fld id="{84D792FA-140C-48FE-A386-24BEE21F66E7}" type="datetimeFigureOut">
              <a:rPr lang="zh-CN" altLang="en-US" smtClean="0"/>
              <a:t>2015/10/29</a:t>
            </a:fld>
            <a:endParaRPr lang="zh-CN" altLang="en-US"/>
          </a:p>
        </p:txBody>
      </p:sp>
      <p:sp>
        <p:nvSpPr>
          <p:cNvPr id="3" name="页脚占位符 2"/>
          <p:cNvSpPr>
            <a:spLocks noGrp="1"/>
          </p:cNvSpPr>
          <p:nvPr>
            <p:ph type="ftr" sz="quarter" idx="11"/>
          </p:nvPr>
        </p:nvSpPr>
        <p:spPr>
          <a:xfrm>
            <a:off x="4165603" y="6356350"/>
            <a:ext cx="3860800" cy="365126"/>
          </a:xfrm>
          <a:prstGeom prst="rect">
            <a:avLst/>
          </a:prstGeom>
        </p:spPr>
        <p:txBody>
          <a:bodyPr lIns="117226" tIns="58613" rIns="117226" bIns="58613"/>
          <a:lstStyle/>
          <a:p>
            <a:endParaRPr lang="zh-CN" altLang="en-US"/>
          </a:p>
        </p:txBody>
      </p:sp>
      <p:sp>
        <p:nvSpPr>
          <p:cNvPr id="4" name="灯片编号占位符 3"/>
          <p:cNvSpPr>
            <a:spLocks noGrp="1"/>
          </p:cNvSpPr>
          <p:nvPr>
            <p:ph type="sldNum" sz="quarter" idx="12"/>
          </p:nvPr>
        </p:nvSpPr>
        <p:spPr>
          <a:xfrm>
            <a:off x="8737600" y="6356350"/>
            <a:ext cx="2844800" cy="365126"/>
          </a:xfrm>
          <a:prstGeom prst="rect">
            <a:avLst/>
          </a:prstGeom>
        </p:spPr>
        <p:txBody>
          <a:bodyPr/>
          <a:lstStyle/>
          <a:p>
            <a:fld id="{CDE5BEF5-CC1C-46B3-BA9F-3E1EB1B65F48}" type="slidenum">
              <a:rPr lang="zh-CN" altLang="en-US" smtClean="0"/>
              <a:t>‹#›</a:t>
            </a:fld>
            <a:endParaRPr lang="zh-CN" altLang="en-US"/>
          </a:p>
        </p:txBody>
      </p:sp>
    </p:spTree>
    <p:extLst>
      <p:ext uri="{BB962C8B-B14F-4D97-AF65-F5344CB8AC3E}">
        <p14:creationId xmlns:p14="http://schemas.microsoft.com/office/powerpoint/2010/main" val="245331860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lIns="117226" tIns="58613" rIns="117226" bIns="58613"/>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40467" y="6356353"/>
            <a:ext cx="2844800" cy="365125"/>
          </a:xfrm>
          <a:prstGeom prst="rect">
            <a:avLst/>
          </a:prstGeom>
        </p:spPr>
        <p:txBody>
          <a:bodyPr lIns="117226" tIns="58613" rIns="117226" bIns="58613"/>
          <a:lstStyle/>
          <a:p>
            <a:fld id="{530820CF-B880-4189-942D-D702A7CBA730}" type="datetimeFigureOut">
              <a:rPr lang="zh-CN" altLang="en-US" smtClean="0"/>
              <a:pPr/>
              <a:t>2015/10/29</a:t>
            </a:fld>
            <a:endParaRPr lang="zh-CN" altLang="en-US"/>
          </a:p>
        </p:txBody>
      </p:sp>
      <p:sp>
        <p:nvSpPr>
          <p:cNvPr id="4" name="页脚占位符 3"/>
          <p:cNvSpPr>
            <a:spLocks noGrp="1"/>
          </p:cNvSpPr>
          <p:nvPr>
            <p:ph type="ftr" sz="quarter" idx="11"/>
          </p:nvPr>
        </p:nvSpPr>
        <p:spPr>
          <a:xfrm>
            <a:off x="4196467" y="6356353"/>
            <a:ext cx="3860800" cy="365125"/>
          </a:xfrm>
          <a:prstGeom prst="rect">
            <a:avLst/>
          </a:prstGeom>
        </p:spPr>
        <p:txBody>
          <a:bodyPr lIns="117226" tIns="58613" rIns="117226" bIns="58613"/>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2730215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灯片编号占位符 3"/>
          <p:cNvSpPr>
            <a:spLocks noGrp="1"/>
          </p:cNvSpPr>
          <p:nvPr>
            <p:ph type="sldNum" sz="quarter" idx="4"/>
          </p:nvPr>
        </p:nvSpPr>
        <p:spPr>
          <a:xfrm>
            <a:off x="943261" y="6338262"/>
            <a:ext cx="540987" cy="283147"/>
          </a:xfrm>
          <a:prstGeom prst="rect">
            <a:avLst/>
          </a:prstGeom>
        </p:spPr>
        <p:txBody>
          <a:bodyPr wrap="square" lIns="0" tIns="0" rIns="0" bIns="0"/>
          <a:lstStyle>
            <a:lvl1pPr algn="ctr">
              <a:defRPr>
                <a:solidFill>
                  <a:schemeClr val="tx1">
                    <a:lumMod val="65000"/>
                    <a:lumOff val="35000"/>
                  </a:schemeClr>
                </a:solidFill>
              </a:defRPr>
            </a:lvl1pPr>
          </a:lstStyle>
          <a:p>
            <a:fld id="{55183D58-648D-4475-BEF8-624F48514A30}" type="slidenum">
              <a:rPr lang="zh-CN" altLang="en-US" smtClean="0"/>
              <a:pPr/>
              <a:t>‹#›</a:t>
            </a:fld>
            <a:endParaRPr lang="zh-CN" altLang="en-US" dirty="0"/>
          </a:p>
        </p:txBody>
      </p:sp>
    </p:spTree>
    <p:extLst>
      <p:ext uri="{BB962C8B-B14F-4D97-AF65-F5344CB8AC3E}">
        <p14:creationId xmlns:p14="http://schemas.microsoft.com/office/powerpoint/2010/main" val="3736280750"/>
      </p:ext>
    </p:extLst>
  </p:cSld>
  <p:clrMap bg1="lt1" tx1="dk1" bg2="lt2" tx2="dk2" accent1="accent1" accent2="accent2" accent3="accent3" accent4="accent4" accent5="accent5" accent6="accent6" hlink="hlink" folHlink="folHlink"/>
  <p:sldLayoutIdLst>
    <p:sldLayoutId id="2147483678" r:id="rId1"/>
    <p:sldLayoutId id="2147483681" r:id="rId2"/>
    <p:sldLayoutId id="2147483682" r:id="rId3"/>
    <p:sldLayoutId id="2147483683" r:id="rId4"/>
    <p:sldLayoutId id="2147483684" r:id="rId5"/>
    <p:sldLayoutId id="2147483685" r:id="rId6"/>
    <p:sldLayoutId id="2147483686" r:id="rId7"/>
    <p:sldLayoutId id="2147483687" r:id="rId8"/>
  </p:sldLayoutIdLst>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hf hdr="0" ftr="0" dt="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emf"/><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slide" Target="slide27.xml"/><Relationship Id="rId4" Type="http://schemas.openxmlformats.org/officeDocument/2006/relationships/image" Target="../media/image26.png"/><Relationship Id="rId9"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emf"/><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emf"/><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emf"/><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wipsglobal.com/servicecn/mai/main.wips"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image" Target="../media/image66.png"/><Relationship Id="rId1" Type="http://schemas.openxmlformats.org/officeDocument/2006/relationships/slideLayout" Target="../slideLayouts/slideLayout7.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0" y="1700808"/>
            <a:ext cx="12192000" cy="5157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1207386" y="3894490"/>
            <a:ext cx="9793088" cy="1714585"/>
          </a:xfrm>
          <a:prstGeom prst="rect">
            <a:avLst/>
          </a:prstGeom>
          <a:noFill/>
          <a:ln>
            <a:noFill/>
          </a:ln>
          <a:effectLst/>
        </p:spPr>
        <p:txBody>
          <a:bodyPr vert="horz" wrap="square" lIns="121920" tIns="60960" rIns="121920" bIns="60960" numCol="1" anchor="t" anchorCtr="0" compatLnSpc="1">
            <a:prstTxWarp prst="textNoShape">
              <a:avLst/>
            </a:prstTxWarp>
          </a:bodyPr>
          <a:lstStyle/>
          <a:p>
            <a:pPr algn="ctr">
              <a:lnSpc>
                <a:spcPct val="150000"/>
              </a:lnSpc>
            </a:pPr>
            <a:r>
              <a:rPr lang="en-US" altLang="zh-CN" sz="2400" b="1" dirty="0" smtClean="0">
                <a:solidFill>
                  <a:schemeClr val="tx2"/>
                </a:solidFill>
                <a:latin typeface="+mn-ea"/>
              </a:rPr>
              <a:t>2015</a:t>
            </a:r>
            <a:r>
              <a:rPr lang="zh-CN" altLang="en-US" sz="2400" b="1" dirty="0" smtClean="0">
                <a:solidFill>
                  <a:schemeClr val="tx2"/>
                </a:solidFill>
                <a:latin typeface="+mn-ea"/>
              </a:rPr>
              <a:t>年</a:t>
            </a:r>
            <a:r>
              <a:rPr lang="en-US" altLang="zh-CN" sz="2400" b="1" dirty="0" smtClean="0">
                <a:solidFill>
                  <a:schemeClr val="tx2"/>
                </a:solidFill>
                <a:latin typeface="+mn-ea"/>
              </a:rPr>
              <a:t>10</a:t>
            </a:r>
            <a:r>
              <a:rPr lang="zh-CN" altLang="en-US" sz="2400" b="1" dirty="0" smtClean="0">
                <a:solidFill>
                  <a:schemeClr val="tx2"/>
                </a:solidFill>
                <a:latin typeface="+mn-ea"/>
              </a:rPr>
              <a:t>月</a:t>
            </a:r>
            <a:endParaRPr lang="en-US" altLang="zh-CN" sz="2400" b="1" dirty="0" smtClean="0">
              <a:solidFill>
                <a:schemeClr val="tx2"/>
              </a:solidFill>
              <a:latin typeface="+mn-ea"/>
            </a:endParaRPr>
          </a:p>
          <a:p>
            <a:pPr algn="ctr">
              <a:lnSpc>
                <a:spcPct val="150000"/>
              </a:lnSpc>
            </a:pPr>
            <a:r>
              <a:rPr lang="zh-CN" altLang="en-US" sz="2400" b="1" dirty="0">
                <a:solidFill>
                  <a:schemeClr val="tx2"/>
                </a:solidFill>
                <a:latin typeface="+mn-ea"/>
              </a:rPr>
              <a:t>广州奥凯信息咨询有限公司</a:t>
            </a:r>
          </a:p>
        </p:txBody>
      </p:sp>
      <p:sp>
        <p:nvSpPr>
          <p:cNvPr id="4" name="TextBox 3"/>
          <p:cNvSpPr txBox="1"/>
          <p:nvPr/>
        </p:nvSpPr>
        <p:spPr>
          <a:xfrm>
            <a:off x="937118" y="2929300"/>
            <a:ext cx="10297144" cy="584775"/>
          </a:xfrm>
          <a:prstGeom prst="rect">
            <a:avLst/>
          </a:prstGeom>
          <a:noFill/>
        </p:spPr>
        <p:txBody>
          <a:bodyPr wrap="square" rtlCol="0">
            <a:spAutoFit/>
          </a:bodyPr>
          <a:lstStyle/>
          <a:p>
            <a:pPr algn="ctr">
              <a:defRPr/>
            </a:pPr>
            <a:r>
              <a:rPr lang="en-US" altLang="zh-CN" sz="3200" b="1" dirty="0">
                <a:solidFill>
                  <a:schemeClr val="tx2"/>
                </a:solidFill>
                <a:latin typeface="微软雅黑" panose="020B0503020204020204" pitchFamily="34" charset="-122"/>
                <a:ea typeface="微软雅黑" panose="020B0503020204020204" pitchFamily="34" charset="-122"/>
              </a:rPr>
              <a:t>WIPS </a:t>
            </a:r>
            <a:r>
              <a:rPr lang="en-US" altLang="zh-CN" sz="3200" b="1" dirty="0" smtClean="0">
                <a:solidFill>
                  <a:schemeClr val="tx2"/>
                </a:solidFill>
                <a:latin typeface="微软雅黑" panose="020B0503020204020204" pitchFamily="34" charset="-122"/>
                <a:ea typeface="微软雅黑" panose="020B0503020204020204" pitchFamily="34" charset="-122"/>
              </a:rPr>
              <a:t>Global-</a:t>
            </a:r>
            <a:r>
              <a:rPr lang="zh-CN" altLang="en-US" sz="3200" b="1" dirty="0" smtClean="0">
                <a:solidFill>
                  <a:schemeClr val="tx2"/>
                </a:solidFill>
                <a:latin typeface="微软雅黑" panose="020B0503020204020204" pitchFamily="34" charset="-122"/>
                <a:ea typeface="微软雅黑" panose="020B0503020204020204" pitchFamily="34" charset="-122"/>
              </a:rPr>
              <a:t>全球专利检索分析</a:t>
            </a:r>
            <a:r>
              <a:rPr lang="zh-CN" altLang="en-US" sz="3200" b="1" dirty="0" smtClean="0">
                <a:solidFill>
                  <a:schemeClr val="tx2"/>
                </a:solidFill>
                <a:latin typeface="微软雅黑" panose="020B0503020204020204" pitchFamily="34" charset="-122"/>
                <a:ea typeface="微软雅黑" panose="020B0503020204020204" pitchFamily="34" charset="-122"/>
              </a:rPr>
              <a:t>数据库</a:t>
            </a:r>
            <a:endParaRPr lang="en-US" altLang="zh-CN" sz="3200" b="1" dirty="0">
              <a:solidFill>
                <a:schemeClr val="tx2"/>
              </a:solidFill>
              <a:latin typeface="微软雅黑" pitchFamily="34" charset="-122"/>
              <a:ea typeface="微软雅黑" pitchFamily="34" charset="-122"/>
            </a:endParaRPr>
          </a:p>
        </p:txBody>
      </p:sp>
      <p:sp>
        <p:nvSpPr>
          <p:cNvPr id="5" name="TextBox 4"/>
          <p:cNvSpPr txBox="1"/>
          <p:nvPr/>
        </p:nvSpPr>
        <p:spPr>
          <a:xfrm>
            <a:off x="-21768" y="1058780"/>
            <a:ext cx="12192000" cy="642028"/>
          </a:xfrm>
          <a:prstGeom prst="rect">
            <a:avLst/>
          </a:prstGeom>
          <a:solidFill>
            <a:schemeClr val="accent6">
              <a:lumMod val="75000"/>
            </a:schemeClr>
          </a:solidFill>
        </p:spPr>
        <p:txBody>
          <a:bodyPr wrap="square" rtlCol="0">
            <a:spAutoFit/>
          </a:bodyPr>
          <a:lstStyle/>
          <a:p>
            <a:endParaRPr lang="zh-CN" altLang="en-US" dirty="0"/>
          </a:p>
        </p:txBody>
      </p:sp>
      <p:pic>
        <p:nvPicPr>
          <p:cNvPr id="6" name="Picture 2" descr="D:\김기태\마케팅자료\로고\2013 로고\BI\3. WIPS GLOBAL\JPG\WIPS Glob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392" y="247232"/>
            <a:ext cx="3456384" cy="811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5617948"/>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55183D58-648D-4475-BEF8-624F48514A30}" type="slidenum">
              <a:rPr lang="zh-CN" altLang="en-US" smtClean="0"/>
              <a:pPr/>
              <a:t>9</a:t>
            </a:fld>
            <a:endParaRPr lang="zh-CN" altLang="en-US" dirty="0"/>
          </a:p>
        </p:txBody>
      </p:sp>
      <p:sp>
        <p:nvSpPr>
          <p:cNvPr id="3" name="TextBox 2"/>
          <p:cNvSpPr txBox="1"/>
          <p:nvPr/>
        </p:nvSpPr>
        <p:spPr>
          <a:xfrm>
            <a:off x="14881" y="22503"/>
            <a:ext cx="4079776" cy="523220"/>
          </a:xfrm>
          <a:prstGeom prst="rect">
            <a:avLst/>
          </a:prstGeom>
          <a:noFill/>
        </p:spPr>
        <p:txBody>
          <a:bodyPr wrap="square" rtlCol="0">
            <a:spAutoFit/>
          </a:bodyPr>
          <a:lstStyle/>
          <a:p>
            <a:r>
              <a:rPr lang="zh-CN" altLang="en-US" sz="2800" b="1" dirty="0" smtClean="0">
                <a:latin typeface="+mj-ea"/>
                <a:ea typeface="+mj-ea"/>
              </a:rPr>
              <a:t>检索方式</a:t>
            </a:r>
            <a:r>
              <a:rPr lang="en-US" altLang="zh-CN" sz="2800" b="1" dirty="0" smtClean="0">
                <a:latin typeface="+mj-ea"/>
                <a:ea typeface="+mj-ea"/>
              </a:rPr>
              <a:t>-</a:t>
            </a:r>
            <a:r>
              <a:rPr lang="zh-CN" altLang="en-US" sz="2400" b="1" dirty="0" smtClean="0">
                <a:latin typeface="+mj-ea"/>
                <a:ea typeface="+mj-ea"/>
              </a:rPr>
              <a:t>号码检索</a:t>
            </a:r>
            <a:endParaRPr lang="zh-CN" altLang="en-US" sz="2400" b="1" dirty="0">
              <a:latin typeface="+mj-ea"/>
              <a:ea typeface="+mj-ea"/>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81" y="545723"/>
            <a:ext cx="12177119" cy="5666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矩形 37"/>
          <p:cNvSpPr>
            <a:spLocks/>
          </p:cNvSpPr>
          <p:nvPr/>
        </p:nvSpPr>
        <p:spPr bwMode="auto">
          <a:xfrm>
            <a:off x="2207568" y="4321644"/>
            <a:ext cx="1592704" cy="603287"/>
          </a:xfrm>
          <a:prstGeom prst="rect">
            <a:avLst/>
          </a:prstGeom>
          <a:noFill/>
          <a:ln w="25400">
            <a:solidFill>
              <a:srgbClr val="FF0000"/>
            </a:solidFill>
            <a:miter lim="800000"/>
            <a:headEnd/>
            <a:tailEnd/>
          </a:ln>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just" defTabSz="914400" rtl="0" eaLnBrk="1" fontAlgn="base" latinLnBrk="0" hangingPunct="1">
              <a:lnSpc>
                <a:spcPct val="88000"/>
              </a:lnSpc>
              <a:spcBef>
                <a:spcPct val="0"/>
              </a:spcBef>
              <a:spcAft>
                <a:spcPct val="0"/>
              </a:spcAft>
              <a:buClrTx/>
              <a:buSzTx/>
              <a:buFontTx/>
              <a:buNone/>
              <a:tabLst/>
            </a:pPr>
            <a:r>
              <a:rPr kumimoji="0" lang="zh-CN" altLang="en-US" b="1" i="0" u="none" strike="noStrike" cap="none" normalizeH="0" baseline="0" dirty="0" smtClean="0">
                <a:ln>
                  <a:noFill/>
                </a:ln>
                <a:latin typeface="微软雅黑" pitchFamily="34" charset="-122"/>
                <a:ea typeface="微软雅黑" panose="020B0503020204020204" pitchFamily="34" charset="-122"/>
                <a:cs typeface="宋体" pitchFamily="2" charset="-122"/>
              </a:rPr>
              <a:t>号码格式提示</a:t>
            </a:r>
            <a:endParaRPr kumimoji="0" lang="zh-CN" altLang="zh-CN" b="0" i="0" u="none" strike="noStrike" cap="none" normalizeH="0" baseline="0" dirty="0" smtClean="0">
              <a:ln>
                <a:noFill/>
              </a:ln>
              <a:latin typeface="微软雅黑" panose="020B0503020204020204" pitchFamily="34" charset="-122"/>
              <a:ea typeface="微软雅黑" panose="020B0503020204020204" pitchFamily="34" charset="-122"/>
              <a:cs typeface="宋体" pitchFamily="2" charset="-122"/>
            </a:endParaRPr>
          </a:p>
        </p:txBody>
      </p:sp>
      <p:sp>
        <p:nvSpPr>
          <p:cNvPr id="6" name="TextBox 5"/>
          <p:cNvSpPr txBox="1"/>
          <p:nvPr/>
        </p:nvSpPr>
        <p:spPr>
          <a:xfrm>
            <a:off x="1503076" y="2828201"/>
            <a:ext cx="5529028" cy="369332"/>
          </a:xfrm>
          <a:prstGeom prst="rect">
            <a:avLst/>
          </a:prstGeom>
          <a:noFill/>
        </p:spPr>
        <p:txBody>
          <a:bodyPr wrap="square" rtlCol="0">
            <a:spAutoFit/>
          </a:bodyPr>
          <a:lstStyle/>
          <a:p>
            <a:r>
              <a:rPr lang="en-US" altLang="zh-CN" b="1" dirty="0" smtClean="0">
                <a:latin typeface="Times New Roman" panose="02020603050405020304" pitchFamily="18" charset="0"/>
                <a:cs typeface="Times New Roman" panose="02020603050405020304" pitchFamily="18" charset="0"/>
              </a:rPr>
              <a:t>2003-383510     </a:t>
            </a:r>
            <a:r>
              <a:rPr lang="zh-CN" altLang="en-US" b="1" dirty="0" smtClean="0">
                <a:latin typeface="Times New Roman" panose="02020603050405020304" pitchFamily="18" charset="0"/>
                <a:cs typeface="Times New Roman" panose="02020603050405020304" pitchFamily="18" charset="0"/>
              </a:rPr>
              <a:t>可输入单个号码，也可批量输入号码</a:t>
            </a:r>
            <a:endParaRPr lang="zh-CN" alt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2701599"/>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55183D58-648D-4475-BEF8-624F48514A30}" type="slidenum">
              <a:rPr lang="zh-CN" altLang="en-US" smtClean="0"/>
              <a:pPr/>
              <a:t>10</a:t>
            </a:fld>
            <a:endParaRPr lang="zh-CN" alt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9701"/>
            <a:ext cx="12177119" cy="5689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352256" y="2133255"/>
            <a:ext cx="288032" cy="369332"/>
          </a:xfrm>
          <a:prstGeom prst="rect">
            <a:avLst/>
          </a:prstGeom>
          <a:noFill/>
        </p:spPr>
        <p:txBody>
          <a:bodyPr wrap="square" rtlCol="0">
            <a:spAutoFit/>
          </a:bodyPr>
          <a:lstStyle/>
          <a:p>
            <a:r>
              <a:rPr lang="en-US" altLang="zh-CN" b="1" dirty="0" smtClean="0">
                <a:latin typeface="Times New Roman" panose="02020603050405020304" pitchFamily="18" charset="0"/>
                <a:cs typeface="Times New Roman" panose="02020603050405020304" pitchFamily="18" charset="0"/>
              </a:rPr>
              <a:t>6</a:t>
            </a:r>
            <a:endParaRPr lang="zh-CN" altLang="en-US"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3555741" y="2542389"/>
            <a:ext cx="367716" cy="369332"/>
          </a:xfrm>
          <a:prstGeom prst="rect">
            <a:avLst/>
          </a:prstGeom>
          <a:noFill/>
        </p:spPr>
        <p:txBody>
          <a:bodyPr wrap="square" rtlCol="0">
            <a:spAutoFit/>
          </a:bodyPr>
          <a:lstStyle/>
          <a:p>
            <a:r>
              <a:rPr lang="zh-CN" altLang="en-US" dirty="0" smtClean="0"/>
              <a:t>√</a:t>
            </a:r>
            <a:endParaRPr lang="zh-CN" altLang="en-US" dirty="0"/>
          </a:p>
        </p:txBody>
      </p:sp>
      <p:sp>
        <p:nvSpPr>
          <p:cNvPr id="7" name="矩形 6"/>
          <p:cNvSpPr/>
          <p:nvPr/>
        </p:nvSpPr>
        <p:spPr>
          <a:xfrm>
            <a:off x="2034606" y="3209909"/>
            <a:ext cx="2441759" cy="369332"/>
          </a:xfrm>
          <a:prstGeom prst="rect">
            <a:avLst/>
          </a:prstGeom>
        </p:spPr>
        <p:txBody>
          <a:bodyPr wrap="none">
            <a:spAutoFit/>
          </a:bodyPr>
          <a:lstStyle/>
          <a:p>
            <a:r>
              <a:rPr lang="en-US" altLang="zh-CN" b="1" dirty="0">
                <a:latin typeface="Times New Roman" panose="02020603050405020304" pitchFamily="18" charset="0"/>
                <a:cs typeface="Times New Roman" panose="02020603050405020304" pitchFamily="18" charset="0"/>
              </a:rPr>
              <a:t>(lithium </a:t>
            </a:r>
            <a:r>
              <a:rPr lang="en-US" altLang="zh-CN" b="1" dirty="0" err="1">
                <a:latin typeface="Times New Roman" panose="02020603050405020304" pitchFamily="18" charset="0"/>
                <a:cs typeface="Times New Roman" panose="02020603050405020304" pitchFamily="18" charset="0"/>
              </a:rPr>
              <a:t>ADJ2</a:t>
            </a:r>
            <a:r>
              <a:rPr lang="en-US" altLang="zh-CN" b="1" dirty="0">
                <a:latin typeface="Times New Roman" panose="02020603050405020304" pitchFamily="18" charset="0"/>
                <a:cs typeface="Times New Roman" panose="02020603050405020304" pitchFamily="18" charset="0"/>
              </a:rPr>
              <a:t> battery)</a:t>
            </a:r>
            <a:endParaRPr lang="zh-CN" altLang="en-US" b="1" dirty="0">
              <a:latin typeface="Times New Roman" panose="02020603050405020304" pitchFamily="18" charset="0"/>
              <a:cs typeface="Times New Roman" panose="02020603050405020304" pitchFamily="18" charset="0"/>
            </a:endParaRPr>
          </a:p>
        </p:txBody>
      </p:sp>
      <p:sp>
        <p:nvSpPr>
          <p:cNvPr id="8" name="矩形 7"/>
          <p:cNvSpPr/>
          <p:nvPr/>
        </p:nvSpPr>
        <p:spPr>
          <a:xfrm>
            <a:off x="263352" y="2137420"/>
            <a:ext cx="1584176" cy="2834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rgbClr val="FF0000"/>
              </a:solidFill>
            </a:endParaRPr>
          </a:p>
        </p:txBody>
      </p:sp>
      <p:sp>
        <p:nvSpPr>
          <p:cNvPr id="10" name="TextBox 9"/>
          <p:cNvSpPr txBox="1"/>
          <p:nvPr/>
        </p:nvSpPr>
        <p:spPr>
          <a:xfrm>
            <a:off x="14880" y="22503"/>
            <a:ext cx="11841760" cy="523220"/>
          </a:xfrm>
          <a:prstGeom prst="rect">
            <a:avLst/>
          </a:prstGeom>
          <a:noFill/>
        </p:spPr>
        <p:txBody>
          <a:bodyPr wrap="square" rtlCol="0">
            <a:spAutoFit/>
          </a:bodyPr>
          <a:lstStyle/>
          <a:p>
            <a:r>
              <a:rPr lang="zh-CN" altLang="en-US" sz="2800" b="1" dirty="0" smtClean="0">
                <a:latin typeface="+mj-ea"/>
                <a:ea typeface="+mj-ea"/>
              </a:rPr>
              <a:t>检索方式</a:t>
            </a:r>
            <a:r>
              <a:rPr lang="en-US" altLang="zh-CN" sz="2800" b="1" dirty="0" smtClean="0">
                <a:latin typeface="+mj-ea"/>
                <a:ea typeface="+mj-ea"/>
              </a:rPr>
              <a:t>-</a:t>
            </a:r>
            <a:r>
              <a:rPr lang="zh-CN" altLang="en-US" sz="2000" b="1" dirty="0" smtClean="0">
                <a:latin typeface="+mj-ea"/>
                <a:ea typeface="+mj-ea"/>
              </a:rPr>
              <a:t>同族专利检索 </a:t>
            </a:r>
            <a:r>
              <a:rPr lang="zh-CN" altLang="en-US" sz="1400" b="1" dirty="0" smtClean="0">
                <a:solidFill>
                  <a:srgbClr val="FF0000"/>
                </a:solidFill>
                <a:latin typeface="+mj-ea"/>
                <a:ea typeface="+mj-ea"/>
              </a:rPr>
              <a:t>通过限制同族专利国家数量或同族专利布局的国家</a:t>
            </a:r>
            <a:r>
              <a:rPr lang="zh-CN" altLang="en-US" sz="1400" b="1" dirty="0">
                <a:solidFill>
                  <a:srgbClr val="FF0000"/>
                </a:solidFill>
                <a:latin typeface="+mj-ea"/>
                <a:ea typeface="+mj-ea"/>
              </a:rPr>
              <a:t>来</a:t>
            </a:r>
            <a:r>
              <a:rPr lang="zh-CN" altLang="en-US" sz="1400" b="1" dirty="0" smtClean="0">
                <a:solidFill>
                  <a:srgbClr val="FF0000"/>
                </a:solidFill>
                <a:latin typeface="+mj-ea"/>
                <a:ea typeface="+mj-ea"/>
              </a:rPr>
              <a:t>筛选某技术领域或某专利申请人的重要专利</a:t>
            </a:r>
            <a:endParaRPr lang="zh-CN" altLang="en-US" sz="1400" b="1" dirty="0">
              <a:solidFill>
                <a:srgbClr val="FF0000"/>
              </a:solidFill>
              <a:latin typeface="+mj-ea"/>
              <a:ea typeface="+mj-ea"/>
            </a:endParaRPr>
          </a:p>
        </p:txBody>
      </p:sp>
      <p:sp>
        <p:nvSpPr>
          <p:cNvPr id="11" name="TextBox 10"/>
          <p:cNvSpPr txBox="1"/>
          <p:nvPr/>
        </p:nvSpPr>
        <p:spPr>
          <a:xfrm>
            <a:off x="8616280" y="2137420"/>
            <a:ext cx="432048" cy="369332"/>
          </a:xfrm>
          <a:prstGeom prst="rect">
            <a:avLst/>
          </a:prstGeom>
          <a:noFill/>
        </p:spPr>
        <p:txBody>
          <a:bodyPr wrap="square" rtlCol="0">
            <a:spAutoFit/>
          </a:bodyPr>
          <a:lstStyle/>
          <a:p>
            <a:r>
              <a:rPr lang="en-US" altLang="zh-CN" b="1" dirty="0" smtClean="0">
                <a:latin typeface="Times New Roman" panose="02020603050405020304" pitchFamily="18" charset="0"/>
                <a:cs typeface="Times New Roman" panose="02020603050405020304" pitchFamily="18" charset="0"/>
              </a:rPr>
              <a:t>6</a:t>
            </a:r>
            <a:endParaRPr lang="zh-CN" altLang="en-US" b="1" dirty="0">
              <a:latin typeface="Times New Roman" panose="02020603050405020304" pitchFamily="18" charset="0"/>
              <a:cs typeface="Times New Roman" panose="02020603050405020304" pitchFamily="18"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80" y="3754524"/>
            <a:ext cx="12192000" cy="2518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6600056" y="4437112"/>
            <a:ext cx="1631286" cy="369332"/>
          </a:xfrm>
          <a:prstGeom prst="rect">
            <a:avLst/>
          </a:prstGeom>
          <a:noFill/>
          <a:ln w="28575">
            <a:solidFill>
              <a:srgbClr val="FF0000"/>
            </a:solidFill>
          </a:ln>
        </p:spPr>
        <p:txBody>
          <a:bodyPr wrap="square" rtlCol="0">
            <a:spAutoFit/>
          </a:bodyPr>
          <a:lstStyle/>
          <a:p>
            <a:r>
              <a:rPr lang="en-US" altLang="zh-CN" b="1" dirty="0" smtClean="0"/>
              <a:t>4.</a:t>
            </a:r>
            <a:r>
              <a:rPr lang="zh-CN" altLang="en-US" b="1" dirty="0" smtClean="0"/>
              <a:t>检索结果</a:t>
            </a:r>
            <a:endParaRPr lang="zh-CN" altLang="en-US" b="1" dirty="0"/>
          </a:p>
        </p:txBody>
      </p:sp>
      <p:sp>
        <p:nvSpPr>
          <p:cNvPr id="14" name="矩形 13"/>
          <p:cNvSpPr/>
          <p:nvPr/>
        </p:nvSpPr>
        <p:spPr>
          <a:xfrm>
            <a:off x="5807968" y="2176187"/>
            <a:ext cx="1584176" cy="2834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rgbClr val="FF0000"/>
              </a:solidFill>
            </a:endParaRPr>
          </a:p>
        </p:txBody>
      </p:sp>
      <p:sp>
        <p:nvSpPr>
          <p:cNvPr id="15" name="矩形 14"/>
          <p:cNvSpPr/>
          <p:nvPr/>
        </p:nvSpPr>
        <p:spPr>
          <a:xfrm>
            <a:off x="263352" y="2509719"/>
            <a:ext cx="1584176" cy="2834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rgbClr val="FF0000"/>
              </a:solidFill>
            </a:endParaRPr>
          </a:p>
        </p:txBody>
      </p:sp>
      <p:sp>
        <p:nvSpPr>
          <p:cNvPr id="16" name="矩形 15"/>
          <p:cNvSpPr/>
          <p:nvPr/>
        </p:nvSpPr>
        <p:spPr>
          <a:xfrm>
            <a:off x="274464" y="980728"/>
            <a:ext cx="4453384" cy="2834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rgbClr val="FF0000"/>
              </a:solidFill>
            </a:endParaRPr>
          </a:p>
        </p:txBody>
      </p:sp>
      <p:sp>
        <p:nvSpPr>
          <p:cNvPr id="9" name="TextBox 8"/>
          <p:cNvSpPr txBox="1"/>
          <p:nvPr/>
        </p:nvSpPr>
        <p:spPr>
          <a:xfrm>
            <a:off x="4871864" y="980728"/>
            <a:ext cx="1728192" cy="369332"/>
          </a:xfrm>
          <a:prstGeom prst="rect">
            <a:avLst/>
          </a:prstGeom>
          <a:noFill/>
        </p:spPr>
        <p:txBody>
          <a:bodyPr wrap="square" rtlCol="0">
            <a:spAutoFit/>
          </a:bodyPr>
          <a:lstStyle/>
          <a:p>
            <a:r>
              <a:rPr lang="en-US" altLang="zh-CN" dirty="0" smtClean="0"/>
              <a:t>1.</a:t>
            </a:r>
            <a:r>
              <a:rPr lang="zh-CN" altLang="en-US" dirty="0" smtClean="0"/>
              <a:t>选择国家</a:t>
            </a:r>
            <a:endParaRPr lang="zh-CN" altLang="en-US" dirty="0"/>
          </a:p>
        </p:txBody>
      </p:sp>
      <p:sp>
        <p:nvSpPr>
          <p:cNvPr id="17" name="TextBox 16"/>
          <p:cNvSpPr txBox="1"/>
          <p:nvPr/>
        </p:nvSpPr>
        <p:spPr>
          <a:xfrm>
            <a:off x="3863752" y="1768088"/>
            <a:ext cx="2520280" cy="369332"/>
          </a:xfrm>
          <a:prstGeom prst="rect">
            <a:avLst/>
          </a:prstGeom>
          <a:noFill/>
        </p:spPr>
        <p:txBody>
          <a:bodyPr wrap="square" rtlCol="0">
            <a:spAutoFit/>
          </a:bodyPr>
          <a:lstStyle/>
          <a:p>
            <a:r>
              <a:rPr lang="en-US" altLang="zh-CN" dirty="0" smtClean="0"/>
              <a:t>2.</a:t>
            </a:r>
            <a:r>
              <a:rPr lang="zh-CN" altLang="en-US" dirty="0" smtClean="0"/>
              <a:t>同族专利限制选项</a:t>
            </a:r>
            <a:endParaRPr lang="zh-CN" altLang="en-US" dirty="0"/>
          </a:p>
        </p:txBody>
      </p:sp>
      <p:sp>
        <p:nvSpPr>
          <p:cNvPr id="18" name="TextBox 17"/>
          <p:cNvSpPr txBox="1"/>
          <p:nvPr/>
        </p:nvSpPr>
        <p:spPr>
          <a:xfrm>
            <a:off x="4475820" y="3209909"/>
            <a:ext cx="2520280" cy="369332"/>
          </a:xfrm>
          <a:prstGeom prst="rect">
            <a:avLst/>
          </a:prstGeom>
          <a:noFill/>
        </p:spPr>
        <p:txBody>
          <a:bodyPr wrap="square" rtlCol="0">
            <a:spAutoFit/>
          </a:bodyPr>
          <a:lstStyle/>
          <a:p>
            <a:r>
              <a:rPr lang="en-US" altLang="zh-CN" dirty="0" smtClean="0"/>
              <a:t>3.</a:t>
            </a:r>
            <a:r>
              <a:rPr lang="zh-CN" altLang="en-US" dirty="0" smtClean="0"/>
              <a:t>输入检索式</a:t>
            </a:r>
            <a:endParaRPr lang="zh-CN" altLang="en-US" dirty="0"/>
          </a:p>
        </p:txBody>
      </p:sp>
    </p:spTree>
    <p:extLst>
      <p:ext uri="{BB962C8B-B14F-4D97-AF65-F5344CB8AC3E}">
        <p14:creationId xmlns:p14="http://schemas.microsoft.com/office/powerpoint/2010/main" val="1361969703"/>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inVertical)">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6146"/>
                                        </p:tgtEl>
                                        <p:attrNameLst>
                                          <p:attrName>style.visibility</p:attrName>
                                        </p:attrNameLst>
                                      </p:cBhvr>
                                      <p:to>
                                        <p:strVal val="visible"/>
                                      </p:to>
                                    </p:set>
                                    <p:animEffect transition="in" filter="barn(inVertical)">
                                      <p:cBhvr>
                                        <p:cTn id="37" dur="500"/>
                                        <p:tgtEl>
                                          <p:spTgt spid="6146"/>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barn(inVertical)">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3" grpId="0" animBg="1"/>
      <p:bldP spid="14" grpId="0" animBg="1"/>
      <p:bldP spid="15" grpId="0" animBg="1"/>
      <p:bldP spid="16" grpId="0" animBg="1"/>
      <p:bldP spid="9"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55183D58-648D-4475-BEF8-624F48514A30}" type="slidenum">
              <a:rPr lang="zh-CN" altLang="en-US" smtClean="0"/>
              <a:pPr/>
              <a:t>11</a:t>
            </a:fld>
            <a:endParaRPr lang="zh-CN" altLang="en-US" dirty="0"/>
          </a:p>
        </p:txBody>
      </p:sp>
      <p:sp>
        <p:nvSpPr>
          <p:cNvPr id="3" name="TextBox 2"/>
          <p:cNvSpPr txBox="1"/>
          <p:nvPr/>
        </p:nvSpPr>
        <p:spPr>
          <a:xfrm>
            <a:off x="14881" y="22503"/>
            <a:ext cx="4079776" cy="523220"/>
          </a:xfrm>
          <a:prstGeom prst="rect">
            <a:avLst/>
          </a:prstGeom>
          <a:noFill/>
        </p:spPr>
        <p:txBody>
          <a:bodyPr wrap="square" rtlCol="0">
            <a:spAutoFit/>
          </a:bodyPr>
          <a:lstStyle/>
          <a:p>
            <a:r>
              <a:rPr lang="zh-CN" altLang="en-US" sz="2800" b="1" dirty="0" smtClean="0">
                <a:latin typeface="+mj-ea"/>
                <a:ea typeface="+mj-ea"/>
              </a:rPr>
              <a:t>检索方式</a:t>
            </a:r>
            <a:r>
              <a:rPr lang="en-US" altLang="zh-CN" sz="2800" b="1" dirty="0" smtClean="0">
                <a:latin typeface="+mj-ea"/>
                <a:ea typeface="+mj-ea"/>
              </a:rPr>
              <a:t>-</a:t>
            </a:r>
            <a:r>
              <a:rPr lang="zh-CN" altLang="en-US" sz="2400" b="1" dirty="0" smtClean="0">
                <a:latin typeface="+mj-ea"/>
                <a:ea typeface="+mj-ea"/>
              </a:rPr>
              <a:t>引证检索</a:t>
            </a:r>
            <a:endParaRPr lang="zh-CN" altLang="en-US" sz="2400" b="1" dirty="0">
              <a:latin typeface="+mj-ea"/>
              <a:ea typeface="+mj-ea"/>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5722"/>
            <a:ext cx="12225191" cy="3226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1" y="944362"/>
            <a:ext cx="12191999" cy="828454"/>
          </a:xfrm>
          <a:prstGeom prst="rect">
            <a:avLst/>
          </a:prstGeom>
          <a:noFill/>
          <a:ln w="28575">
            <a:solidFill>
              <a:srgbClr val="FF0000"/>
            </a:solidFill>
          </a:ln>
          <a:effectLst>
            <a:outerShdw blurRad="50800" dist="38100" algn="l" rotWithShape="0">
              <a:prstClr val="black">
                <a:alpha val="40000"/>
              </a:prstClr>
            </a:outerShdw>
          </a:effectLst>
        </p:spPr>
        <p:txBody>
          <a:bodyPr wrap="square" rtlCol="0">
            <a:spAutoFit/>
          </a:bodyPr>
          <a:lstStyle/>
          <a:p>
            <a:endParaRPr lang="zh-CN" altLang="en-US" dirty="0"/>
          </a:p>
        </p:txBody>
      </p:sp>
      <p:sp>
        <p:nvSpPr>
          <p:cNvPr id="16" name="TextBox 4"/>
          <p:cNvSpPr txBox="1">
            <a:spLocks noChangeArrowheads="1"/>
          </p:cNvSpPr>
          <p:nvPr/>
        </p:nvSpPr>
        <p:spPr bwMode="auto">
          <a:xfrm>
            <a:off x="6112595" y="1180153"/>
            <a:ext cx="22621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b="1" dirty="0">
                <a:latin typeface="+mn-ea"/>
                <a:ea typeface="+mn-ea"/>
              </a:rPr>
              <a:t>一代引证、二代引证</a:t>
            </a:r>
          </a:p>
        </p:txBody>
      </p:sp>
      <p:sp>
        <p:nvSpPr>
          <p:cNvPr id="17" name="TextBox 16"/>
          <p:cNvSpPr txBox="1"/>
          <p:nvPr/>
        </p:nvSpPr>
        <p:spPr>
          <a:xfrm>
            <a:off x="6078494" y="2291262"/>
            <a:ext cx="1673689" cy="369332"/>
          </a:xfrm>
          <a:prstGeom prst="rect">
            <a:avLst/>
          </a:prstGeom>
          <a:noFill/>
        </p:spPr>
        <p:txBody>
          <a:bodyPr wrap="square" rtlCol="0">
            <a:spAutoFit/>
          </a:bodyPr>
          <a:lstStyle/>
          <a:p>
            <a:r>
              <a:rPr lang="en-US" altLang="zh-CN" dirty="0" smtClean="0"/>
              <a:t>8878243</a:t>
            </a:r>
            <a:endParaRPr lang="zh-CN" altLang="en-US" dirty="0"/>
          </a:p>
        </p:txBody>
      </p:sp>
      <p:pic>
        <p:nvPicPr>
          <p:cNvPr id="1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068960"/>
            <a:ext cx="12192000"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矩形标注 475"/>
          <p:cNvSpPr>
            <a:spLocks noChangeArrowheads="1"/>
          </p:cNvSpPr>
          <p:nvPr/>
        </p:nvSpPr>
        <p:spPr bwMode="auto">
          <a:xfrm>
            <a:off x="18769" y="3861048"/>
            <a:ext cx="1190945" cy="314325"/>
          </a:xfrm>
          <a:prstGeom prst="wedgeRectCallout">
            <a:avLst>
              <a:gd name="adj1" fmla="val -116"/>
              <a:gd name="adj2" fmla="val 87458"/>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lang="zh-CN" altLang="en-US" b="1" dirty="0" smtClean="0">
                <a:latin typeface="+mn-ea"/>
                <a:cs typeface="宋体" pitchFamily="2" charset="-122"/>
              </a:rPr>
              <a:t>目标专利</a:t>
            </a:r>
            <a:endParaRPr kumimoji="0" lang="zh-CN" altLang="zh-CN" b="1" i="0" u="none" strike="noStrike" cap="none" normalizeH="0" baseline="0" dirty="0" smtClean="0">
              <a:ln>
                <a:noFill/>
              </a:ln>
              <a:solidFill>
                <a:schemeClr val="tx1"/>
              </a:solidFill>
              <a:effectLst/>
              <a:latin typeface="+mn-ea"/>
              <a:cs typeface="宋体" pitchFamily="2" charset="-122"/>
            </a:endParaRPr>
          </a:p>
        </p:txBody>
      </p:sp>
    </p:spTree>
    <p:extLst>
      <p:ext uri="{BB962C8B-B14F-4D97-AF65-F5344CB8AC3E}">
        <p14:creationId xmlns:p14="http://schemas.microsoft.com/office/powerpoint/2010/main" val="3898115144"/>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55183D58-648D-4475-BEF8-624F48514A30}" type="slidenum">
              <a:rPr lang="zh-CN" altLang="en-US" smtClean="0"/>
              <a:pPr/>
              <a:t>12</a:t>
            </a:fld>
            <a:endParaRPr lang="zh-CN" altLang="en-US" dirty="0"/>
          </a:p>
        </p:txBody>
      </p:sp>
      <p:sp>
        <p:nvSpPr>
          <p:cNvPr id="3" name="TextBox 2"/>
          <p:cNvSpPr txBox="1"/>
          <p:nvPr/>
        </p:nvSpPr>
        <p:spPr>
          <a:xfrm>
            <a:off x="14880" y="22503"/>
            <a:ext cx="11409712" cy="523220"/>
          </a:xfrm>
          <a:prstGeom prst="rect">
            <a:avLst/>
          </a:prstGeom>
          <a:noFill/>
        </p:spPr>
        <p:txBody>
          <a:bodyPr wrap="square" rtlCol="0">
            <a:spAutoFit/>
          </a:bodyPr>
          <a:lstStyle/>
          <a:p>
            <a:r>
              <a:rPr lang="zh-CN" altLang="en-US" sz="2800" b="1" dirty="0" smtClean="0">
                <a:latin typeface="+mj-ea"/>
                <a:ea typeface="+mj-ea"/>
              </a:rPr>
              <a:t>检索方式</a:t>
            </a:r>
            <a:r>
              <a:rPr lang="en-US" altLang="zh-CN" sz="2800" b="1" dirty="0" smtClean="0">
                <a:latin typeface="+mj-ea"/>
                <a:ea typeface="+mj-ea"/>
              </a:rPr>
              <a:t>-</a:t>
            </a:r>
            <a:r>
              <a:rPr lang="zh-CN" altLang="en-US" sz="2400" b="1" dirty="0" smtClean="0">
                <a:latin typeface="+mj-ea"/>
                <a:ea typeface="+mj-ea"/>
              </a:rPr>
              <a:t>公司检索，</a:t>
            </a:r>
            <a:r>
              <a:rPr lang="zh-CN" altLang="en-US" sz="1600" b="1" dirty="0" smtClean="0">
                <a:latin typeface="+mj-ea"/>
                <a:ea typeface="+mj-ea"/>
              </a:rPr>
              <a:t>可筛选单独申请或共同申请的专利，用于分析技术领域或申请人之间的合作关系</a:t>
            </a:r>
            <a:endParaRPr lang="zh-CN" altLang="en-US" sz="1600" b="1" dirty="0">
              <a:latin typeface="+mj-ea"/>
              <a:ea typeface="+mj-ea"/>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5723"/>
            <a:ext cx="12192000" cy="5691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335360" y="2233303"/>
            <a:ext cx="7632848" cy="302153"/>
          </a:xfrm>
          <a:prstGeom prst="rect">
            <a:avLst/>
          </a:prstGeom>
          <a:noFill/>
          <a:ln w="28575">
            <a:solidFill>
              <a:srgbClr val="FF0000"/>
            </a:solidFill>
          </a:ln>
        </p:spPr>
        <p:txBody>
          <a:bodyPr wrap="square" rtlCol="0">
            <a:spAutoFit/>
          </a:bodyPr>
          <a:lstStyle/>
          <a:p>
            <a:endParaRPr lang="zh-CN" altLang="en-US" dirty="0"/>
          </a:p>
        </p:txBody>
      </p:sp>
      <p:sp>
        <p:nvSpPr>
          <p:cNvPr id="19" name="矩形 18"/>
          <p:cNvSpPr/>
          <p:nvPr/>
        </p:nvSpPr>
        <p:spPr>
          <a:xfrm>
            <a:off x="1991544" y="3206851"/>
            <a:ext cx="1296144" cy="369332"/>
          </a:xfrm>
          <a:prstGeom prst="rect">
            <a:avLst/>
          </a:prstGeom>
        </p:spPr>
        <p:txBody>
          <a:bodyPr wrap="square">
            <a:spAutoFit/>
          </a:bodyPr>
          <a:lstStyle/>
          <a:p>
            <a:r>
              <a:rPr lang="en-US" altLang="zh-CN" dirty="0">
                <a:latin typeface="Times New Roman" panose="02020603050405020304" pitchFamily="18" charset="0"/>
                <a:cs typeface="Times New Roman" panose="02020603050405020304" pitchFamily="18" charset="0"/>
              </a:rPr>
              <a:t>(mobile).</a:t>
            </a:r>
            <a:r>
              <a:rPr lang="en-US" altLang="zh-CN" dirty="0" err="1">
                <a:latin typeface="Times New Roman" panose="02020603050405020304" pitchFamily="18" charset="0"/>
                <a:cs typeface="Times New Roman" panose="02020603050405020304" pitchFamily="18" charset="0"/>
              </a:rPr>
              <a:t>ti</a:t>
            </a:r>
            <a:r>
              <a:rPr lang="en-US" altLang="zh-CN" dirty="0">
                <a:latin typeface="Times New Roman" panose="02020603050405020304" pitchFamily="18" charset="0"/>
                <a:cs typeface="Times New Roman" panose="02020603050405020304" pitchFamily="18" charset="0"/>
              </a:rPr>
              <a:t>.</a:t>
            </a:r>
            <a:endParaRPr lang="zh-CN" altLang="en-US" dirty="0">
              <a:latin typeface="Times New Roman" panose="02020603050405020304" pitchFamily="18" charset="0"/>
              <a:cs typeface="Times New Roman" panose="02020603050405020304" pitchFamily="18" charset="0"/>
            </a:endParaRPr>
          </a:p>
        </p:txBody>
      </p:sp>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285" y="3645024"/>
            <a:ext cx="12177119" cy="4004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638047"/>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55183D58-648D-4475-BEF8-624F48514A30}" type="slidenum">
              <a:rPr lang="zh-CN" altLang="en-US" smtClean="0"/>
              <a:pPr/>
              <a:t>13</a:t>
            </a:fld>
            <a:endParaRPr lang="zh-CN" altLang="en-US" dirty="0"/>
          </a:p>
        </p:txBody>
      </p:sp>
      <p:grpSp>
        <p:nvGrpSpPr>
          <p:cNvPr id="4" name="组合 35"/>
          <p:cNvGrpSpPr>
            <a:grpSpLocks/>
          </p:cNvGrpSpPr>
          <p:nvPr/>
        </p:nvGrpSpPr>
        <p:grpSpPr bwMode="auto">
          <a:xfrm rot="1098352">
            <a:off x="2283393" y="1797710"/>
            <a:ext cx="2115760" cy="3780394"/>
            <a:chOff x="0" y="0"/>
            <a:chExt cx="2088232" cy="3975446"/>
          </a:xfrm>
        </p:grpSpPr>
        <p:sp>
          <p:nvSpPr>
            <p:cNvPr id="24" name="直接连接符 36"/>
            <p:cNvSpPr>
              <a:spLocks noChangeShapeType="1"/>
            </p:cNvSpPr>
            <p:nvPr/>
          </p:nvSpPr>
          <p:spPr bwMode="auto">
            <a:xfrm flipH="1" flipV="1">
              <a:off x="1658185" y="456051"/>
              <a:ext cx="430047" cy="2367268"/>
            </a:xfrm>
            <a:prstGeom prst="line">
              <a:avLst/>
            </a:prstGeom>
            <a:noFill/>
            <a:ln w="19050" cap="flat" cmpd="sng">
              <a:solidFill>
                <a:srgbClr val="595959"/>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25" name="直接连接符 37"/>
            <p:cNvSpPr>
              <a:spLocks noChangeShapeType="1"/>
            </p:cNvSpPr>
            <p:nvPr/>
          </p:nvSpPr>
          <p:spPr bwMode="auto">
            <a:xfrm flipH="1">
              <a:off x="0" y="456051"/>
              <a:ext cx="1044116" cy="2367267"/>
            </a:xfrm>
            <a:prstGeom prst="line">
              <a:avLst/>
            </a:prstGeom>
            <a:noFill/>
            <a:ln w="19050" cap="flat" cmpd="sng">
              <a:solidFill>
                <a:srgbClr val="595959"/>
              </a:solidFill>
              <a:bevel/>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26" name="组合 38"/>
            <p:cNvGrpSpPr>
              <a:grpSpLocks/>
            </p:cNvGrpSpPr>
            <p:nvPr/>
          </p:nvGrpSpPr>
          <p:grpSpPr bwMode="auto">
            <a:xfrm>
              <a:off x="936104" y="0"/>
              <a:ext cx="912102" cy="912102"/>
              <a:chOff x="0" y="0"/>
              <a:chExt cx="1728192" cy="1728192"/>
            </a:xfrm>
          </p:grpSpPr>
          <p:sp>
            <p:nvSpPr>
              <p:cNvPr id="30" name="椭圆 42"/>
              <p:cNvSpPr>
                <a:spLocks noChangeArrowheads="1"/>
              </p:cNvSpPr>
              <p:nvPr/>
            </p:nvSpPr>
            <p:spPr bwMode="auto">
              <a:xfrm>
                <a:off x="0" y="0"/>
                <a:ext cx="1728192" cy="1728192"/>
              </a:xfrm>
              <a:prstGeom prst="ellipse">
                <a:avLst/>
              </a:prstGeom>
              <a:gradFill rotWithShape="1">
                <a:gsLst>
                  <a:gs pos="0">
                    <a:srgbClr val="F2F2F2"/>
                  </a:gs>
                  <a:gs pos="100000">
                    <a:srgbClr val="FFFFFF"/>
                  </a:gs>
                </a:gsLst>
                <a:lin ang="5400000" scaled="1"/>
              </a:gradFill>
              <a:ln w="25400" cap="flat" cmpd="sng">
                <a:solidFill>
                  <a:srgbClr val="FFFFFF"/>
                </a:solidFill>
                <a:bevel/>
                <a:headEnd/>
                <a:tailEnd/>
              </a:ln>
            </p:spPr>
            <p:txBody>
              <a:bodyPr anchor="ctr"/>
              <a:lstStyle/>
              <a:p>
                <a:pPr algn="ctr" eaLnBrk="1" hangingPunct="1"/>
                <a:endParaRPr lang="zh-CN" altLang="zh-CN" b="1" i="1">
                  <a:solidFill>
                    <a:srgbClr val="FFFFFF"/>
                  </a:solidFill>
                  <a:latin typeface="Calibri" pitchFamily="34" charset="0"/>
                  <a:sym typeface="微软雅黑" pitchFamily="34" charset="-122"/>
                </a:endParaRPr>
              </a:p>
            </p:txBody>
          </p:sp>
          <p:sp>
            <p:nvSpPr>
              <p:cNvPr id="31" name="椭圆 43"/>
              <p:cNvSpPr>
                <a:spLocks noChangeArrowheads="1"/>
              </p:cNvSpPr>
              <p:nvPr/>
            </p:nvSpPr>
            <p:spPr bwMode="auto">
              <a:xfrm>
                <a:off x="360040" y="360040"/>
                <a:ext cx="1008112" cy="1008112"/>
              </a:xfrm>
              <a:prstGeom prst="ellipse">
                <a:avLst/>
              </a:prstGeom>
              <a:gradFill rotWithShape="1">
                <a:gsLst>
                  <a:gs pos="0">
                    <a:srgbClr val="D8D8D8"/>
                  </a:gs>
                  <a:gs pos="100000">
                    <a:srgbClr val="FFFFFF"/>
                  </a:gs>
                </a:gsLst>
                <a:lin ang="5400000" scaled="1"/>
              </a:gradFill>
              <a:ln w="25400" cap="flat" cmpd="sng">
                <a:solidFill>
                  <a:srgbClr val="FFFFFF"/>
                </a:solidFill>
                <a:bevel/>
                <a:headEnd/>
                <a:tailEnd/>
              </a:ln>
            </p:spPr>
            <p:txBody>
              <a:bodyPr anchor="ctr"/>
              <a:lstStyle/>
              <a:p>
                <a:pPr algn="ctr" eaLnBrk="1" hangingPunct="1"/>
                <a:endParaRPr lang="zh-CN" altLang="zh-CN" b="1" i="1">
                  <a:solidFill>
                    <a:srgbClr val="FFFFFF"/>
                  </a:solidFill>
                  <a:latin typeface="Calibri" pitchFamily="34" charset="0"/>
                  <a:sym typeface="微软雅黑" pitchFamily="34" charset="-122"/>
                </a:endParaRPr>
              </a:p>
            </p:txBody>
          </p:sp>
        </p:grpSp>
        <p:grpSp>
          <p:nvGrpSpPr>
            <p:cNvPr id="27" name="组合 39"/>
            <p:cNvGrpSpPr>
              <a:grpSpLocks/>
            </p:cNvGrpSpPr>
            <p:nvPr/>
          </p:nvGrpSpPr>
          <p:grpSpPr bwMode="auto">
            <a:xfrm>
              <a:off x="0" y="1887214"/>
              <a:ext cx="2088232" cy="2088232"/>
              <a:chOff x="0" y="0"/>
              <a:chExt cx="2736304" cy="2736304"/>
            </a:xfrm>
          </p:grpSpPr>
          <p:sp>
            <p:nvSpPr>
              <p:cNvPr id="28" name="椭圆 40"/>
              <p:cNvSpPr>
                <a:spLocks noChangeArrowheads="1"/>
              </p:cNvSpPr>
              <p:nvPr/>
            </p:nvSpPr>
            <p:spPr bwMode="auto">
              <a:xfrm>
                <a:off x="0" y="0"/>
                <a:ext cx="2736304" cy="2736304"/>
              </a:xfrm>
              <a:prstGeom prst="ellipse">
                <a:avLst/>
              </a:prstGeom>
              <a:gradFill rotWithShape="1">
                <a:gsLst>
                  <a:gs pos="0">
                    <a:srgbClr val="E4E4E4"/>
                  </a:gs>
                  <a:gs pos="89999">
                    <a:srgbClr val="FFFFFF"/>
                  </a:gs>
                  <a:gs pos="100000">
                    <a:srgbClr val="FFFFFF"/>
                  </a:gs>
                </a:gsLst>
                <a:lin ang="5400000" scaled="1"/>
              </a:gradFill>
              <a:ln w="76200" cap="flat" cmpd="sng">
                <a:solidFill>
                  <a:srgbClr val="FFFFFF"/>
                </a:solidFill>
                <a:bevel/>
                <a:headEnd/>
                <a:tailEnd/>
              </a:ln>
            </p:spPr>
            <p:txBody>
              <a:bodyPr anchor="ctr"/>
              <a:lstStyle/>
              <a:p>
                <a:pPr algn="ctr" eaLnBrk="1" hangingPunct="1"/>
                <a:endParaRPr lang="zh-CN" altLang="zh-CN" b="1" i="1">
                  <a:solidFill>
                    <a:srgbClr val="FFFFFF"/>
                  </a:solidFill>
                  <a:latin typeface="Calibri" pitchFamily="34" charset="0"/>
                  <a:sym typeface="微软雅黑" pitchFamily="34" charset="-122"/>
                </a:endParaRPr>
              </a:p>
            </p:txBody>
          </p:sp>
          <p:sp>
            <p:nvSpPr>
              <p:cNvPr id="29" name="椭圆 41"/>
              <p:cNvSpPr>
                <a:spLocks noChangeArrowheads="1"/>
              </p:cNvSpPr>
              <p:nvPr/>
            </p:nvSpPr>
            <p:spPr bwMode="auto">
              <a:xfrm>
                <a:off x="364385" y="647451"/>
                <a:ext cx="1994498" cy="1994498"/>
              </a:xfrm>
              <a:prstGeom prst="ellipse">
                <a:avLst/>
              </a:prstGeom>
              <a:gradFill rotWithShape="1">
                <a:gsLst>
                  <a:gs pos="0">
                    <a:srgbClr val="E89628"/>
                  </a:gs>
                  <a:gs pos="100000">
                    <a:srgbClr val="BC3910"/>
                  </a:gs>
                </a:gsLst>
                <a:path path="rect">
                  <a:fillToRect l="50000" t="50000" r="50000" b="50000"/>
                </a:path>
              </a:gradFill>
              <a:ln w="25400" cap="flat" cmpd="sng">
                <a:solidFill>
                  <a:srgbClr val="BC3910"/>
                </a:solidFill>
                <a:bevel/>
                <a:headEnd/>
                <a:tailEnd/>
              </a:ln>
            </p:spPr>
            <p:txBody>
              <a:bodyPr anchor="ctr"/>
              <a:lstStyle/>
              <a:p>
                <a:pPr algn="ctr" eaLnBrk="1" hangingPunct="1"/>
                <a:endParaRPr lang="zh-CN" altLang="zh-CN" b="1" i="1">
                  <a:solidFill>
                    <a:srgbClr val="FFFFFF"/>
                  </a:solidFill>
                  <a:latin typeface="Calibri" pitchFamily="34" charset="0"/>
                  <a:sym typeface="微软雅黑" pitchFamily="34" charset="-122"/>
                </a:endParaRPr>
              </a:p>
            </p:txBody>
          </p:sp>
        </p:grpSp>
      </p:grpSp>
      <p:grpSp>
        <p:nvGrpSpPr>
          <p:cNvPr id="5" name="组合 44"/>
          <p:cNvGrpSpPr>
            <a:grpSpLocks/>
          </p:cNvGrpSpPr>
          <p:nvPr/>
        </p:nvGrpSpPr>
        <p:grpSpPr bwMode="auto">
          <a:xfrm rot="20977899">
            <a:off x="4471500" y="2342509"/>
            <a:ext cx="2114153" cy="3780395"/>
            <a:chOff x="0" y="0"/>
            <a:chExt cx="2088232" cy="3975446"/>
          </a:xfrm>
        </p:grpSpPr>
        <p:sp>
          <p:nvSpPr>
            <p:cNvPr id="16" name="直接连接符 45"/>
            <p:cNvSpPr>
              <a:spLocks noChangeShapeType="1"/>
            </p:cNvSpPr>
            <p:nvPr/>
          </p:nvSpPr>
          <p:spPr bwMode="auto">
            <a:xfrm flipH="1" flipV="1">
              <a:off x="1658185" y="456051"/>
              <a:ext cx="430047" cy="2367268"/>
            </a:xfrm>
            <a:prstGeom prst="line">
              <a:avLst/>
            </a:prstGeom>
            <a:noFill/>
            <a:ln w="19050" cap="flat" cmpd="sng">
              <a:solidFill>
                <a:srgbClr val="595959"/>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7" name="直接连接符 46"/>
            <p:cNvSpPr>
              <a:spLocks noChangeShapeType="1"/>
            </p:cNvSpPr>
            <p:nvPr/>
          </p:nvSpPr>
          <p:spPr bwMode="auto">
            <a:xfrm flipH="1">
              <a:off x="0" y="456051"/>
              <a:ext cx="1044116" cy="2367267"/>
            </a:xfrm>
            <a:prstGeom prst="line">
              <a:avLst/>
            </a:prstGeom>
            <a:noFill/>
            <a:ln w="19050" cap="flat" cmpd="sng">
              <a:solidFill>
                <a:srgbClr val="595959"/>
              </a:solidFill>
              <a:bevel/>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8" name="组合 47"/>
            <p:cNvGrpSpPr>
              <a:grpSpLocks/>
            </p:cNvGrpSpPr>
            <p:nvPr/>
          </p:nvGrpSpPr>
          <p:grpSpPr bwMode="auto">
            <a:xfrm>
              <a:off x="936104" y="0"/>
              <a:ext cx="912102" cy="912102"/>
              <a:chOff x="0" y="0"/>
              <a:chExt cx="1728192" cy="1728192"/>
            </a:xfrm>
          </p:grpSpPr>
          <p:sp>
            <p:nvSpPr>
              <p:cNvPr id="22" name="椭圆 51"/>
              <p:cNvSpPr>
                <a:spLocks noChangeArrowheads="1"/>
              </p:cNvSpPr>
              <p:nvPr/>
            </p:nvSpPr>
            <p:spPr bwMode="auto">
              <a:xfrm>
                <a:off x="0" y="0"/>
                <a:ext cx="1728192" cy="1728192"/>
              </a:xfrm>
              <a:prstGeom prst="ellipse">
                <a:avLst/>
              </a:prstGeom>
              <a:gradFill rotWithShape="1">
                <a:gsLst>
                  <a:gs pos="0">
                    <a:srgbClr val="F2F2F2"/>
                  </a:gs>
                  <a:gs pos="100000">
                    <a:srgbClr val="FFFFFF"/>
                  </a:gs>
                </a:gsLst>
                <a:lin ang="5400000" scaled="1"/>
              </a:gradFill>
              <a:ln w="25400" cap="flat" cmpd="sng">
                <a:solidFill>
                  <a:srgbClr val="FFFFFF"/>
                </a:solidFill>
                <a:bevel/>
                <a:headEnd/>
                <a:tailEnd/>
              </a:ln>
            </p:spPr>
            <p:txBody>
              <a:bodyPr anchor="ctr"/>
              <a:lstStyle/>
              <a:p>
                <a:pPr algn="ctr" eaLnBrk="1" hangingPunct="1"/>
                <a:endParaRPr lang="zh-CN" altLang="zh-CN" b="1" i="1">
                  <a:solidFill>
                    <a:srgbClr val="FFFFFF"/>
                  </a:solidFill>
                  <a:latin typeface="Calibri" pitchFamily="34" charset="0"/>
                  <a:sym typeface="微软雅黑" pitchFamily="34" charset="-122"/>
                </a:endParaRPr>
              </a:p>
            </p:txBody>
          </p:sp>
          <p:sp>
            <p:nvSpPr>
              <p:cNvPr id="23" name="椭圆 52"/>
              <p:cNvSpPr>
                <a:spLocks noChangeArrowheads="1"/>
              </p:cNvSpPr>
              <p:nvPr/>
            </p:nvSpPr>
            <p:spPr bwMode="auto">
              <a:xfrm>
                <a:off x="360040" y="360040"/>
                <a:ext cx="1008112" cy="1008112"/>
              </a:xfrm>
              <a:prstGeom prst="ellipse">
                <a:avLst/>
              </a:prstGeom>
              <a:gradFill rotWithShape="1">
                <a:gsLst>
                  <a:gs pos="0">
                    <a:srgbClr val="D8D8D8"/>
                  </a:gs>
                  <a:gs pos="100000">
                    <a:srgbClr val="FFFFFF"/>
                  </a:gs>
                </a:gsLst>
                <a:lin ang="5400000" scaled="1"/>
              </a:gradFill>
              <a:ln w="25400" cap="flat" cmpd="sng">
                <a:solidFill>
                  <a:srgbClr val="FFFFFF"/>
                </a:solidFill>
                <a:bevel/>
                <a:headEnd/>
                <a:tailEnd/>
              </a:ln>
            </p:spPr>
            <p:txBody>
              <a:bodyPr anchor="ctr"/>
              <a:lstStyle/>
              <a:p>
                <a:pPr algn="ctr" eaLnBrk="1" hangingPunct="1"/>
                <a:endParaRPr lang="zh-CN" altLang="zh-CN" b="1" i="1">
                  <a:solidFill>
                    <a:srgbClr val="FFFFFF"/>
                  </a:solidFill>
                  <a:latin typeface="Calibri" pitchFamily="34" charset="0"/>
                  <a:sym typeface="微软雅黑" pitchFamily="34" charset="-122"/>
                </a:endParaRPr>
              </a:p>
            </p:txBody>
          </p:sp>
        </p:grpSp>
        <p:grpSp>
          <p:nvGrpSpPr>
            <p:cNvPr id="19" name="组合 48"/>
            <p:cNvGrpSpPr>
              <a:grpSpLocks/>
            </p:cNvGrpSpPr>
            <p:nvPr/>
          </p:nvGrpSpPr>
          <p:grpSpPr bwMode="auto">
            <a:xfrm>
              <a:off x="0" y="1887214"/>
              <a:ext cx="2088232" cy="2088232"/>
              <a:chOff x="0" y="0"/>
              <a:chExt cx="2736304" cy="2736304"/>
            </a:xfrm>
          </p:grpSpPr>
          <p:sp>
            <p:nvSpPr>
              <p:cNvPr id="20" name="椭圆 49"/>
              <p:cNvSpPr>
                <a:spLocks noChangeArrowheads="1"/>
              </p:cNvSpPr>
              <p:nvPr/>
            </p:nvSpPr>
            <p:spPr bwMode="auto">
              <a:xfrm>
                <a:off x="0" y="0"/>
                <a:ext cx="2736304" cy="2736304"/>
              </a:xfrm>
              <a:prstGeom prst="ellipse">
                <a:avLst/>
              </a:prstGeom>
              <a:gradFill rotWithShape="1">
                <a:gsLst>
                  <a:gs pos="0">
                    <a:srgbClr val="E4E4E4"/>
                  </a:gs>
                  <a:gs pos="89999">
                    <a:srgbClr val="FFFFFF"/>
                  </a:gs>
                  <a:gs pos="100000">
                    <a:srgbClr val="FFFFFF"/>
                  </a:gs>
                </a:gsLst>
                <a:lin ang="5400000" scaled="1"/>
              </a:gradFill>
              <a:ln w="76200" cap="flat" cmpd="sng">
                <a:solidFill>
                  <a:srgbClr val="FFFFFF"/>
                </a:solidFill>
                <a:bevel/>
                <a:headEnd/>
                <a:tailEnd/>
              </a:ln>
            </p:spPr>
            <p:txBody>
              <a:bodyPr anchor="ctr"/>
              <a:lstStyle/>
              <a:p>
                <a:pPr algn="ctr" eaLnBrk="1" hangingPunct="1"/>
                <a:endParaRPr lang="zh-CN" altLang="zh-CN" b="1" i="1">
                  <a:solidFill>
                    <a:srgbClr val="FFFFFF"/>
                  </a:solidFill>
                  <a:latin typeface="Calibri" pitchFamily="34" charset="0"/>
                  <a:sym typeface="微软雅黑" pitchFamily="34" charset="-122"/>
                </a:endParaRPr>
              </a:p>
            </p:txBody>
          </p:sp>
          <p:sp>
            <p:nvSpPr>
              <p:cNvPr id="21" name="椭圆 50"/>
              <p:cNvSpPr>
                <a:spLocks noChangeArrowheads="1"/>
              </p:cNvSpPr>
              <p:nvPr/>
            </p:nvSpPr>
            <p:spPr bwMode="auto">
              <a:xfrm>
                <a:off x="322711" y="638975"/>
                <a:ext cx="1994498" cy="1994498"/>
              </a:xfrm>
              <a:prstGeom prst="ellipse">
                <a:avLst/>
              </a:prstGeom>
              <a:gradFill rotWithShape="1">
                <a:gsLst>
                  <a:gs pos="0">
                    <a:srgbClr val="B8DC44"/>
                  </a:gs>
                  <a:gs pos="100000">
                    <a:srgbClr val="64D749"/>
                  </a:gs>
                </a:gsLst>
                <a:path path="rect">
                  <a:fillToRect l="50000" t="50000" r="50000" b="50000"/>
                </a:path>
              </a:gradFill>
              <a:ln w="25400" cap="flat" cmpd="sng">
                <a:solidFill>
                  <a:srgbClr val="44B929"/>
                </a:solidFill>
                <a:bevel/>
                <a:headEnd/>
                <a:tailEnd/>
              </a:ln>
            </p:spPr>
            <p:txBody>
              <a:bodyPr anchor="ctr"/>
              <a:lstStyle/>
              <a:p>
                <a:pPr algn="ctr" eaLnBrk="1" hangingPunct="1"/>
                <a:endParaRPr lang="zh-CN" altLang="zh-CN" b="1" i="1">
                  <a:solidFill>
                    <a:srgbClr val="FFFFFF"/>
                  </a:solidFill>
                  <a:latin typeface="Calibri" pitchFamily="34" charset="0"/>
                  <a:sym typeface="微软雅黑" pitchFamily="34" charset="-122"/>
                </a:endParaRPr>
              </a:p>
            </p:txBody>
          </p:sp>
        </p:grpSp>
      </p:grpSp>
      <p:grpSp>
        <p:nvGrpSpPr>
          <p:cNvPr id="6" name="组合 53"/>
          <p:cNvGrpSpPr>
            <a:grpSpLocks/>
          </p:cNvGrpSpPr>
          <p:nvPr/>
        </p:nvGrpSpPr>
        <p:grpSpPr bwMode="auto">
          <a:xfrm rot="19047772">
            <a:off x="6648353" y="1797710"/>
            <a:ext cx="2115760" cy="3780394"/>
            <a:chOff x="0" y="0"/>
            <a:chExt cx="2088232" cy="3975446"/>
          </a:xfrm>
        </p:grpSpPr>
        <p:sp>
          <p:nvSpPr>
            <p:cNvPr id="8" name="直接连接符 54"/>
            <p:cNvSpPr>
              <a:spLocks noChangeShapeType="1"/>
            </p:cNvSpPr>
            <p:nvPr/>
          </p:nvSpPr>
          <p:spPr bwMode="auto">
            <a:xfrm flipH="1" flipV="1">
              <a:off x="1658185" y="456051"/>
              <a:ext cx="430047" cy="2367268"/>
            </a:xfrm>
            <a:prstGeom prst="line">
              <a:avLst/>
            </a:prstGeom>
            <a:noFill/>
            <a:ln w="19050" cap="flat" cmpd="sng">
              <a:solidFill>
                <a:srgbClr val="595959"/>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9" name="直接连接符 55"/>
            <p:cNvSpPr>
              <a:spLocks noChangeShapeType="1"/>
            </p:cNvSpPr>
            <p:nvPr/>
          </p:nvSpPr>
          <p:spPr bwMode="auto">
            <a:xfrm flipH="1">
              <a:off x="0" y="456051"/>
              <a:ext cx="1044116" cy="2367267"/>
            </a:xfrm>
            <a:prstGeom prst="line">
              <a:avLst/>
            </a:prstGeom>
            <a:noFill/>
            <a:ln w="19050" cap="flat" cmpd="sng">
              <a:solidFill>
                <a:srgbClr val="595959"/>
              </a:solidFill>
              <a:bevel/>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0" name="组合 56"/>
            <p:cNvGrpSpPr>
              <a:grpSpLocks/>
            </p:cNvGrpSpPr>
            <p:nvPr/>
          </p:nvGrpSpPr>
          <p:grpSpPr bwMode="auto">
            <a:xfrm>
              <a:off x="936104" y="0"/>
              <a:ext cx="912102" cy="912102"/>
              <a:chOff x="0" y="0"/>
              <a:chExt cx="1728192" cy="1728192"/>
            </a:xfrm>
          </p:grpSpPr>
          <p:sp>
            <p:nvSpPr>
              <p:cNvPr id="14" name="椭圆 60"/>
              <p:cNvSpPr>
                <a:spLocks noChangeArrowheads="1"/>
              </p:cNvSpPr>
              <p:nvPr/>
            </p:nvSpPr>
            <p:spPr bwMode="auto">
              <a:xfrm>
                <a:off x="0" y="0"/>
                <a:ext cx="1728192" cy="1728192"/>
              </a:xfrm>
              <a:prstGeom prst="ellipse">
                <a:avLst/>
              </a:prstGeom>
              <a:gradFill rotWithShape="1">
                <a:gsLst>
                  <a:gs pos="0">
                    <a:srgbClr val="F2F2F2"/>
                  </a:gs>
                  <a:gs pos="100000">
                    <a:srgbClr val="FFFFFF"/>
                  </a:gs>
                </a:gsLst>
                <a:lin ang="5400000" scaled="1"/>
              </a:gradFill>
              <a:ln w="25400" cap="flat" cmpd="sng">
                <a:solidFill>
                  <a:srgbClr val="FFFFFF"/>
                </a:solidFill>
                <a:bevel/>
                <a:headEnd/>
                <a:tailEnd/>
              </a:ln>
            </p:spPr>
            <p:txBody>
              <a:bodyPr anchor="ctr"/>
              <a:lstStyle/>
              <a:p>
                <a:pPr algn="ctr" eaLnBrk="1" hangingPunct="1"/>
                <a:endParaRPr lang="zh-CN" altLang="zh-CN" b="1" i="1">
                  <a:solidFill>
                    <a:srgbClr val="FFFFFF"/>
                  </a:solidFill>
                  <a:latin typeface="Calibri" pitchFamily="34" charset="0"/>
                  <a:sym typeface="微软雅黑" pitchFamily="34" charset="-122"/>
                </a:endParaRPr>
              </a:p>
            </p:txBody>
          </p:sp>
          <p:sp>
            <p:nvSpPr>
              <p:cNvPr id="15" name="椭圆 61"/>
              <p:cNvSpPr>
                <a:spLocks noChangeArrowheads="1"/>
              </p:cNvSpPr>
              <p:nvPr/>
            </p:nvSpPr>
            <p:spPr bwMode="auto">
              <a:xfrm>
                <a:off x="360040" y="360040"/>
                <a:ext cx="1008112" cy="1008112"/>
              </a:xfrm>
              <a:prstGeom prst="ellipse">
                <a:avLst/>
              </a:prstGeom>
              <a:gradFill rotWithShape="1">
                <a:gsLst>
                  <a:gs pos="0">
                    <a:srgbClr val="D8D8D8"/>
                  </a:gs>
                  <a:gs pos="100000">
                    <a:srgbClr val="FFFFFF"/>
                  </a:gs>
                </a:gsLst>
                <a:lin ang="5400000" scaled="1"/>
              </a:gradFill>
              <a:ln w="25400" cap="flat" cmpd="sng">
                <a:solidFill>
                  <a:srgbClr val="FFFFFF"/>
                </a:solidFill>
                <a:bevel/>
                <a:headEnd/>
                <a:tailEnd/>
              </a:ln>
            </p:spPr>
            <p:txBody>
              <a:bodyPr anchor="ctr"/>
              <a:lstStyle/>
              <a:p>
                <a:pPr algn="ctr" eaLnBrk="1" hangingPunct="1"/>
                <a:endParaRPr lang="zh-CN" altLang="zh-CN" b="1" i="1">
                  <a:solidFill>
                    <a:srgbClr val="FFFFFF"/>
                  </a:solidFill>
                  <a:latin typeface="Calibri" pitchFamily="34" charset="0"/>
                  <a:sym typeface="微软雅黑" pitchFamily="34" charset="-122"/>
                </a:endParaRPr>
              </a:p>
            </p:txBody>
          </p:sp>
        </p:grpSp>
        <p:grpSp>
          <p:nvGrpSpPr>
            <p:cNvPr id="11" name="组合 57"/>
            <p:cNvGrpSpPr>
              <a:grpSpLocks/>
            </p:cNvGrpSpPr>
            <p:nvPr/>
          </p:nvGrpSpPr>
          <p:grpSpPr bwMode="auto">
            <a:xfrm>
              <a:off x="0" y="1887214"/>
              <a:ext cx="2088232" cy="2088232"/>
              <a:chOff x="0" y="0"/>
              <a:chExt cx="2736304" cy="2736304"/>
            </a:xfrm>
          </p:grpSpPr>
          <p:sp>
            <p:nvSpPr>
              <p:cNvPr id="12" name="椭圆 58"/>
              <p:cNvSpPr>
                <a:spLocks noChangeArrowheads="1"/>
              </p:cNvSpPr>
              <p:nvPr/>
            </p:nvSpPr>
            <p:spPr bwMode="auto">
              <a:xfrm>
                <a:off x="0" y="0"/>
                <a:ext cx="2736304" cy="2736304"/>
              </a:xfrm>
              <a:prstGeom prst="ellipse">
                <a:avLst/>
              </a:prstGeom>
              <a:gradFill rotWithShape="1">
                <a:gsLst>
                  <a:gs pos="0">
                    <a:srgbClr val="E4E4E4"/>
                  </a:gs>
                  <a:gs pos="89999">
                    <a:srgbClr val="FFFFFF"/>
                  </a:gs>
                  <a:gs pos="100000">
                    <a:srgbClr val="FFFFFF"/>
                  </a:gs>
                </a:gsLst>
                <a:lin ang="5400000" scaled="1"/>
              </a:gradFill>
              <a:ln w="76200" cap="flat" cmpd="sng">
                <a:solidFill>
                  <a:srgbClr val="FFFFFF"/>
                </a:solidFill>
                <a:bevel/>
                <a:headEnd/>
                <a:tailEnd/>
              </a:ln>
            </p:spPr>
            <p:txBody>
              <a:bodyPr anchor="ctr"/>
              <a:lstStyle/>
              <a:p>
                <a:pPr algn="ctr" eaLnBrk="1" hangingPunct="1"/>
                <a:endParaRPr lang="zh-CN" altLang="zh-CN" b="1" i="1">
                  <a:solidFill>
                    <a:srgbClr val="FFFFFF"/>
                  </a:solidFill>
                  <a:latin typeface="Calibri" pitchFamily="34" charset="0"/>
                  <a:sym typeface="微软雅黑" pitchFamily="34" charset="-122"/>
                </a:endParaRPr>
              </a:p>
            </p:txBody>
          </p:sp>
          <p:sp>
            <p:nvSpPr>
              <p:cNvPr id="13" name="椭圆 59"/>
              <p:cNvSpPr>
                <a:spLocks noChangeArrowheads="1"/>
              </p:cNvSpPr>
              <p:nvPr/>
            </p:nvSpPr>
            <p:spPr bwMode="auto">
              <a:xfrm>
                <a:off x="322711" y="638975"/>
                <a:ext cx="1994498" cy="1994498"/>
              </a:xfrm>
              <a:prstGeom prst="ellipse">
                <a:avLst/>
              </a:prstGeom>
              <a:gradFill rotWithShape="1">
                <a:gsLst>
                  <a:gs pos="0">
                    <a:srgbClr val="FFFF00"/>
                  </a:gs>
                  <a:gs pos="98999">
                    <a:srgbClr val="FFC000"/>
                  </a:gs>
                  <a:gs pos="100000">
                    <a:srgbClr val="FFC000"/>
                  </a:gs>
                </a:gsLst>
                <a:path path="rect">
                  <a:fillToRect l="50000" t="50000" r="50000" b="50000"/>
                </a:path>
              </a:gradFill>
              <a:ln w="25400" cap="flat" cmpd="sng">
                <a:solidFill>
                  <a:srgbClr val="D2A000"/>
                </a:solidFill>
                <a:bevel/>
                <a:headEnd/>
                <a:tailEnd/>
              </a:ln>
            </p:spPr>
            <p:txBody>
              <a:bodyPr anchor="ctr"/>
              <a:lstStyle/>
              <a:p>
                <a:pPr algn="ctr" eaLnBrk="1" hangingPunct="1"/>
                <a:endParaRPr lang="zh-CN" altLang="zh-CN" b="1" i="1">
                  <a:solidFill>
                    <a:srgbClr val="FFFFFF"/>
                  </a:solidFill>
                  <a:latin typeface="Calibri" pitchFamily="34" charset="0"/>
                  <a:sym typeface="微软雅黑" pitchFamily="34" charset="-122"/>
                </a:endParaRPr>
              </a:p>
            </p:txBody>
          </p:sp>
        </p:grpSp>
      </p:grpSp>
      <p:sp>
        <p:nvSpPr>
          <p:cNvPr id="7" name="TextBox 65"/>
          <p:cNvSpPr>
            <a:spLocks noChangeArrowheads="1"/>
          </p:cNvSpPr>
          <p:nvPr/>
        </p:nvSpPr>
        <p:spPr bwMode="auto">
          <a:xfrm>
            <a:off x="3157992" y="1402541"/>
            <a:ext cx="45996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zh-CN" altLang="en-US" sz="2400" b="1" dirty="0" smtClean="0">
                <a:solidFill>
                  <a:srgbClr val="3F3F3F"/>
                </a:solidFill>
                <a:latin typeface="Adidas Unity"/>
                <a:ea typeface="微软雅黑" pitchFamily="34" charset="-122"/>
                <a:sym typeface="Calibri" pitchFamily="34" charset="0"/>
              </a:rPr>
              <a:t>数据查看及处理</a:t>
            </a:r>
            <a:endParaRPr lang="zh-CN" altLang="en-US" sz="2400" b="1" dirty="0">
              <a:solidFill>
                <a:srgbClr val="3F3F3F"/>
              </a:solidFill>
              <a:latin typeface="Adidas Unity"/>
              <a:ea typeface="微软雅黑" pitchFamily="34" charset="-122"/>
              <a:sym typeface="Calibri" pitchFamily="34" charset="0"/>
            </a:endParaRPr>
          </a:p>
        </p:txBody>
      </p:sp>
      <p:sp>
        <p:nvSpPr>
          <p:cNvPr id="32" name="TextBox 31"/>
          <p:cNvSpPr txBox="1"/>
          <p:nvPr/>
        </p:nvSpPr>
        <p:spPr>
          <a:xfrm>
            <a:off x="14881" y="22503"/>
            <a:ext cx="4079776" cy="523220"/>
          </a:xfrm>
          <a:prstGeom prst="rect">
            <a:avLst/>
          </a:prstGeom>
          <a:noFill/>
        </p:spPr>
        <p:txBody>
          <a:bodyPr wrap="square" rtlCol="0">
            <a:spAutoFit/>
          </a:bodyPr>
          <a:lstStyle/>
          <a:p>
            <a:r>
              <a:rPr lang="zh-CN" altLang="en-US" sz="2800" b="1" dirty="0" smtClean="0">
                <a:latin typeface="+mj-ea"/>
                <a:ea typeface="+mj-ea"/>
              </a:rPr>
              <a:t>数据查看及处理</a:t>
            </a:r>
            <a:endParaRPr lang="zh-CN" altLang="en-US" sz="2800" b="1" dirty="0">
              <a:latin typeface="+mj-ea"/>
              <a:ea typeface="+mj-ea"/>
            </a:endParaRPr>
          </a:p>
        </p:txBody>
      </p:sp>
      <p:sp>
        <p:nvSpPr>
          <p:cNvPr id="33" name="TextBox 32"/>
          <p:cNvSpPr txBox="1"/>
          <p:nvPr/>
        </p:nvSpPr>
        <p:spPr>
          <a:xfrm>
            <a:off x="2385669" y="4407632"/>
            <a:ext cx="1114768" cy="646331"/>
          </a:xfrm>
          <a:prstGeom prst="rect">
            <a:avLst/>
          </a:prstGeom>
          <a:noFill/>
        </p:spPr>
        <p:txBody>
          <a:bodyPr wrap="square" rtlCol="0">
            <a:spAutoFit/>
          </a:bodyPr>
          <a:lstStyle/>
          <a:p>
            <a:r>
              <a:rPr lang="zh-CN" altLang="en-US" b="1" dirty="0" smtClean="0"/>
              <a:t>概览界面相关功能</a:t>
            </a:r>
            <a:endParaRPr lang="zh-CN" altLang="en-US" b="1" dirty="0"/>
          </a:p>
        </p:txBody>
      </p:sp>
      <p:sp>
        <p:nvSpPr>
          <p:cNvPr id="34" name="TextBox 33"/>
          <p:cNvSpPr txBox="1"/>
          <p:nvPr/>
        </p:nvSpPr>
        <p:spPr>
          <a:xfrm>
            <a:off x="4876305" y="5113233"/>
            <a:ext cx="1627530" cy="369332"/>
          </a:xfrm>
          <a:prstGeom prst="rect">
            <a:avLst/>
          </a:prstGeom>
          <a:noFill/>
        </p:spPr>
        <p:txBody>
          <a:bodyPr wrap="square" rtlCol="0">
            <a:spAutoFit/>
          </a:bodyPr>
          <a:lstStyle/>
          <a:p>
            <a:r>
              <a:rPr lang="zh-CN" altLang="en-US" b="1" dirty="0" smtClean="0"/>
              <a:t>单件专利查看</a:t>
            </a:r>
            <a:endParaRPr lang="zh-CN" altLang="en-US" b="1" dirty="0"/>
          </a:p>
        </p:txBody>
      </p:sp>
      <p:sp>
        <p:nvSpPr>
          <p:cNvPr id="35" name="TextBox 34"/>
          <p:cNvSpPr txBox="1"/>
          <p:nvPr/>
        </p:nvSpPr>
        <p:spPr>
          <a:xfrm>
            <a:off x="7622564" y="4380592"/>
            <a:ext cx="1716717" cy="369332"/>
          </a:xfrm>
          <a:prstGeom prst="rect">
            <a:avLst/>
          </a:prstGeom>
          <a:noFill/>
        </p:spPr>
        <p:txBody>
          <a:bodyPr wrap="square" rtlCol="0">
            <a:spAutoFit/>
          </a:bodyPr>
          <a:lstStyle/>
          <a:p>
            <a:r>
              <a:rPr lang="zh-CN" altLang="en-US" b="1" dirty="0" smtClean="0"/>
              <a:t>多件专利查看</a:t>
            </a:r>
            <a:endParaRPr lang="zh-CN" altLang="en-US" b="1" dirty="0"/>
          </a:p>
        </p:txBody>
      </p:sp>
      <p:sp>
        <p:nvSpPr>
          <p:cNvPr id="36" name="TextBox 35"/>
          <p:cNvSpPr txBox="1"/>
          <p:nvPr/>
        </p:nvSpPr>
        <p:spPr>
          <a:xfrm>
            <a:off x="3950997" y="2187773"/>
            <a:ext cx="520562" cy="461665"/>
          </a:xfrm>
          <a:prstGeom prst="rect">
            <a:avLst/>
          </a:prstGeom>
          <a:noFill/>
        </p:spPr>
        <p:txBody>
          <a:bodyPr wrap="square" rtlCol="0">
            <a:spAutoFit/>
          </a:bodyPr>
          <a:lstStyle/>
          <a:p>
            <a:r>
              <a:rPr lang="en-US" altLang="zh-CN" sz="2400" b="1" dirty="0" smtClean="0">
                <a:latin typeface="Times New Roman" pitchFamily="18" charset="0"/>
                <a:cs typeface="Times New Roman" pitchFamily="18" charset="0"/>
              </a:rPr>
              <a:t>1</a:t>
            </a:r>
            <a:endParaRPr lang="zh-CN" altLang="en-US" sz="2400" b="1" dirty="0">
              <a:latin typeface="Times New Roman" pitchFamily="18" charset="0"/>
              <a:cs typeface="Times New Roman" pitchFamily="18" charset="0"/>
            </a:endParaRPr>
          </a:p>
        </p:txBody>
      </p:sp>
      <p:sp>
        <p:nvSpPr>
          <p:cNvPr id="37" name="TextBox 36"/>
          <p:cNvSpPr txBox="1"/>
          <p:nvPr/>
        </p:nvSpPr>
        <p:spPr>
          <a:xfrm>
            <a:off x="5428176" y="2500509"/>
            <a:ext cx="520562" cy="461665"/>
          </a:xfrm>
          <a:prstGeom prst="rect">
            <a:avLst/>
          </a:prstGeom>
          <a:noFill/>
        </p:spPr>
        <p:txBody>
          <a:bodyPr wrap="square" rtlCol="0">
            <a:spAutoFit/>
          </a:bodyPr>
          <a:lstStyle/>
          <a:p>
            <a:r>
              <a:rPr lang="en-US" altLang="zh-CN" sz="2400" b="1" dirty="0" smtClean="0">
                <a:latin typeface="Times New Roman" pitchFamily="18" charset="0"/>
                <a:cs typeface="Times New Roman" pitchFamily="18" charset="0"/>
              </a:rPr>
              <a:t>2</a:t>
            </a:r>
            <a:endParaRPr lang="zh-CN" altLang="en-US" sz="2400" b="1" dirty="0">
              <a:latin typeface="Times New Roman" pitchFamily="18" charset="0"/>
              <a:cs typeface="Times New Roman" pitchFamily="18" charset="0"/>
            </a:endParaRPr>
          </a:p>
        </p:txBody>
      </p:sp>
      <p:sp>
        <p:nvSpPr>
          <p:cNvPr id="38" name="TextBox 37"/>
          <p:cNvSpPr txBox="1"/>
          <p:nvPr/>
        </p:nvSpPr>
        <p:spPr>
          <a:xfrm>
            <a:off x="6821110" y="2153019"/>
            <a:ext cx="520562" cy="461665"/>
          </a:xfrm>
          <a:prstGeom prst="rect">
            <a:avLst/>
          </a:prstGeom>
          <a:noFill/>
        </p:spPr>
        <p:txBody>
          <a:bodyPr wrap="square" rtlCol="0">
            <a:spAutoFit/>
          </a:bodyPr>
          <a:lstStyle/>
          <a:p>
            <a:r>
              <a:rPr lang="en-US" altLang="zh-CN" sz="2400" b="1" dirty="0" smtClean="0">
                <a:latin typeface="Times New Roman" pitchFamily="18" charset="0"/>
                <a:cs typeface="Times New Roman" pitchFamily="18" charset="0"/>
              </a:rPr>
              <a:t>3</a:t>
            </a:r>
            <a:endParaRPr lang="zh-CN" altLang="en-US" sz="2400" b="1" dirty="0">
              <a:latin typeface="Times New Roman" pitchFamily="18" charset="0"/>
              <a:cs typeface="Times New Roman" pitchFamily="18" charset="0"/>
            </a:endParaRPr>
          </a:p>
        </p:txBody>
      </p:sp>
      <p:sp>
        <p:nvSpPr>
          <p:cNvPr id="39" name="椭圆 38"/>
          <p:cNvSpPr/>
          <p:nvPr/>
        </p:nvSpPr>
        <p:spPr>
          <a:xfrm>
            <a:off x="4094658" y="1402541"/>
            <a:ext cx="2767470" cy="461665"/>
          </a:xfrm>
          <a:prstGeom prst="ellipse">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961243105"/>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灯片编号占位符 3"/>
          <p:cNvSpPr>
            <a:spLocks noGrp="1"/>
          </p:cNvSpPr>
          <p:nvPr>
            <p:ph type="sldNum" sz="quarter" idx="12"/>
          </p:nvPr>
        </p:nvSpPr>
        <p:spPr>
          <a:xfrm>
            <a:off x="1262161" y="6338262"/>
            <a:ext cx="292061" cy="283147"/>
          </a:xfrm>
          <a:prstGeom prst="rect">
            <a:avLst/>
          </a:prstGeom>
        </p:spPr>
        <p:txBody>
          <a:bodyPr wrap="square" lIns="0" tIns="0" rIns="0" bIns="0" anchor="ctr" anchorCtr="1"/>
          <a:lstStyle>
            <a:lvl1pPr algn="ctr">
              <a:defRPr sz="1200">
                <a:solidFill>
                  <a:schemeClr val="tx1"/>
                </a:solidFill>
              </a:defRPr>
            </a:lvl1pPr>
          </a:lstStyle>
          <a:p>
            <a:fld id="{55183D58-648D-4475-BEF8-624F48514A30}" type="slidenum">
              <a:rPr lang="zh-CN" altLang="en-US" smtClean="0"/>
              <a:pPr/>
              <a:t>14</a:t>
            </a:fld>
            <a:endParaRPr lang="zh-CN" altLang="en-US" dirty="0"/>
          </a:p>
        </p:txBody>
      </p:sp>
      <p:cxnSp>
        <p:nvCxnSpPr>
          <p:cNvPr id="20" name="直接连接符 19"/>
          <p:cNvCxnSpPr/>
          <p:nvPr/>
        </p:nvCxnSpPr>
        <p:spPr>
          <a:xfrm flipH="1">
            <a:off x="21517" y="6195969"/>
            <a:ext cx="1175765" cy="0"/>
          </a:xfrm>
          <a:prstGeom prst="line">
            <a:avLst/>
          </a:prstGeom>
          <a:ln/>
        </p:spPr>
        <p:style>
          <a:lnRef idx="2">
            <a:schemeClr val="accent6"/>
          </a:lnRef>
          <a:fillRef idx="0">
            <a:schemeClr val="accent6"/>
          </a:fillRef>
          <a:effectRef idx="1">
            <a:schemeClr val="accent6"/>
          </a:effectRef>
          <a:fontRef idx="minor">
            <a:schemeClr val="tx1"/>
          </a:fontRef>
        </p:style>
      </p:cxnSp>
      <p:sp>
        <p:nvSpPr>
          <p:cNvPr id="21" name="TextBox 20"/>
          <p:cNvSpPr txBox="1"/>
          <p:nvPr/>
        </p:nvSpPr>
        <p:spPr>
          <a:xfrm>
            <a:off x="-1722" y="6231523"/>
            <a:ext cx="1181186" cy="523220"/>
          </a:xfrm>
          <a:prstGeom prst="rect">
            <a:avLst/>
          </a:prstGeom>
          <a:noFill/>
        </p:spPr>
        <p:txBody>
          <a:bodyPr wrap="square" rtlCol="0">
            <a:spAutoFit/>
          </a:bodyPr>
          <a:lstStyle/>
          <a:p>
            <a:r>
              <a:rPr lang="en-US" altLang="zh-CN" sz="2800" b="1" dirty="0" smtClean="0">
                <a:solidFill>
                  <a:schemeClr val="accent6">
                    <a:lumMod val="75000"/>
                  </a:schemeClr>
                </a:solidFill>
                <a:latin typeface="+mn-ea"/>
                <a:ea typeface="+mn-ea"/>
              </a:rPr>
              <a:t>WI</a:t>
            </a:r>
            <a:r>
              <a:rPr lang="en-US" altLang="zh-CN" sz="2800" b="1" dirty="0" smtClean="0">
                <a:latin typeface="+mn-ea"/>
                <a:ea typeface="+mn-ea"/>
              </a:rPr>
              <a:t>PS</a:t>
            </a:r>
            <a:endParaRPr lang="zh-CN" altLang="en-US" sz="2800" b="1" dirty="0">
              <a:latin typeface="+mn-ea"/>
              <a:ea typeface="+mn-ea"/>
            </a:endParaRPr>
          </a:p>
        </p:txBody>
      </p:sp>
      <p:sp>
        <p:nvSpPr>
          <p:cNvPr id="22" name="TextBox 21"/>
          <p:cNvSpPr txBox="1"/>
          <p:nvPr/>
        </p:nvSpPr>
        <p:spPr>
          <a:xfrm>
            <a:off x="1703512" y="6492767"/>
            <a:ext cx="10488488" cy="369332"/>
          </a:xfrm>
          <a:prstGeom prst="rect">
            <a:avLst/>
          </a:prstGeom>
          <a:solidFill>
            <a:schemeClr val="accent6"/>
          </a:solidFill>
        </p:spPr>
        <p:txBody>
          <a:bodyPr wrap="square" rtlCol="0">
            <a:spAutoFit/>
          </a:bodyPr>
          <a:lstStyle/>
          <a:p>
            <a:endParaRPr lang="zh-CN" altLang="en-US" dirty="0"/>
          </a:p>
        </p:txBody>
      </p:sp>
      <p:grpSp>
        <p:nvGrpSpPr>
          <p:cNvPr id="23" name="组合 22"/>
          <p:cNvGrpSpPr/>
          <p:nvPr/>
        </p:nvGrpSpPr>
        <p:grpSpPr>
          <a:xfrm flipH="1">
            <a:off x="1203867" y="6268899"/>
            <a:ext cx="412970" cy="421874"/>
            <a:chOff x="7019085" y="157473"/>
            <a:chExt cx="3868830" cy="3952255"/>
          </a:xfrm>
          <a:solidFill>
            <a:schemeClr val="accent6">
              <a:lumMod val="75000"/>
            </a:schemeClr>
          </a:solidFill>
        </p:grpSpPr>
        <p:sp>
          <p:nvSpPr>
            <p:cNvPr id="24" name="椭圆 23"/>
            <p:cNvSpPr/>
            <p:nvPr/>
          </p:nvSpPr>
          <p:spPr>
            <a:xfrm>
              <a:off x="8641073" y="157473"/>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rot="1542857">
              <a:off x="9362925" y="322231"/>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rot="3085714">
              <a:off x="9941806" y="783873"/>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rot="7714286">
              <a:off x="9941806" y="2858472"/>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rot="4628572">
              <a:off x="10263060" y="1450964"/>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rot="9257143">
              <a:off x="9362925" y="3320114"/>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rot="6171428">
              <a:off x="10263060" y="2191381"/>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rot="10800000">
              <a:off x="8641073" y="3484873"/>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rot="12342857">
              <a:off x="7919220" y="3320114"/>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rot="13885714">
              <a:off x="7340340" y="2858472"/>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rot="20057142">
              <a:off x="7919220" y="322231"/>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rot="15428571">
              <a:off x="7019085" y="2191381"/>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rot="16971429">
              <a:off x="7019085" y="1450964"/>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rot="18514286">
              <a:off x="7340340" y="783873"/>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8" name="直接连接符 37"/>
          <p:cNvCxnSpPr/>
          <p:nvPr/>
        </p:nvCxnSpPr>
        <p:spPr>
          <a:xfrm>
            <a:off x="-1722" y="548680"/>
            <a:ext cx="11354306" cy="0"/>
          </a:xfrm>
          <a:prstGeom prst="line">
            <a:avLst/>
          </a:prstGeom>
          <a:ln w="38100"/>
        </p:spPr>
        <p:style>
          <a:lnRef idx="2">
            <a:schemeClr val="accent6"/>
          </a:lnRef>
          <a:fillRef idx="0">
            <a:schemeClr val="accent6"/>
          </a:fillRef>
          <a:effectRef idx="1">
            <a:schemeClr val="accent6"/>
          </a:effectRef>
          <a:fontRef idx="minor">
            <a:schemeClr val="tx1"/>
          </a:fontRef>
        </p:style>
      </p:cxnSp>
      <p:pic>
        <p:nvPicPr>
          <p:cNvPr id="205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18" y="708975"/>
            <a:ext cx="12193722" cy="4232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8472264" y="836712"/>
            <a:ext cx="3121512" cy="67545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r>
              <a:rPr lang="zh-CN" altLang="en-US" sz="1600" b="1" dirty="0" smtClean="0">
                <a:solidFill>
                  <a:schemeClr val="tx1"/>
                </a:solidFill>
              </a:rPr>
              <a:t>检索结果显示模式选择：列表</a:t>
            </a:r>
            <a:r>
              <a:rPr lang="zh-CN" altLang="en-US" sz="1600" b="1" dirty="0">
                <a:solidFill>
                  <a:schemeClr val="tx1"/>
                </a:solidFill>
              </a:rPr>
              <a:t>、箱体、附图</a:t>
            </a:r>
          </a:p>
        </p:txBody>
      </p:sp>
      <p:pic>
        <p:nvPicPr>
          <p:cNvPr id="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7282" y="3140968"/>
            <a:ext cx="3394676" cy="2769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椭圆 14"/>
          <p:cNvSpPr/>
          <p:nvPr/>
        </p:nvSpPr>
        <p:spPr>
          <a:xfrm>
            <a:off x="1377817" y="1769374"/>
            <a:ext cx="736393" cy="34563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endParaRPr lang="zh-CN" altLang="en-US"/>
          </a:p>
        </p:txBody>
      </p:sp>
      <p:sp>
        <p:nvSpPr>
          <p:cNvPr id="17" name="矩形 16"/>
          <p:cNvSpPr/>
          <p:nvPr/>
        </p:nvSpPr>
        <p:spPr>
          <a:xfrm>
            <a:off x="2207568" y="1412776"/>
            <a:ext cx="1557439" cy="7022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r>
              <a:rPr lang="zh-CN" altLang="en-US" sz="1600" b="1" dirty="0">
                <a:solidFill>
                  <a:schemeClr val="tx1"/>
                </a:solidFill>
                <a:latin typeface="微软雅黑" pitchFamily="34" charset="-122"/>
                <a:ea typeface="微软雅黑" pitchFamily="34" charset="-122"/>
              </a:rPr>
              <a:t>同族去重</a:t>
            </a:r>
          </a:p>
        </p:txBody>
      </p:sp>
      <p:sp>
        <p:nvSpPr>
          <p:cNvPr id="19" name="矩形 18"/>
          <p:cNvSpPr/>
          <p:nvPr/>
        </p:nvSpPr>
        <p:spPr>
          <a:xfrm>
            <a:off x="3814984" y="1412776"/>
            <a:ext cx="1728192" cy="7022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r>
              <a:rPr lang="zh-CN" altLang="en-US" sz="1600" b="1" dirty="0">
                <a:solidFill>
                  <a:schemeClr val="tx1"/>
                </a:solidFill>
                <a:latin typeface="微软雅黑" pitchFamily="34" charset="-122"/>
                <a:ea typeface="微软雅黑" pitchFamily="34" charset="-122"/>
              </a:rPr>
              <a:t>同族扩增</a:t>
            </a:r>
          </a:p>
        </p:txBody>
      </p:sp>
      <p:sp>
        <p:nvSpPr>
          <p:cNvPr id="6" name="Text Box 12"/>
          <p:cNvSpPr txBox="1">
            <a:spLocks noChangeArrowheads="1"/>
          </p:cNvSpPr>
          <p:nvPr/>
        </p:nvSpPr>
        <p:spPr bwMode="auto">
          <a:xfrm>
            <a:off x="911836" y="2402161"/>
            <a:ext cx="3175000" cy="422910"/>
          </a:xfrm>
          <a:prstGeom prst="rect">
            <a:avLst/>
          </a:prstGeom>
          <a:solidFill>
            <a:srgbClr val="FFFFFF">
              <a:alpha val="0"/>
            </a:srgbClr>
          </a:solidFill>
          <a:ln>
            <a:noFill/>
          </a:ln>
          <a:extLst>
            <a:ext uri="{91240B29-F687-4F45-9708-019B960494DF}">
              <a14:hiddenLine xmlns:a14="http://schemas.microsoft.com/office/drawing/2010/main" w="25400">
                <a:solidFill>
                  <a:srgbClr val="FF0000"/>
                </a:solidFill>
                <a:miter lim="800000"/>
                <a:headEnd/>
                <a:tailEnd/>
              </a14:hiddenLine>
            </a:ext>
          </a:extLst>
        </p:spPr>
        <p:txBody>
          <a:bodyPr vert="horz" wrap="square" lIns="0" tIns="0" rIns="0" bIns="0" numCol="1" anchor="ctr" anchorCtr="0" compatLnSpc="1">
            <a:prstTxWarp prst="textNoShape">
              <a:avLst/>
            </a:prstTxWarp>
          </a:bodyPr>
          <a:lstStyle/>
          <a:p>
            <a:pPr algn="just" defTabSz="1172261" fontAlgn="base">
              <a:spcBef>
                <a:spcPct val="0"/>
              </a:spcBef>
              <a:spcAft>
                <a:spcPct val="0"/>
              </a:spcAft>
            </a:pPr>
            <a:r>
              <a:rPr lang="zh-CN" altLang="en-US" sz="1400" b="1" dirty="0">
                <a:solidFill>
                  <a:srgbClr val="FF0000"/>
                </a:solidFill>
                <a:latin typeface="+mn-ea"/>
                <a:cs typeface="宋体" pitchFamily="2" charset="-122"/>
              </a:rPr>
              <a:t>智能分析 简单浏览 文件夹  下载</a:t>
            </a:r>
          </a:p>
        </p:txBody>
      </p:sp>
      <p:cxnSp>
        <p:nvCxnSpPr>
          <p:cNvPr id="4" name="直接连接符 3"/>
          <p:cNvCxnSpPr/>
          <p:nvPr/>
        </p:nvCxnSpPr>
        <p:spPr>
          <a:xfrm>
            <a:off x="1752517" y="4941168"/>
            <a:ext cx="604504" cy="0"/>
          </a:xfrm>
          <a:prstGeom prst="line">
            <a:avLst/>
          </a:prstGeom>
        </p:spPr>
        <p:style>
          <a:lnRef idx="3">
            <a:schemeClr val="accent3"/>
          </a:lnRef>
          <a:fillRef idx="0">
            <a:schemeClr val="accent3"/>
          </a:fillRef>
          <a:effectRef idx="2">
            <a:schemeClr val="accent3"/>
          </a:effectRef>
          <a:fontRef idx="minor">
            <a:schemeClr val="tx1"/>
          </a:fontRef>
        </p:style>
      </p:cxnSp>
      <p:sp>
        <p:nvSpPr>
          <p:cNvPr id="39" name="TextBox 38"/>
          <p:cNvSpPr txBox="1"/>
          <p:nvPr/>
        </p:nvSpPr>
        <p:spPr>
          <a:xfrm>
            <a:off x="14881" y="22503"/>
            <a:ext cx="4079776" cy="523220"/>
          </a:xfrm>
          <a:prstGeom prst="rect">
            <a:avLst/>
          </a:prstGeom>
          <a:noFill/>
        </p:spPr>
        <p:txBody>
          <a:bodyPr wrap="square" rtlCol="0">
            <a:spAutoFit/>
          </a:bodyPr>
          <a:lstStyle/>
          <a:p>
            <a:r>
              <a:rPr lang="zh-CN" altLang="en-US" sz="2800" b="1" dirty="0" smtClean="0">
                <a:latin typeface="+mj-ea"/>
                <a:ea typeface="+mj-ea"/>
              </a:rPr>
              <a:t>概览界面相关功能</a:t>
            </a:r>
            <a:endParaRPr lang="zh-CN" altLang="en-US" sz="2800" b="1" dirty="0">
              <a:latin typeface="+mj-ea"/>
              <a:ea typeface="+mj-ea"/>
            </a:endParaRPr>
          </a:p>
        </p:txBody>
      </p:sp>
      <p:cxnSp>
        <p:nvCxnSpPr>
          <p:cNvPr id="3" name="直接连接符 2"/>
          <p:cNvCxnSpPr/>
          <p:nvPr/>
        </p:nvCxnSpPr>
        <p:spPr>
          <a:xfrm>
            <a:off x="1991544" y="1988632"/>
            <a:ext cx="1" cy="115233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8151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anim calcmode="lin" valueType="num">
                                      <p:cBhvr>
                                        <p:cTn id="32" dur="1000" fill="hold"/>
                                        <p:tgtEl>
                                          <p:spTgt spid="17"/>
                                        </p:tgtEl>
                                        <p:attrNameLst>
                                          <p:attrName>ppt_x</p:attrName>
                                        </p:attrNameLst>
                                      </p:cBhvr>
                                      <p:tavLst>
                                        <p:tav tm="0">
                                          <p:val>
                                            <p:strVal val="#ppt_x"/>
                                          </p:val>
                                        </p:tav>
                                        <p:tav tm="100000">
                                          <p:val>
                                            <p:strVal val="#ppt_x"/>
                                          </p:val>
                                        </p:tav>
                                      </p:tavLst>
                                    </p:anim>
                                    <p:anim calcmode="lin" valueType="num">
                                      <p:cBhvr>
                                        <p:cTn id="3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1000"/>
                                        <p:tgtEl>
                                          <p:spTgt spid="19"/>
                                        </p:tgtEl>
                                      </p:cBhvr>
                                    </p:animEffect>
                                    <p:anim calcmode="lin" valueType="num">
                                      <p:cBhvr>
                                        <p:cTn id="39" dur="1000" fill="hold"/>
                                        <p:tgtEl>
                                          <p:spTgt spid="19"/>
                                        </p:tgtEl>
                                        <p:attrNameLst>
                                          <p:attrName>ppt_x</p:attrName>
                                        </p:attrNameLst>
                                      </p:cBhvr>
                                      <p:tavLst>
                                        <p:tav tm="0">
                                          <p:val>
                                            <p:strVal val="#ppt_x"/>
                                          </p:val>
                                        </p:tav>
                                        <p:tav tm="100000">
                                          <p:val>
                                            <p:strVal val="#ppt_x"/>
                                          </p:val>
                                        </p:tav>
                                      </p:tavLst>
                                    </p:anim>
                                    <p:anim calcmode="lin" valueType="num">
                                      <p:cBhvr>
                                        <p:cTn id="4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7"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灯片编号占位符 3"/>
          <p:cNvSpPr>
            <a:spLocks noGrp="1"/>
          </p:cNvSpPr>
          <p:nvPr>
            <p:ph type="sldNum" sz="quarter" idx="12"/>
          </p:nvPr>
        </p:nvSpPr>
        <p:spPr>
          <a:xfrm>
            <a:off x="1262161" y="6338262"/>
            <a:ext cx="292061" cy="283147"/>
          </a:xfrm>
          <a:prstGeom prst="rect">
            <a:avLst/>
          </a:prstGeom>
        </p:spPr>
        <p:txBody>
          <a:bodyPr wrap="square" lIns="0" tIns="0" rIns="0" bIns="0" anchor="ctr" anchorCtr="1"/>
          <a:lstStyle>
            <a:lvl1pPr algn="ctr">
              <a:defRPr sz="1200">
                <a:solidFill>
                  <a:schemeClr val="tx1"/>
                </a:solidFill>
              </a:defRPr>
            </a:lvl1pPr>
          </a:lstStyle>
          <a:p>
            <a:fld id="{55183D58-648D-4475-BEF8-624F48514A30}" type="slidenum">
              <a:rPr lang="zh-CN" altLang="en-US" smtClean="0"/>
              <a:pPr/>
              <a:t>15</a:t>
            </a:fld>
            <a:endParaRPr lang="zh-CN" altLang="en-US" dirty="0"/>
          </a:p>
        </p:txBody>
      </p:sp>
      <p:cxnSp>
        <p:nvCxnSpPr>
          <p:cNvPr id="12" name="直接连接符 11"/>
          <p:cNvCxnSpPr/>
          <p:nvPr/>
        </p:nvCxnSpPr>
        <p:spPr>
          <a:xfrm flipH="1">
            <a:off x="21517" y="6195969"/>
            <a:ext cx="1175765" cy="0"/>
          </a:xfrm>
          <a:prstGeom prst="line">
            <a:avLst/>
          </a:prstGeom>
          <a:ln/>
        </p:spPr>
        <p:style>
          <a:lnRef idx="2">
            <a:schemeClr val="accent6"/>
          </a:lnRef>
          <a:fillRef idx="0">
            <a:schemeClr val="accent6"/>
          </a:fillRef>
          <a:effectRef idx="1">
            <a:schemeClr val="accent6"/>
          </a:effectRef>
          <a:fontRef idx="minor">
            <a:schemeClr val="tx1"/>
          </a:fontRef>
        </p:style>
      </p:cxnSp>
      <p:sp>
        <p:nvSpPr>
          <p:cNvPr id="13" name="TextBox 12"/>
          <p:cNvSpPr txBox="1"/>
          <p:nvPr/>
        </p:nvSpPr>
        <p:spPr>
          <a:xfrm>
            <a:off x="-1722" y="6231523"/>
            <a:ext cx="1181186" cy="523220"/>
          </a:xfrm>
          <a:prstGeom prst="rect">
            <a:avLst/>
          </a:prstGeom>
          <a:noFill/>
        </p:spPr>
        <p:txBody>
          <a:bodyPr wrap="square" rtlCol="0">
            <a:spAutoFit/>
          </a:bodyPr>
          <a:lstStyle/>
          <a:p>
            <a:r>
              <a:rPr lang="en-US" altLang="zh-CN" sz="2800" b="1" dirty="0" smtClean="0">
                <a:solidFill>
                  <a:schemeClr val="accent6">
                    <a:lumMod val="75000"/>
                  </a:schemeClr>
                </a:solidFill>
                <a:latin typeface="+mn-ea"/>
                <a:ea typeface="+mn-ea"/>
              </a:rPr>
              <a:t>WI</a:t>
            </a:r>
            <a:r>
              <a:rPr lang="en-US" altLang="zh-CN" sz="2800" b="1" dirty="0" smtClean="0">
                <a:latin typeface="+mn-ea"/>
                <a:ea typeface="+mn-ea"/>
              </a:rPr>
              <a:t>PS</a:t>
            </a:r>
            <a:endParaRPr lang="zh-CN" altLang="en-US" sz="2800" b="1" dirty="0">
              <a:latin typeface="+mn-ea"/>
              <a:ea typeface="+mn-ea"/>
            </a:endParaRPr>
          </a:p>
        </p:txBody>
      </p:sp>
      <p:sp>
        <p:nvSpPr>
          <p:cNvPr id="14" name="TextBox 13"/>
          <p:cNvSpPr txBox="1"/>
          <p:nvPr/>
        </p:nvSpPr>
        <p:spPr>
          <a:xfrm>
            <a:off x="1703512" y="6492767"/>
            <a:ext cx="10488488" cy="369332"/>
          </a:xfrm>
          <a:prstGeom prst="rect">
            <a:avLst/>
          </a:prstGeom>
          <a:solidFill>
            <a:schemeClr val="accent6"/>
          </a:solidFill>
        </p:spPr>
        <p:txBody>
          <a:bodyPr wrap="square" rtlCol="0">
            <a:spAutoFit/>
          </a:bodyPr>
          <a:lstStyle/>
          <a:p>
            <a:endParaRPr lang="zh-CN" altLang="en-US" dirty="0"/>
          </a:p>
        </p:txBody>
      </p:sp>
      <p:grpSp>
        <p:nvGrpSpPr>
          <p:cNvPr id="15" name="组合 14"/>
          <p:cNvGrpSpPr/>
          <p:nvPr/>
        </p:nvGrpSpPr>
        <p:grpSpPr>
          <a:xfrm flipH="1">
            <a:off x="1203867" y="6268899"/>
            <a:ext cx="412970" cy="421874"/>
            <a:chOff x="7019085" y="157473"/>
            <a:chExt cx="3868830" cy="3952255"/>
          </a:xfrm>
          <a:solidFill>
            <a:schemeClr val="accent6">
              <a:lumMod val="75000"/>
            </a:schemeClr>
          </a:solidFill>
        </p:grpSpPr>
        <p:sp>
          <p:nvSpPr>
            <p:cNvPr id="16" name="椭圆 15"/>
            <p:cNvSpPr/>
            <p:nvPr/>
          </p:nvSpPr>
          <p:spPr>
            <a:xfrm>
              <a:off x="8641073" y="157473"/>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rot="1542857">
              <a:off x="9362925" y="322231"/>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rot="3085714">
              <a:off x="9941806" y="783873"/>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rot="7714286">
              <a:off x="9941806" y="2858472"/>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rot="4628572">
              <a:off x="10263060" y="1450964"/>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rot="9257143">
              <a:off x="9362925" y="3320114"/>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rot="6171428">
              <a:off x="10263060" y="2191381"/>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rot="10800000">
              <a:off x="8641073" y="3484873"/>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rot="12342857">
              <a:off x="7919220" y="3320114"/>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rot="13885714">
              <a:off x="7340340" y="2858472"/>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rot="20057142">
              <a:off x="7919220" y="322231"/>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rot="15428571">
              <a:off x="7019085" y="2191381"/>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rot="16971429">
              <a:off x="7019085" y="1450964"/>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rot="18514286">
              <a:off x="7340340" y="783873"/>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0" name="直接连接符 29"/>
          <p:cNvCxnSpPr/>
          <p:nvPr/>
        </p:nvCxnSpPr>
        <p:spPr>
          <a:xfrm>
            <a:off x="-1722" y="548680"/>
            <a:ext cx="11354306" cy="0"/>
          </a:xfrm>
          <a:prstGeom prst="line">
            <a:avLst/>
          </a:prstGeom>
          <a:ln w="38100"/>
        </p:spPr>
        <p:style>
          <a:lnRef idx="2">
            <a:schemeClr val="accent6"/>
          </a:lnRef>
          <a:fillRef idx="0">
            <a:schemeClr val="accent6"/>
          </a:fillRef>
          <a:effectRef idx="1">
            <a:schemeClr val="accent6"/>
          </a:effectRef>
          <a:fontRef idx="minor">
            <a:schemeClr val="tx1"/>
          </a:fontRef>
        </p:style>
      </p:cxn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17" y="548679"/>
            <a:ext cx="12170483" cy="56472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43256" y="1094912"/>
            <a:ext cx="2784392" cy="197685"/>
          </a:xfrm>
          <a:prstGeom prst="rect">
            <a:avLst/>
          </a:prstGeom>
          <a:noFill/>
          <a:ln w="28575">
            <a:solidFill>
              <a:srgbClr val="FF0000"/>
            </a:solidFill>
          </a:ln>
          <a:effectLst>
            <a:outerShdw blurRad="50800" dist="38100" algn="l" rotWithShape="0">
              <a:prstClr val="black">
                <a:alpha val="40000"/>
              </a:prstClr>
            </a:outerShdw>
          </a:effectLst>
        </p:spPr>
        <p:txBody>
          <a:bodyPr wrap="square" lIns="117226" tIns="58613" rIns="117226" bIns="58613" rtlCol="0">
            <a:spAutoFit/>
          </a:bodyPr>
          <a:lstStyle/>
          <a:p>
            <a:endParaRPr lang="zh-CN" altLang="en-US" dirty="0"/>
          </a:p>
        </p:txBody>
      </p:sp>
      <p:sp>
        <p:nvSpPr>
          <p:cNvPr id="31" name="TextBox 30"/>
          <p:cNvSpPr txBox="1"/>
          <p:nvPr/>
        </p:nvSpPr>
        <p:spPr>
          <a:xfrm>
            <a:off x="14881" y="22503"/>
            <a:ext cx="4079776" cy="523220"/>
          </a:xfrm>
          <a:prstGeom prst="rect">
            <a:avLst/>
          </a:prstGeom>
          <a:noFill/>
        </p:spPr>
        <p:txBody>
          <a:bodyPr wrap="square" rtlCol="0">
            <a:spAutoFit/>
          </a:bodyPr>
          <a:lstStyle/>
          <a:p>
            <a:r>
              <a:rPr lang="zh-CN" altLang="en-US" sz="2800" b="1" dirty="0" smtClean="0">
                <a:latin typeface="+mj-ea"/>
                <a:ea typeface="+mj-ea"/>
              </a:rPr>
              <a:t>单篇专利查看</a:t>
            </a:r>
            <a:endParaRPr lang="zh-CN" altLang="en-US" sz="2800" b="1" dirty="0">
              <a:latin typeface="+mj-ea"/>
              <a:ea typeface="+mj-ea"/>
            </a:endParaRPr>
          </a:p>
        </p:txBody>
      </p:sp>
    </p:spTree>
    <p:extLst>
      <p:ext uri="{BB962C8B-B14F-4D97-AF65-F5344CB8AC3E}">
        <p14:creationId xmlns:p14="http://schemas.microsoft.com/office/powerpoint/2010/main" val="3056327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CDE5BEF5-CC1C-46B3-BA9F-3E1EB1B65F48}" type="slidenum">
              <a:rPr lang="zh-CN" altLang="en-US" smtClean="0"/>
              <a:t>16</a:t>
            </a:fld>
            <a:endParaRPr lang="zh-CN" altLang="en-US"/>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46" y="880084"/>
            <a:ext cx="12135953" cy="5315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10824525" y="1412776"/>
            <a:ext cx="1056117"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endParaRPr lang="zh-CN" altLang="en-US"/>
          </a:p>
        </p:txBody>
      </p:sp>
      <p:sp>
        <p:nvSpPr>
          <p:cNvPr id="5" name="TextBox 4"/>
          <p:cNvSpPr txBox="1"/>
          <p:nvPr/>
        </p:nvSpPr>
        <p:spPr>
          <a:xfrm>
            <a:off x="14881" y="22503"/>
            <a:ext cx="4079776" cy="523220"/>
          </a:xfrm>
          <a:prstGeom prst="rect">
            <a:avLst/>
          </a:prstGeom>
          <a:noFill/>
        </p:spPr>
        <p:txBody>
          <a:bodyPr wrap="square" rtlCol="0">
            <a:spAutoFit/>
          </a:bodyPr>
          <a:lstStyle/>
          <a:p>
            <a:r>
              <a:rPr lang="zh-CN" altLang="en-US" sz="2800" b="1" dirty="0" smtClean="0">
                <a:latin typeface="+mj-ea"/>
                <a:ea typeface="+mj-ea"/>
              </a:rPr>
              <a:t>单篇专利查看</a:t>
            </a:r>
            <a:endParaRPr lang="zh-CN" altLang="en-US" sz="2800" b="1" dirty="0">
              <a:latin typeface="+mj-ea"/>
              <a:ea typeface="+mj-ea"/>
            </a:endParaRPr>
          </a:p>
        </p:txBody>
      </p:sp>
      <p:sp>
        <p:nvSpPr>
          <p:cNvPr id="6" name="矩形 5"/>
          <p:cNvSpPr/>
          <p:nvPr/>
        </p:nvSpPr>
        <p:spPr>
          <a:xfrm>
            <a:off x="56046" y="1592796"/>
            <a:ext cx="5607906" cy="3960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1919536" y="2132856"/>
            <a:ext cx="3168352" cy="369332"/>
          </a:xfrm>
          <a:prstGeom prst="rect">
            <a:avLst/>
          </a:prstGeom>
          <a:noFill/>
        </p:spPr>
        <p:txBody>
          <a:bodyPr wrap="square" rtlCol="0">
            <a:spAutoFit/>
          </a:bodyPr>
          <a:lstStyle/>
          <a:p>
            <a:r>
              <a:rPr lang="zh-CN" altLang="en-US" dirty="0" smtClean="0"/>
              <a:t>自定义关键词颜色突出显示</a:t>
            </a:r>
            <a:endParaRPr lang="zh-CN" altLang="en-US" dirty="0"/>
          </a:p>
        </p:txBody>
      </p:sp>
    </p:spTree>
    <p:extLst>
      <p:ext uri="{BB962C8B-B14F-4D97-AF65-F5344CB8AC3E}">
        <p14:creationId xmlns:p14="http://schemas.microsoft.com/office/powerpoint/2010/main" val="34089888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灯片编号占位符 3"/>
          <p:cNvSpPr>
            <a:spLocks noGrp="1"/>
          </p:cNvSpPr>
          <p:nvPr>
            <p:ph type="sldNum" sz="quarter" idx="12"/>
          </p:nvPr>
        </p:nvSpPr>
        <p:spPr>
          <a:xfrm>
            <a:off x="1262161" y="6338262"/>
            <a:ext cx="292061" cy="283147"/>
          </a:xfrm>
          <a:prstGeom prst="rect">
            <a:avLst/>
          </a:prstGeom>
        </p:spPr>
        <p:txBody>
          <a:bodyPr wrap="square" lIns="0" tIns="0" rIns="0" bIns="0" anchor="ctr" anchorCtr="1"/>
          <a:lstStyle>
            <a:lvl1pPr algn="ctr">
              <a:defRPr sz="1200">
                <a:solidFill>
                  <a:schemeClr val="tx1"/>
                </a:solidFill>
              </a:defRPr>
            </a:lvl1pPr>
          </a:lstStyle>
          <a:p>
            <a:fld id="{55183D58-648D-4475-BEF8-624F48514A30}" type="slidenum">
              <a:rPr lang="zh-CN" altLang="en-US" smtClean="0"/>
              <a:pPr/>
              <a:t>17</a:t>
            </a:fld>
            <a:endParaRPr lang="zh-CN" altLang="en-US" dirty="0"/>
          </a:p>
        </p:txBody>
      </p:sp>
      <p:cxnSp>
        <p:nvCxnSpPr>
          <p:cNvPr id="13" name="直接连接符 12"/>
          <p:cNvCxnSpPr/>
          <p:nvPr/>
        </p:nvCxnSpPr>
        <p:spPr>
          <a:xfrm flipH="1">
            <a:off x="21517" y="6195969"/>
            <a:ext cx="1175765" cy="0"/>
          </a:xfrm>
          <a:prstGeom prst="line">
            <a:avLst/>
          </a:prstGeom>
          <a:ln/>
        </p:spPr>
        <p:style>
          <a:lnRef idx="2">
            <a:schemeClr val="accent6"/>
          </a:lnRef>
          <a:fillRef idx="0">
            <a:schemeClr val="accent6"/>
          </a:fillRef>
          <a:effectRef idx="1">
            <a:schemeClr val="accent6"/>
          </a:effectRef>
          <a:fontRef idx="minor">
            <a:schemeClr val="tx1"/>
          </a:fontRef>
        </p:style>
      </p:cxnSp>
      <p:sp>
        <p:nvSpPr>
          <p:cNvPr id="14" name="TextBox 13"/>
          <p:cNvSpPr txBox="1"/>
          <p:nvPr/>
        </p:nvSpPr>
        <p:spPr>
          <a:xfrm>
            <a:off x="-1722" y="6231523"/>
            <a:ext cx="1181186" cy="523220"/>
          </a:xfrm>
          <a:prstGeom prst="rect">
            <a:avLst/>
          </a:prstGeom>
          <a:noFill/>
        </p:spPr>
        <p:txBody>
          <a:bodyPr wrap="square" rtlCol="0">
            <a:spAutoFit/>
          </a:bodyPr>
          <a:lstStyle/>
          <a:p>
            <a:r>
              <a:rPr lang="en-US" altLang="zh-CN" sz="2800" b="1" dirty="0" smtClean="0">
                <a:solidFill>
                  <a:schemeClr val="accent6">
                    <a:lumMod val="75000"/>
                  </a:schemeClr>
                </a:solidFill>
                <a:latin typeface="+mn-ea"/>
                <a:ea typeface="+mn-ea"/>
              </a:rPr>
              <a:t>WI</a:t>
            </a:r>
            <a:r>
              <a:rPr lang="en-US" altLang="zh-CN" sz="2800" b="1" dirty="0" smtClean="0">
                <a:latin typeface="+mn-ea"/>
                <a:ea typeface="+mn-ea"/>
              </a:rPr>
              <a:t>PS</a:t>
            </a:r>
            <a:endParaRPr lang="zh-CN" altLang="en-US" sz="2800" b="1" dirty="0">
              <a:latin typeface="+mn-ea"/>
              <a:ea typeface="+mn-ea"/>
            </a:endParaRPr>
          </a:p>
        </p:txBody>
      </p:sp>
      <p:sp>
        <p:nvSpPr>
          <p:cNvPr id="15" name="TextBox 14"/>
          <p:cNvSpPr txBox="1"/>
          <p:nvPr/>
        </p:nvSpPr>
        <p:spPr>
          <a:xfrm>
            <a:off x="1703512" y="6492767"/>
            <a:ext cx="10488488" cy="369332"/>
          </a:xfrm>
          <a:prstGeom prst="rect">
            <a:avLst/>
          </a:prstGeom>
          <a:solidFill>
            <a:schemeClr val="accent6"/>
          </a:solidFill>
        </p:spPr>
        <p:txBody>
          <a:bodyPr wrap="square" rtlCol="0">
            <a:spAutoFit/>
          </a:bodyPr>
          <a:lstStyle/>
          <a:p>
            <a:endParaRPr lang="zh-CN" altLang="en-US" dirty="0"/>
          </a:p>
        </p:txBody>
      </p:sp>
      <p:grpSp>
        <p:nvGrpSpPr>
          <p:cNvPr id="16" name="组合 15"/>
          <p:cNvGrpSpPr/>
          <p:nvPr/>
        </p:nvGrpSpPr>
        <p:grpSpPr>
          <a:xfrm flipH="1">
            <a:off x="1203867" y="6268899"/>
            <a:ext cx="412970" cy="421874"/>
            <a:chOff x="7019085" y="157473"/>
            <a:chExt cx="3868830" cy="3952255"/>
          </a:xfrm>
          <a:solidFill>
            <a:schemeClr val="accent6">
              <a:lumMod val="75000"/>
            </a:schemeClr>
          </a:solidFill>
        </p:grpSpPr>
        <p:sp>
          <p:nvSpPr>
            <p:cNvPr id="17" name="椭圆 16"/>
            <p:cNvSpPr/>
            <p:nvPr/>
          </p:nvSpPr>
          <p:spPr>
            <a:xfrm>
              <a:off x="8641073" y="157473"/>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rot="1542857">
              <a:off x="9362925" y="322231"/>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rot="3085714">
              <a:off x="9941806" y="783873"/>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rot="7714286">
              <a:off x="9941806" y="2858472"/>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rot="4628572">
              <a:off x="10263060" y="1450964"/>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rot="9257143">
              <a:off x="9362925" y="3320114"/>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rot="6171428">
              <a:off x="10263060" y="2191381"/>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rot="10800000">
              <a:off x="8641073" y="3484873"/>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rot="12342857">
              <a:off x="7919220" y="3320114"/>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rot="13885714">
              <a:off x="7340340" y="2858472"/>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rot="20057142">
              <a:off x="7919220" y="322231"/>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rot="15428571">
              <a:off x="7019085" y="2191381"/>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rot="16971429">
              <a:off x="7019085" y="1450964"/>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rot="18514286">
              <a:off x="7340340" y="783873"/>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1" name="直接连接符 30"/>
          <p:cNvCxnSpPr/>
          <p:nvPr/>
        </p:nvCxnSpPr>
        <p:spPr>
          <a:xfrm>
            <a:off x="-1722" y="548680"/>
            <a:ext cx="11354306" cy="0"/>
          </a:xfrm>
          <a:prstGeom prst="line">
            <a:avLst/>
          </a:prstGeom>
          <a:ln w="38100"/>
        </p:spPr>
        <p:style>
          <a:lnRef idx="2">
            <a:schemeClr val="accent6"/>
          </a:lnRef>
          <a:fillRef idx="0">
            <a:schemeClr val="accent6"/>
          </a:fillRef>
          <a:effectRef idx="1">
            <a:schemeClr val="accent6"/>
          </a:effectRef>
          <a:fontRef idx="minor">
            <a:schemeClr val="tx1"/>
          </a:fontRef>
        </p:style>
      </p:cxn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1" y="548681"/>
            <a:ext cx="12193722" cy="5647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 Box 3"/>
          <p:cNvSpPr txBox="1">
            <a:spLocks noChangeArrowheads="1"/>
          </p:cNvSpPr>
          <p:nvPr/>
        </p:nvSpPr>
        <p:spPr bwMode="auto">
          <a:xfrm>
            <a:off x="860095" y="3700636"/>
            <a:ext cx="3175000" cy="422910"/>
          </a:xfrm>
          <a:prstGeom prst="rect">
            <a:avLst/>
          </a:prstGeom>
          <a:solidFill>
            <a:srgbClr val="FFFFFF">
              <a:alpha val="0"/>
            </a:srgbClr>
          </a:solidFill>
          <a:ln>
            <a:noFill/>
          </a:ln>
          <a:extLst>
            <a:ext uri="{91240B29-F687-4F45-9708-019B960494DF}">
              <a14:hiddenLine xmlns:a14="http://schemas.microsoft.com/office/drawing/2010/main" w="25400">
                <a:solidFill>
                  <a:srgbClr val="FF0000"/>
                </a:solidFill>
                <a:miter lim="800000"/>
                <a:headEnd/>
                <a:tailEnd/>
              </a14:hiddenLine>
            </a:ext>
          </a:extLst>
        </p:spPr>
        <p:txBody>
          <a:bodyPr vert="horz" wrap="square" lIns="0" tIns="0" rIns="0" bIns="0" numCol="1" anchor="ctr" anchorCtr="0" compatLnSpc="1">
            <a:prstTxWarp prst="textNoShape">
              <a:avLst/>
            </a:prstTxWarp>
          </a:bodyPr>
          <a:lstStyle/>
          <a:p>
            <a:pPr algn="just" defTabSz="1172261" fontAlgn="base">
              <a:spcBef>
                <a:spcPct val="0"/>
              </a:spcBef>
              <a:spcAft>
                <a:spcPct val="0"/>
              </a:spcAft>
            </a:pPr>
            <a:r>
              <a:rPr lang="zh-CN" altLang="en-US" sz="1300" b="1" dirty="0">
                <a:solidFill>
                  <a:schemeClr val="accent6">
                    <a:lumMod val="75000"/>
                  </a:schemeClr>
                </a:solidFill>
                <a:latin typeface="+mn-ea"/>
                <a:cs typeface="宋体" pitchFamily="2" charset="-122"/>
              </a:rPr>
              <a:t>智能分析 简单浏览 文件夹  下载</a:t>
            </a:r>
            <a:endParaRPr lang="zh-CN" altLang="zh-CN" sz="1300" b="1" dirty="0">
              <a:solidFill>
                <a:schemeClr val="accent6">
                  <a:lumMod val="75000"/>
                </a:schemeClr>
              </a:solidFill>
              <a:latin typeface="+mn-ea"/>
              <a:cs typeface="宋体" pitchFamily="2" charset="-122"/>
            </a:endParaRPr>
          </a:p>
        </p:txBody>
      </p:sp>
      <p:sp>
        <p:nvSpPr>
          <p:cNvPr id="6" name="椭圆 5"/>
          <p:cNvSpPr/>
          <p:nvPr/>
        </p:nvSpPr>
        <p:spPr>
          <a:xfrm>
            <a:off x="1464568" y="3898517"/>
            <a:ext cx="754777" cy="37339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endParaRPr lang="zh-CN" altLang="en-US"/>
          </a:p>
        </p:txBody>
      </p:sp>
      <p:sp>
        <p:nvSpPr>
          <p:cNvPr id="3" name="TextBox 2"/>
          <p:cNvSpPr txBox="1"/>
          <p:nvPr/>
        </p:nvSpPr>
        <p:spPr>
          <a:xfrm>
            <a:off x="3877" y="3855604"/>
            <a:ext cx="1248139" cy="395370"/>
          </a:xfrm>
          <a:prstGeom prst="rect">
            <a:avLst/>
          </a:prstGeom>
          <a:noFill/>
        </p:spPr>
        <p:txBody>
          <a:bodyPr wrap="square" lIns="117226" tIns="58613" rIns="117226" bIns="58613" rtlCol="0">
            <a:spAutoFit/>
          </a:bodyPr>
          <a:lstStyle/>
          <a:p>
            <a:r>
              <a:rPr lang="zh-CN" altLang="en-US" dirty="0" smtClean="0"/>
              <a:t>√</a:t>
            </a:r>
            <a:endParaRPr lang="zh-CN" altLang="en-US"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2" y="577483"/>
            <a:ext cx="12193722" cy="5618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矩形 4"/>
          <p:cNvSpPr/>
          <p:nvPr/>
        </p:nvSpPr>
        <p:spPr>
          <a:xfrm>
            <a:off x="1841956" y="577483"/>
            <a:ext cx="2741876" cy="3456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endParaRPr lang="zh-CN" altLang="en-US"/>
          </a:p>
        </p:txBody>
      </p:sp>
      <p:sp>
        <p:nvSpPr>
          <p:cNvPr id="32" name="TextBox 31"/>
          <p:cNvSpPr txBox="1"/>
          <p:nvPr/>
        </p:nvSpPr>
        <p:spPr>
          <a:xfrm>
            <a:off x="14880" y="22503"/>
            <a:ext cx="6801199" cy="523220"/>
          </a:xfrm>
          <a:prstGeom prst="rect">
            <a:avLst/>
          </a:prstGeom>
          <a:noFill/>
        </p:spPr>
        <p:txBody>
          <a:bodyPr wrap="square" rtlCol="0">
            <a:spAutoFit/>
          </a:bodyPr>
          <a:lstStyle/>
          <a:p>
            <a:r>
              <a:rPr lang="zh-CN" altLang="en-US" sz="2800" b="1" dirty="0" smtClean="0">
                <a:latin typeface="+mj-ea"/>
                <a:ea typeface="+mj-ea"/>
              </a:rPr>
              <a:t>多篇专利查看</a:t>
            </a:r>
            <a:r>
              <a:rPr lang="en-US" altLang="zh-CN" sz="2800" b="1" dirty="0" smtClean="0">
                <a:latin typeface="+mj-ea"/>
                <a:ea typeface="+mj-ea"/>
              </a:rPr>
              <a:t>-Easy Viewer</a:t>
            </a:r>
            <a:endParaRPr lang="zh-CN" altLang="en-US" sz="2800" b="1" dirty="0">
              <a:latin typeface="+mj-ea"/>
              <a:ea typeface="+mj-ea"/>
            </a:endParaRPr>
          </a:p>
        </p:txBody>
      </p:sp>
      <p:sp>
        <p:nvSpPr>
          <p:cNvPr id="4" name="TextBox 3"/>
          <p:cNvSpPr txBox="1"/>
          <p:nvPr/>
        </p:nvSpPr>
        <p:spPr>
          <a:xfrm>
            <a:off x="3415478" y="2204864"/>
            <a:ext cx="1888433" cy="369332"/>
          </a:xfrm>
          <a:prstGeom prst="rect">
            <a:avLst/>
          </a:prstGeom>
          <a:noFill/>
        </p:spPr>
        <p:txBody>
          <a:bodyPr wrap="square" rtlCol="0">
            <a:spAutoFit/>
          </a:bodyPr>
          <a:lstStyle/>
          <a:p>
            <a:r>
              <a:rPr lang="en-US" altLang="zh-CN" b="1" dirty="0" smtClean="0">
                <a:latin typeface="+mn-ea"/>
              </a:rPr>
              <a:t>Tag:</a:t>
            </a:r>
            <a:r>
              <a:rPr lang="zh-CN" altLang="en-US" b="1" dirty="0" smtClean="0">
                <a:latin typeface="+mn-ea"/>
              </a:rPr>
              <a:t>专利标引</a:t>
            </a:r>
            <a:endParaRPr lang="zh-CN" altLang="en-US" b="1" dirty="0">
              <a:latin typeface="+mn-ea"/>
            </a:endParaRPr>
          </a:p>
        </p:txBody>
      </p:sp>
    </p:spTree>
    <p:extLst>
      <p:ext uri="{BB962C8B-B14F-4D97-AF65-F5344CB8AC3E}">
        <p14:creationId xmlns:p14="http://schemas.microsoft.com/office/powerpoint/2010/main" val="2613285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55183D58-648D-4475-BEF8-624F48514A30}" type="slidenum">
              <a:rPr lang="zh-CN" altLang="en-US" smtClean="0"/>
              <a:pPr/>
              <a:t>18</a:t>
            </a:fld>
            <a:endParaRPr lang="zh-CN" altLang="en-US" dirty="0"/>
          </a:p>
        </p:txBody>
      </p:sp>
      <p:sp>
        <p:nvSpPr>
          <p:cNvPr id="42" name="Arc 3"/>
          <p:cNvSpPr>
            <a:spLocks/>
          </p:cNvSpPr>
          <p:nvPr/>
        </p:nvSpPr>
        <p:spPr bwMode="gray">
          <a:xfrm rot="692470">
            <a:off x="5425402" y="1714028"/>
            <a:ext cx="1544595" cy="1632222"/>
          </a:xfrm>
          <a:custGeom>
            <a:avLst/>
            <a:gdLst>
              <a:gd name="T0" fmla="*/ 0 w 12831"/>
              <a:gd name="T1" fmla="*/ 2147483647 h 21600"/>
              <a:gd name="T2" fmla="*/ 2147483647 w 12831"/>
              <a:gd name="T3" fmla="*/ 2147483647 h 21600"/>
              <a:gd name="T4" fmla="*/ 2147483647 w 12831"/>
              <a:gd name="T5" fmla="*/ 2147483647 h 21600"/>
              <a:gd name="T6" fmla="*/ 0 60000 65536"/>
              <a:gd name="T7" fmla="*/ 0 60000 65536"/>
              <a:gd name="T8" fmla="*/ 0 60000 65536"/>
              <a:gd name="T9" fmla="*/ 0 w 12831"/>
              <a:gd name="T10" fmla="*/ 0 h 21600"/>
              <a:gd name="T11" fmla="*/ 12831 w 12831"/>
              <a:gd name="T12" fmla="*/ 21600 h 21600"/>
            </a:gdLst>
            <a:ahLst/>
            <a:cxnLst>
              <a:cxn ang="T6">
                <a:pos x="T0" y="T1"/>
              </a:cxn>
              <a:cxn ang="T7">
                <a:pos x="T2" y="T3"/>
              </a:cxn>
              <a:cxn ang="T8">
                <a:pos x="T4" y="T5"/>
              </a:cxn>
            </a:cxnLst>
            <a:rect l="T9" t="T10" r="T11" b="T12"/>
            <a:pathLst>
              <a:path w="12831" h="21600" fill="none" extrusionOk="0">
                <a:moveTo>
                  <a:pt x="-1" y="895"/>
                </a:moveTo>
                <a:cubicBezTo>
                  <a:pt x="1997" y="301"/>
                  <a:pt x="4070" y="-1"/>
                  <a:pt x="6155" y="0"/>
                </a:cubicBezTo>
                <a:cubicBezTo>
                  <a:pt x="8422" y="0"/>
                  <a:pt x="10675" y="356"/>
                  <a:pt x="12831" y="1057"/>
                </a:cubicBezTo>
              </a:path>
              <a:path w="12831" h="21600" stroke="0" extrusionOk="0">
                <a:moveTo>
                  <a:pt x="-1" y="895"/>
                </a:moveTo>
                <a:cubicBezTo>
                  <a:pt x="1997" y="301"/>
                  <a:pt x="4070" y="-1"/>
                  <a:pt x="6155" y="0"/>
                </a:cubicBezTo>
                <a:cubicBezTo>
                  <a:pt x="8422" y="0"/>
                  <a:pt x="10675" y="356"/>
                  <a:pt x="12831" y="1057"/>
                </a:cubicBezTo>
                <a:lnTo>
                  <a:pt x="6155" y="21600"/>
                </a:lnTo>
                <a:lnTo>
                  <a:pt x="-1" y="895"/>
                </a:lnTo>
                <a:close/>
              </a:path>
            </a:pathLst>
          </a:custGeom>
          <a:noFill/>
          <a:ln w="9525">
            <a:solidFill>
              <a:srgbClr val="000000"/>
            </a:solidFill>
            <a:prstDash val="sysDot"/>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grpSp>
        <p:nvGrpSpPr>
          <p:cNvPr id="43" name="Group 10"/>
          <p:cNvGrpSpPr>
            <a:grpSpLocks/>
          </p:cNvGrpSpPr>
          <p:nvPr/>
        </p:nvGrpSpPr>
        <p:grpSpPr bwMode="auto">
          <a:xfrm>
            <a:off x="5050774" y="1281288"/>
            <a:ext cx="489013" cy="497378"/>
            <a:chOff x="1833" y="1596"/>
            <a:chExt cx="368" cy="355"/>
          </a:xfrm>
        </p:grpSpPr>
        <p:pic>
          <p:nvPicPr>
            <p:cNvPr id="77" name="Picture 11" descr="circuler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1833" y="1596"/>
              <a:ext cx="368" cy="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Oval 12"/>
            <p:cNvSpPr>
              <a:spLocks noChangeArrowheads="1"/>
            </p:cNvSpPr>
            <p:nvPr/>
          </p:nvSpPr>
          <p:spPr bwMode="gray">
            <a:xfrm>
              <a:off x="1833" y="1596"/>
              <a:ext cx="366" cy="355"/>
            </a:xfrm>
            <a:prstGeom prst="ellipse">
              <a:avLst/>
            </a:prstGeom>
            <a:gradFill rotWithShape="1">
              <a:gsLst>
                <a:gs pos="0">
                  <a:srgbClr val="DDDDDD">
                    <a:alpha val="55000"/>
                  </a:srgbClr>
                </a:gs>
                <a:gs pos="50000">
                  <a:srgbClr val="DDDDDD">
                    <a:gamma/>
                    <a:shade val="46275"/>
                    <a:invGamma/>
                    <a:alpha val="89999"/>
                  </a:srgbClr>
                </a:gs>
                <a:gs pos="100000">
                  <a:srgbClr val="DDDDDD">
                    <a:alpha val="55000"/>
                  </a:srgbClr>
                </a:gs>
              </a:gsLst>
              <a:lin ang="5400000" scaled="1"/>
            </a:gradFill>
            <a:ln w="9525" algn="ctr">
              <a:noFill/>
              <a:round/>
              <a:headEnd/>
              <a:tailEnd/>
            </a:ln>
            <a:effectLst/>
          </p:spPr>
          <p:txBody>
            <a:bodyPr wrap="none" anchor="ctr"/>
            <a:lstStyle/>
            <a:p>
              <a:pPr>
                <a:defRPr/>
              </a:pPr>
              <a:endParaRPr lang="zh-CN" altLang="en-US">
                <a:latin typeface="Arial" charset="0"/>
              </a:endParaRPr>
            </a:p>
          </p:txBody>
        </p:sp>
        <p:pic>
          <p:nvPicPr>
            <p:cNvPr id="79" name="Picture 13"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1869" y="1600"/>
              <a:ext cx="291"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4" name="Group 14"/>
          <p:cNvGrpSpPr>
            <a:grpSpLocks/>
          </p:cNvGrpSpPr>
          <p:nvPr/>
        </p:nvGrpSpPr>
        <p:grpSpPr bwMode="auto">
          <a:xfrm>
            <a:off x="6960096" y="1727571"/>
            <a:ext cx="1028545" cy="932700"/>
            <a:chOff x="3206" y="1632"/>
            <a:chExt cx="298" cy="289"/>
          </a:xfrm>
        </p:grpSpPr>
        <p:pic>
          <p:nvPicPr>
            <p:cNvPr id="74" name="Picture 15" descr="circuler_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3206" y="1632"/>
              <a:ext cx="29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Oval 16"/>
            <p:cNvSpPr>
              <a:spLocks noChangeArrowheads="1"/>
            </p:cNvSpPr>
            <p:nvPr/>
          </p:nvSpPr>
          <p:spPr bwMode="gray">
            <a:xfrm>
              <a:off x="3206" y="1632"/>
              <a:ext cx="296" cy="289"/>
            </a:xfrm>
            <a:prstGeom prst="ellipse">
              <a:avLst/>
            </a:prstGeom>
            <a:solidFill>
              <a:schemeClr val="accent2">
                <a:lumMod val="60000"/>
                <a:lumOff val="40000"/>
              </a:schemeClr>
            </a:solidFill>
            <a:ln w="9525" algn="ctr">
              <a:noFill/>
              <a:round/>
              <a:headEnd/>
              <a:tailEnd/>
            </a:ln>
            <a:effectLst/>
          </p:spPr>
          <p:txBody>
            <a:bodyPr wrap="none" anchor="ctr"/>
            <a:lstStyle/>
            <a:p>
              <a:pPr>
                <a:defRPr/>
              </a:pPr>
              <a:endParaRPr lang="zh-CN" altLang="en-US">
                <a:latin typeface="Arial" charset="0"/>
              </a:endParaRPr>
            </a:p>
          </p:txBody>
        </p:sp>
        <p:pic>
          <p:nvPicPr>
            <p:cNvPr id="76" name="Picture 17"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3236" y="1635"/>
              <a:ext cx="235"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5" name="Group 18"/>
          <p:cNvGrpSpPr>
            <a:grpSpLocks/>
          </p:cNvGrpSpPr>
          <p:nvPr/>
        </p:nvGrpSpPr>
        <p:grpSpPr bwMode="auto">
          <a:xfrm rot="692470">
            <a:off x="8489455" y="2911057"/>
            <a:ext cx="1082920" cy="1098750"/>
            <a:chOff x="4055" y="2088"/>
            <a:chExt cx="436" cy="422"/>
          </a:xfrm>
        </p:grpSpPr>
        <p:pic>
          <p:nvPicPr>
            <p:cNvPr id="71" name="Picture 19" descr="circuler_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4055" y="2088"/>
              <a:ext cx="436"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Oval 20"/>
            <p:cNvSpPr>
              <a:spLocks noChangeArrowheads="1"/>
            </p:cNvSpPr>
            <p:nvPr/>
          </p:nvSpPr>
          <p:spPr bwMode="gray">
            <a:xfrm>
              <a:off x="4055" y="2088"/>
              <a:ext cx="433" cy="422"/>
            </a:xfrm>
            <a:prstGeom prst="ellipse">
              <a:avLst/>
            </a:prstGeom>
            <a:gradFill rotWithShape="1">
              <a:gsLst>
                <a:gs pos="0">
                  <a:srgbClr val="35ADE3">
                    <a:alpha val="78999"/>
                  </a:srgbClr>
                </a:gs>
                <a:gs pos="50000">
                  <a:srgbClr val="35ADE3">
                    <a:gamma/>
                    <a:shade val="46275"/>
                    <a:invGamma/>
                  </a:srgbClr>
                </a:gs>
                <a:gs pos="100000">
                  <a:srgbClr val="35ADE3">
                    <a:alpha val="78999"/>
                  </a:srgbClr>
                </a:gs>
              </a:gsLst>
              <a:lin ang="5400000" scaled="1"/>
            </a:gradFill>
            <a:ln w="9525" algn="ctr">
              <a:noFill/>
              <a:round/>
              <a:headEnd/>
              <a:tailEnd/>
            </a:ln>
            <a:effectLst/>
          </p:spPr>
          <p:txBody>
            <a:bodyPr wrap="none" anchor="ctr"/>
            <a:lstStyle/>
            <a:p>
              <a:pPr>
                <a:defRPr/>
              </a:pPr>
              <a:endParaRPr lang="zh-CN" altLang="en-US">
                <a:latin typeface="Arial" charset="0"/>
              </a:endParaRPr>
            </a:p>
          </p:txBody>
        </p:sp>
        <p:pic>
          <p:nvPicPr>
            <p:cNvPr id="73" name="Picture 21"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4098" y="2092"/>
              <a:ext cx="345"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6" name="Group 26"/>
          <p:cNvGrpSpPr>
            <a:grpSpLocks/>
          </p:cNvGrpSpPr>
          <p:nvPr/>
        </p:nvGrpSpPr>
        <p:grpSpPr bwMode="auto">
          <a:xfrm>
            <a:off x="3646283" y="3347482"/>
            <a:ext cx="788486" cy="821641"/>
            <a:chOff x="1224" y="2711"/>
            <a:chExt cx="530" cy="512"/>
          </a:xfrm>
        </p:grpSpPr>
        <p:pic>
          <p:nvPicPr>
            <p:cNvPr id="68" name="Picture 27" descr="circuler_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gray">
            <a:xfrm>
              <a:off x="1224" y="2711"/>
              <a:ext cx="530" cy="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Oval 28"/>
            <p:cNvSpPr>
              <a:spLocks noChangeArrowheads="1"/>
            </p:cNvSpPr>
            <p:nvPr/>
          </p:nvSpPr>
          <p:spPr bwMode="gray">
            <a:xfrm>
              <a:off x="1224" y="2711"/>
              <a:ext cx="526" cy="512"/>
            </a:xfrm>
            <a:prstGeom prst="ellipse">
              <a:avLst/>
            </a:prstGeom>
            <a:gradFill rotWithShape="1">
              <a:gsLst>
                <a:gs pos="0">
                  <a:srgbClr val="DDDDDD">
                    <a:alpha val="55000"/>
                  </a:srgbClr>
                </a:gs>
                <a:gs pos="50000">
                  <a:srgbClr val="DDDDDD">
                    <a:gamma/>
                    <a:shade val="46275"/>
                    <a:invGamma/>
                    <a:alpha val="89999"/>
                  </a:srgbClr>
                </a:gs>
                <a:gs pos="100000">
                  <a:srgbClr val="DDDDDD">
                    <a:alpha val="55000"/>
                  </a:srgbClr>
                </a:gs>
              </a:gsLst>
              <a:lin ang="5400000" scaled="1"/>
            </a:gradFill>
            <a:ln w="9525" algn="ctr">
              <a:noFill/>
              <a:round/>
              <a:headEnd/>
              <a:tailEnd/>
            </a:ln>
            <a:effectLst/>
          </p:spPr>
          <p:txBody>
            <a:bodyPr wrap="none" anchor="ctr"/>
            <a:lstStyle/>
            <a:p>
              <a:pPr>
                <a:defRPr/>
              </a:pPr>
              <a:endParaRPr lang="zh-CN" altLang="en-US">
                <a:latin typeface="Arial" charset="0"/>
              </a:endParaRPr>
            </a:p>
          </p:txBody>
        </p:sp>
        <p:pic>
          <p:nvPicPr>
            <p:cNvPr id="70" name="Picture 29"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1277" y="2716"/>
              <a:ext cx="419"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7" name="Group 22"/>
          <p:cNvGrpSpPr>
            <a:grpSpLocks/>
          </p:cNvGrpSpPr>
          <p:nvPr/>
        </p:nvGrpSpPr>
        <p:grpSpPr bwMode="auto">
          <a:xfrm>
            <a:off x="3185702" y="1576013"/>
            <a:ext cx="1175147" cy="1089420"/>
            <a:chOff x="887" y="2040"/>
            <a:chExt cx="433" cy="422"/>
          </a:xfrm>
        </p:grpSpPr>
        <p:pic>
          <p:nvPicPr>
            <p:cNvPr id="65" name="Picture 23" descr="circuler_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gray">
            <a:xfrm>
              <a:off x="887" y="2040"/>
              <a:ext cx="430"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Oval 24"/>
            <p:cNvSpPr>
              <a:spLocks noChangeArrowheads="1"/>
            </p:cNvSpPr>
            <p:nvPr/>
          </p:nvSpPr>
          <p:spPr bwMode="gray">
            <a:xfrm>
              <a:off x="887" y="2040"/>
              <a:ext cx="433" cy="422"/>
            </a:xfrm>
            <a:prstGeom prst="ellipse">
              <a:avLst/>
            </a:prstGeom>
            <a:gradFill rotWithShape="1">
              <a:gsLst>
                <a:gs pos="0">
                  <a:srgbClr val="99CC00">
                    <a:alpha val="80000"/>
                  </a:srgbClr>
                </a:gs>
                <a:gs pos="50000">
                  <a:srgbClr val="99CC00">
                    <a:gamma/>
                    <a:shade val="46275"/>
                    <a:invGamma/>
                  </a:srgbClr>
                </a:gs>
                <a:gs pos="100000">
                  <a:srgbClr val="99CC00">
                    <a:alpha val="80000"/>
                  </a:srgbClr>
                </a:gs>
              </a:gsLst>
              <a:lin ang="5400000" scaled="1"/>
            </a:gradFill>
            <a:ln w="9525" algn="ctr">
              <a:noFill/>
              <a:round/>
              <a:headEnd/>
              <a:tailEnd/>
            </a:ln>
            <a:effectLst/>
          </p:spPr>
          <p:txBody>
            <a:bodyPr wrap="none" anchor="ctr"/>
            <a:lstStyle/>
            <a:p>
              <a:pPr>
                <a:defRPr/>
              </a:pPr>
              <a:endParaRPr lang="zh-CN" altLang="en-US" dirty="0">
                <a:latin typeface="Arial" charset="0"/>
              </a:endParaRPr>
            </a:p>
          </p:txBody>
        </p:sp>
        <p:pic>
          <p:nvPicPr>
            <p:cNvPr id="67" name="Picture 25"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893" y="2045"/>
              <a:ext cx="345"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8" name="Group 30"/>
          <p:cNvGrpSpPr>
            <a:grpSpLocks/>
          </p:cNvGrpSpPr>
          <p:nvPr/>
        </p:nvGrpSpPr>
        <p:grpSpPr bwMode="auto">
          <a:xfrm>
            <a:off x="5050774" y="4155155"/>
            <a:ext cx="1508737" cy="1434086"/>
            <a:chOff x="2323" y="2847"/>
            <a:chExt cx="636" cy="616"/>
          </a:xfrm>
        </p:grpSpPr>
        <p:pic>
          <p:nvPicPr>
            <p:cNvPr id="62" name="Picture 31" descr="circuler_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gray">
            <a:xfrm>
              <a:off x="2323" y="2847"/>
              <a:ext cx="636" cy="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Oval 32"/>
            <p:cNvSpPr>
              <a:spLocks noChangeArrowheads="1"/>
            </p:cNvSpPr>
            <p:nvPr/>
          </p:nvSpPr>
          <p:spPr bwMode="gray">
            <a:xfrm>
              <a:off x="2323" y="2847"/>
              <a:ext cx="632" cy="616"/>
            </a:xfrm>
            <a:prstGeom prst="ellipse">
              <a:avLst/>
            </a:prstGeom>
            <a:solidFill>
              <a:srgbClr val="FFC000"/>
            </a:solidFill>
            <a:ln w="9525" algn="ctr">
              <a:noFill/>
              <a:round/>
              <a:headEnd/>
              <a:tailEnd/>
            </a:ln>
            <a:effectLst/>
          </p:spPr>
          <p:txBody>
            <a:bodyPr wrap="none" anchor="ctr"/>
            <a:lstStyle/>
            <a:p>
              <a:pPr>
                <a:defRPr/>
              </a:pPr>
              <a:endParaRPr lang="zh-CN" altLang="en-US">
                <a:latin typeface="Arial" charset="0"/>
              </a:endParaRPr>
            </a:p>
          </p:txBody>
        </p:sp>
        <p:pic>
          <p:nvPicPr>
            <p:cNvPr id="64" name="Picture 33"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2386" y="2853"/>
              <a:ext cx="503"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9" name="Group 34"/>
          <p:cNvGrpSpPr>
            <a:grpSpLocks/>
          </p:cNvGrpSpPr>
          <p:nvPr/>
        </p:nvGrpSpPr>
        <p:grpSpPr bwMode="auto">
          <a:xfrm>
            <a:off x="7594399" y="4514162"/>
            <a:ext cx="788486" cy="765005"/>
            <a:chOff x="3528" y="2759"/>
            <a:chExt cx="530" cy="512"/>
          </a:xfrm>
        </p:grpSpPr>
        <p:pic>
          <p:nvPicPr>
            <p:cNvPr id="59" name="Picture 35" descr="circuler_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gray">
            <a:xfrm>
              <a:off x="3528" y="2759"/>
              <a:ext cx="530" cy="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Oval 36"/>
            <p:cNvSpPr>
              <a:spLocks noChangeArrowheads="1"/>
            </p:cNvSpPr>
            <p:nvPr/>
          </p:nvSpPr>
          <p:spPr bwMode="gray">
            <a:xfrm>
              <a:off x="3528" y="2759"/>
              <a:ext cx="526" cy="512"/>
            </a:xfrm>
            <a:prstGeom prst="ellipse">
              <a:avLst/>
            </a:prstGeom>
            <a:gradFill rotWithShape="1">
              <a:gsLst>
                <a:gs pos="0">
                  <a:srgbClr val="DDDDDD">
                    <a:alpha val="55000"/>
                  </a:srgbClr>
                </a:gs>
                <a:gs pos="50000">
                  <a:srgbClr val="DDDDDD">
                    <a:gamma/>
                    <a:shade val="46275"/>
                    <a:invGamma/>
                    <a:alpha val="89999"/>
                  </a:srgbClr>
                </a:gs>
                <a:gs pos="100000">
                  <a:srgbClr val="DDDDDD">
                    <a:alpha val="55000"/>
                  </a:srgbClr>
                </a:gs>
              </a:gsLst>
              <a:lin ang="5400000" scaled="1"/>
            </a:gradFill>
            <a:ln w="9525" algn="ctr">
              <a:noFill/>
              <a:round/>
              <a:headEnd/>
              <a:tailEnd/>
            </a:ln>
            <a:effectLst/>
          </p:spPr>
          <p:txBody>
            <a:bodyPr wrap="none" anchor="ctr"/>
            <a:lstStyle/>
            <a:p>
              <a:pPr>
                <a:defRPr/>
              </a:pPr>
              <a:endParaRPr lang="zh-CN" altLang="en-US">
                <a:latin typeface="Arial" charset="0"/>
              </a:endParaRPr>
            </a:p>
          </p:txBody>
        </p:sp>
        <p:pic>
          <p:nvPicPr>
            <p:cNvPr id="61" name="Picture 37"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3581" y="2764"/>
              <a:ext cx="419"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0" name="Arc 38"/>
          <p:cNvSpPr>
            <a:spLocks/>
          </p:cNvSpPr>
          <p:nvPr/>
        </p:nvSpPr>
        <p:spPr bwMode="gray">
          <a:xfrm rot="692470">
            <a:off x="6511700" y="2331311"/>
            <a:ext cx="2186506" cy="1382111"/>
          </a:xfrm>
          <a:custGeom>
            <a:avLst/>
            <a:gdLst>
              <a:gd name="T0" fmla="*/ 2147483647 w 18088"/>
              <a:gd name="T1" fmla="*/ 0 h 18769"/>
              <a:gd name="T2" fmla="*/ 2147483647 w 18088"/>
              <a:gd name="T3" fmla="*/ 2147483647 h 18769"/>
              <a:gd name="T4" fmla="*/ 0 w 18088"/>
              <a:gd name="T5" fmla="*/ 2147483647 h 18769"/>
              <a:gd name="T6" fmla="*/ 0 60000 65536"/>
              <a:gd name="T7" fmla="*/ 0 60000 65536"/>
              <a:gd name="T8" fmla="*/ 0 60000 65536"/>
              <a:gd name="T9" fmla="*/ 0 w 18088"/>
              <a:gd name="T10" fmla="*/ 0 h 18769"/>
              <a:gd name="T11" fmla="*/ 18088 w 18088"/>
              <a:gd name="T12" fmla="*/ 18769 h 18769"/>
            </a:gdLst>
            <a:ahLst/>
            <a:cxnLst>
              <a:cxn ang="T6">
                <a:pos x="T0" y="T1"/>
              </a:cxn>
              <a:cxn ang="T7">
                <a:pos x="T2" y="T3"/>
              </a:cxn>
              <a:cxn ang="T8">
                <a:pos x="T4" y="T5"/>
              </a:cxn>
            </a:cxnLst>
            <a:rect l="T9" t="T10" r="T11" b="T12"/>
            <a:pathLst>
              <a:path w="18088" h="18769" fill="none" extrusionOk="0">
                <a:moveTo>
                  <a:pt x="10690" y="0"/>
                </a:moveTo>
                <a:cubicBezTo>
                  <a:pt x="13675" y="1700"/>
                  <a:pt x="16211" y="4087"/>
                  <a:pt x="18088" y="6963"/>
                </a:cubicBezTo>
              </a:path>
              <a:path w="18088" h="18769" stroke="0" extrusionOk="0">
                <a:moveTo>
                  <a:pt x="10690" y="0"/>
                </a:moveTo>
                <a:cubicBezTo>
                  <a:pt x="13675" y="1700"/>
                  <a:pt x="16211" y="4087"/>
                  <a:pt x="18088" y="6963"/>
                </a:cubicBezTo>
                <a:lnTo>
                  <a:pt x="0" y="18769"/>
                </a:lnTo>
                <a:lnTo>
                  <a:pt x="10690" y="0"/>
                </a:lnTo>
                <a:close/>
              </a:path>
            </a:pathLst>
          </a:custGeom>
          <a:noFill/>
          <a:ln w="12700">
            <a:solidFill>
              <a:srgbClr val="000000"/>
            </a:solidFill>
            <a:prstDash val="sysDot"/>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51" name="Arc 39"/>
          <p:cNvSpPr>
            <a:spLocks/>
          </p:cNvSpPr>
          <p:nvPr/>
        </p:nvSpPr>
        <p:spPr bwMode="gray">
          <a:xfrm rot="692470">
            <a:off x="6189908" y="3656085"/>
            <a:ext cx="2780550" cy="998138"/>
          </a:xfrm>
          <a:custGeom>
            <a:avLst/>
            <a:gdLst>
              <a:gd name="T0" fmla="*/ 2147483647 w 21600"/>
              <a:gd name="T1" fmla="*/ 0 h 13223"/>
              <a:gd name="T2" fmla="*/ 2147483647 w 21600"/>
              <a:gd name="T3" fmla="*/ 2147483647 h 13223"/>
              <a:gd name="T4" fmla="*/ 0 w 21600"/>
              <a:gd name="T5" fmla="*/ 2147483647 h 13223"/>
              <a:gd name="T6" fmla="*/ 0 60000 65536"/>
              <a:gd name="T7" fmla="*/ 0 60000 65536"/>
              <a:gd name="T8" fmla="*/ 0 60000 65536"/>
              <a:gd name="T9" fmla="*/ 0 w 21600"/>
              <a:gd name="T10" fmla="*/ 0 h 13223"/>
              <a:gd name="T11" fmla="*/ 21600 w 21600"/>
              <a:gd name="T12" fmla="*/ 13223 h 13223"/>
            </a:gdLst>
            <a:ahLst/>
            <a:cxnLst>
              <a:cxn ang="T6">
                <a:pos x="T0" y="T1"/>
              </a:cxn>
              <a:cxn ang="T7">
                <a:pos x="T2" y="T3"/>
              </a:cxn>
              <a:cxn ang="T8">
                <a:pos x="T4" y="T5"/>
              </a:cxn>
            </a:cxnLst>
            <a:rect l="T9" t="T10" r="T11" b="T12"/>
            <a:pathLst>
              <a:path w="21600" h="13223" fill="none" extrusionOk="0">
                <a:moveTo>
                  <a:pt x="21574" y="0"/>
                </a:moveTo>
                <a:cubicBezTo>
                  <a:pt x="21591" y="347"/>
                  <a:pt x="21600" y="694"/>
                  <a:pt x="21600" y="1042"/>
                </a:cubicBezTo>
                <a:cubicBezTo>
                  <a:pt x="21600" y="5388"/>
                  <a:pt x="20288" y="9633"/>
                  <a:pt x="17837" y="13223"/>
                </a:cubicBezTo>
              </a:path>
              <a:path w="21600" h="13223" stroke="0" extrusionOk="0">
                <a:moveTo>
                  <a:pt x="21574" y="0"/>
                </a:moveTo>
                <a:cubicBezTo>
                  <a:pt x="21591" y="347"/>
                  <a:pt x="21600" y="694"/>
                  <a:pt x="21600" y="1042"/>
                </a:cubicBezTo>
                <a:cubicBezTo>
                  <a:pt x="21600" y="5388"/>
                  <a:pt x="20288" y="9633"/>
                  <a:pt x="17837" y="13223"/>
                </a:cubicBezTo>
                <a:lnTo>
                  <a:pt x="0" y="1042"/>
                </a:lnTo>
                <a:lnTo>
                  <a:pt x="21574" y="0"/>
                </a:lnTo>
                <a:close/>
              </a:path>
            </a:pathLst>
          </a:custGeom>
          <a:noFill/>
          <a:ln w="12700">
            <a:solidFill>
              <a:srgbClr val="000000"/>
            </a:solidFill>
            <a:prstDash val="sysDot"/>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52" name="Arc 40"/>
          <p:cNvSpPr>
            <a:spLocks/>
          </p:cNvSpPr>
          <p:nvPr/>
        </p:nvSpPr>
        <p:spPr bwMode="gray">
          <a:xfrm rot="692470">
            <a:off x="5986536" y="3531636"/>
            <a:ext cx="1723200" cy="1591235"/>
          </a:xfrm>
          <a:custGeom>
            <a:avLst/>
            <a:gdLst>
              <a:gd name="T0" fmla="*/ 2147483647 w 12127"/>
              <a:gd name="T1" fmla="*/ 2147483647 h 21079"/>
              <a:gd name="T2" fmla="*/ 2147483647 w 12127"/>
              <a:gd name="T3" fmla="*/ 2147483647 h 21079"/>
              <a:gd name="T4" fmla="*/ 0 w 12127"/>
              <a:gd name="T5" fmla="*/ 0 h 21079"/>
              <a:gd name="T6" fmla="*/ 0 60000 65536"/>
              <a:gd name="T7" fmla="*/ 0 60000 65536"/>
              <a:gd name="T8" fmla="*/ 0 60000 65536"/>
              <a:gd name="T9" fmla="*/ 0 w 12127"/>
              <a:gd name="T10" fmla="*/ 0 h 21079"/>
              <a:gd name="T11" fmla="*/ 12127 w 12127"/>
              <a:gd name="T12" fmla="*/ 21079 h 21079"/>
            </a:gdLst>
            <a:ahLst/>
            <a:cxnLst>
              <a:cxn ang="T6">
                <a:pos x="T0" y="T1"/>
              </a:cxn>
              <a:cxn ang="T7">
                <a:pos x="T2" y="T3"/>
              </a:cxn>
              <a:cxn ang="T8">
                <a:pos x="T4" y="T5"/>
              </a:cxn>
            </a:cxnLst>
            <a:rect l="T9" t="T10" r="T11" b="T12"/>
            <a:pathLst>
              <a:path w="12127" h="21079" fill="none" extrusionOk="0">
                <a:moveTo>
                  <a:pt x="12126" y="17874"/>
                </a:moveTo>
                <a:cubicBezTo>
                  <a:pt x="9879" y="19399"/>
                  <a:pt x="7364" y="20486"/>
                  <a:pt x="4714" y="21079"/>
                </a:cubicBezTo>
              </a:path>
              <a:path w="12127" h="21079" stroke="0" extrusionOk="0">
                <a:moveTo>
                  <a:pt x="12126" y="17874"/>
                </a:moveTo>
                <a:cubicBezTo>
                  <a:pt x="9879" y="19399"/>
                  <a:pt x="7364" y="20486"/>
                  <a:pt x="4714" y="21079"/>
                </a:cubicBezTo>
                <a:lnTo>
                  <a:pt x="0" y="0"/>
                </a:lnTo>
                <a:lnTo>
                  <a:pt x="12126" y="17874"/>
                </a:lnTo>
                <a:close/>
              </a:path>
            </a:pathLst>
          </a:custGeom>
          <a:noFill/>
          <a:ln w="12700">
            <a:solidFill>
              <a:srgbClr val="000000"/>
            </a:solidFill>
            <a:prstDash val="sysDot"/>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53" name="Arc 41"/>
          <p:cNvSpPr>
            <a:spLocks/>
          </p:cNvSpPr>
          <p:nvPr/>
        </p:nvSpPr>
        <p:spPr bwMode="gray">
          <a:xfrm rot="692470">
            <a:off x="4396861" y="3096742"/>
            <a:ext cx="1794943" cy="1533372"/>
          </a:xfrm>
          <a:custGeom>
            <a:avLst/>
            <a:gdLst>
              <a:gd name="T0" fmla="*/ 2147483647 w 13927"/>
              <a:gd name="T1" fmla="*/ 2147483647 h 20367"/>
              <a:gd name="T2" fmla="*/ 0 w 13927"/>
              <a:gd name="T3" fmla="*/ 2147483647 h 20367"/>
              <a:gd name="T4" fmla="*/ 2147483647 w 13927"/>
              <a:gd name="T5" fmla="*/ 0 h 20367"/>
              <a:gd name="T6" fmla="*/ 0 60000 65536"/>
              <a:gd name="T7" fmla="*/ 0 60000 65536"/>
              <a:gd name="T8" fmla="*/ 0 60000 65536"/>
              <a:gd name="T9" fmla="*/ 0 w 13927"/>
              <a:gd name="T10" fmla="*/ 0 h 20367"/>
              <a:gd name="T11" fmla="*/ 13927 w 13927"/>
              <a:gd name="T12" fmla="*/ 20367 h 20367"/>
            </a:gdLst>
            <a:ahLst/>
            <a:cxnLst>
              <a:cxn ang="T6">
                <a:pos x="T0" y="T1"/>
              </a:cxn>
              <a:cxn ang="T7">
                <a:pos x="T2" y="T3"/>
              </a:cxn>
              <a:cxn ang="T8">
                <a:pos x="T4" y="T5"/>
              </a:cxn>
            </a:cxnLst>
            <a:rect l="T9" t="T10" r="T11" b="T12"/>
            <a:pathLst>
              <a:path w="13927" h="20367" fill="none" extrusionOk="0">
                <a:moveTo>
                  <a:pt x="6734" y="20367"/>
                </a:moveTo>
                <a:cubicBezTo>
                  <a:pt x="4275" y="19499"/>
                  <a:pt x="1993" y="18192"/>
                  <a:pt x="0" y="16510"/>
                </a:cubicBezTo>
              </a:path>
              <a:path w="13927" h="20367" stroke="0" extrusionOk="0">
                <a:moveTo>
                  <a:pt x="6734" y="20367"/>
                </a:moveTo>
                <a:cubicBezTo>
                  <a:pt x="4275" y="19499"/>
                  <a:pt x="1993" y="18192"/>
                  <a:pt x="0" y="16510"/>
                </a:cubicBezTo>
                <a:lnTo>
                  <a:pt x="13927" y="0"/>
                </a:lnTo>
                <a:lnTo>
                  <a:pt x="6734" y="20367"/>
                </a:lnTo>
                <a:close/>
              </a:path>
            </a:pathLst>
          </a:custGeom>
          <a:noFill/>
          <a:ln w="12700">
            <a:solidFill>
              <a:srgbClr val="000000"/>
            </a:solidFill>
            <a:prstDash val="sysDot"/>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54" name="Arc 42"/>
          <p:cNvSpPr>
            <a:spLocks/>
          </p:cNvSpPr>
          <p:nvPr/>
        </p:nvSpPr>
        <p:spPr bwMode="gray">
          <a:xfrm rot="692470">
            <a:off x="3436366" y="2860904"/>
            <a:ext cx="2784340" cy="847504"/>
          </a:xfrm>
          <a:custGeom>
            <a:avLst/>
            <a:gdLst>
              <a:gd name="T0" fmla="*/ 2147483647 w 21600"/>
              <a:gd name="T1" fmla="*/ 2147483647 h 12198"/>
              <a:gd name="T2" fmla="*/ 2147483647 w 21600"/>
              <a:gd name="T3" fmla="*/ 0 h 12198"/>
              <a:gd name="T4" fmla="*/ 2147483647 w 21600"/>
              <a:gd name="T5" fmla="*/ 2147483647 h 12198"/>
              <a:gd name="T6" fmla="*/ 0 60000 65536"/>
              <a:gd name="T7" fmla="*/ 0 60000 65536"/>
              <a:gd name="T8" fmla="*/ 0 60000 65536"/>
              <a:gd name="T9" fmla="*/ 0 w 21600"/>
              <a:gd name="T10" fmla="*/ 0 h 12198"/>
              <a:gd name="T11" fmla="*/ 21600 w 21600"/>
              <a:gd name="T12" fmla="*/ 12198 h 12198"/>
            </a:gdLst>
            <a:ahLst/>
            <a:cxnLst>
              <a:cxn ang="T6">
                <a:pos x="T0" y="T1"/>
              </a:cxn>
              <a:cxn ang="T7">
                <a:pos x="T2" y="T3"/>
              </a:cxn>
              <a:cxn ang="T8">
                <a:pos x="T4" y="T5"/>
              </a:cxn>
            </a:cxnLst>
            <a:rect l="T9" t="T10" r="T11" b="T12"/>
            <a:pathLst>
              <a:path w="21600" h="12198" fill="none" extrusionOk="0">
                <a:moveTo>
                  <a:pt x="2336" y="12198"/>
                </a:moveTo>
                <a:cubicBezTo>
                  <a:pt x="800" y="9169"/>
                  <a:pt x="0" y="5821"/>
                  <a:pt x="0" y="2426"/>
                </a:cubicBezTo>
                <a:cubicBezTo>
                  <a:pt x="-1" y="1615"/>
                  <a:pt x="45" y="805"/>
                  <a:pt x="136" y="-1"/>
                </a:cubicBezTo>
              </a:path>
              <a:path w="21600" h="12198" stroke="0" extrusionOk="0">
                <a:moveTo>
                  <a:pt x="2336" y="12198"/>
                </a:moveTo>
                <a:cubicBezTo>
                  <a:pt x="800" y="9169"/>
                  <a:pt x="0" y="5821"/>
                  <a:pt x="0" y="2426"/>
                </a:cubicBezTo>
                <a:cubicBezTo>
                  <a:pt x="-1" y="1615"/>
                  <a:pt x="45" y="805"/>
                  <a:pt x="136" y="-1"/>
                </a:cubicBezTo>
                <a:lnTo>
                  <a:pt x="21600" y="2426"/>
                </a:lnTo>
                <a:lnTo>
                  <a:pt x="2336" y="12198"/>
                </a:lnTo>
                <a:close/>
              </a:path>
            </a:pathLst>
          </a:custGeom>
          <a:noFill/>
          <a:ln w="12700">
            <a:solidFill>
              <a:srgbClr val="000000"/>
            </a:solidFill>
            <a:prstDash val="sysDot"/>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55" name="Arc 43"/>
          <p:cNvSpPr>
            <a:spLocks/>
          </p:cNvSpPr>
          <p:nvPr/>
        </p:nvSpPr>
        <p:spPr bwMode="gray">
          <a:xfrm rot="692470">
            <a:off x="4224381" y="1698384"/>
            <a:ext cx="2158858" cy="1371837"/>
          </a:xfrm>
          <a:custGeom>
            <a:avLst/>
            <a:gdLst>
              <a:gd name="T0" fmla="*/ 0 w 16756"/>
              <a:gd name="T1" fmla="*/ 2147483647 h 18207"/>
              <a:gd name="T2" fmla="*/ 2147483647 w 16756"/>
              <a:gd name="T3" fmla="*/ 0 h 18207"/>
              <a:gd name="T4" fmla="*/ 2147483647 w 16756"/>
              <a:gd name="T5" fmla="*/ 2147483647 h 18207"/>
              <a:gd name="T6" fmla="*/ 0 60000 65536"/>
              <a:gd name="T7" fmla="*/ 0 60000 65536"/>
              <a:gd name="T8" fmla="*/ 0 60000 65536"/>
              <a:gd name="T9" fmla="*/ 0 w 16756"/>
              <a:gd name="T10" fmla="*/ 0 h 18207"/>
              <a:gd name="T11" fmla="*/ 16756 w 16756"/>
              <a:gd name="T12" fmla="*/ 18207 h 18207"/>
            </a:gdLst>
            <a:ahLst/>
            <a:cxnLst>
              <a:cxn ang="T6">
                <a:pos x="T0" y="T1"/>
              </a:cxn>
              <a:cxn ang="T7">
                <a:pos x="T2" y="T3"/>
              </a:cxn>
              <a:cxn ang="T8">
                <a:pos x="T4" y="T5"/>
              </a:cxn>
            </a:cxnLst>
            <a:rect l="T9" t="T10" r="T11" b="T12"/>
            <a:pathLst>
              <a:path w="16756" h="18207" fill="none" extrusionOk="0">
                <a:moveTo>
                  <a:pt x="-1" y="4576"/>
                </a:moveTo>
                <a:cubicBezTo>
                  <a:pt x="1455" y="2786"/>
                  <a:pt x="3189" y="1241"/>
                  <a:pt x="5134" y="0"/>
                </a:cubicBezTo>
              </a:path>
              <a:path w="16756" h="18207" stroke="0" extrusionOk="0">
                <a:moveTo>
                  <a:pt x="-1" y="4576"/>
                </a:moveTo>
                <a:cubicBezTo>
                  <a:pt x="1455" y="2786"/>
                  <a:pt x="3189" y="1241"/>
                  <a:pt x="5134" y="0"/>
                </a:cubicBezTo>
                <a:lnTo>
                  <a:pt x="16756" y="18207"/>
                </a:lnTo>
                <a:lnTo>
                  <a:pt x="-1" y="4576"/>
                </a:lnTo>
                <a:close/>
              </a:path>
            </a:pathLst>
          </a:custGeom>
          <a:noFill/>
          <a:ln w="12700">
            <a:solidFill>
              <a:srgbClr val="000000"/>
            </a:solidFill>
            <a:prstDash val="sysDot"/>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grpSp>
        <p:nvGrpSpPr>
          <p:cNvPr id="56" name="组合 61"/>
          <p:cNvGrpSpPr>
            <a:grpSpLocks/>
          </p:cNvGrpSpPr>
          <p:nvPr/>
        </p:nvGrpSpPr>
        <p:grpSpPr bwMode="auto">
          <a:xfrm>
            <a:off x="839416" y="1204136"/>
            <a:ext cx="2118838" cy="1518906"/>
            <a:chOff x="339781" y="1285860"/>
            <a:chExt cx="1231823" cy="1000132"/>
          </a:xfrm>
        </p:grpSpPr>
        <p:sp>
          <p:nvSpPr>
            <p:cNvPr id="57" name="圆角矩形 56"/>
            <p:cNvSpPr/>
            <p:nvPr/>
          </p:nvSpPr>
          <p:spPr>
            <a:xfrm>
              <a:off x="785807" y="1285860"/>
              <a:ext cx="785797" cy="1000132"/>
            </a:xfrm>
            <a:prstGeom prst="roundRect">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8" name="AutoShape 49">
              <a:hlinkClick r:id="rId10" action="ppaction://hlinksldjump"/>
            </p:cNvPr>
            <p:cNvSpPr>
              <a:spLocks/>
            </p:cNvSpPr>
            <p:nvPr/>
          </p:nvSpPr>
          <p:spPr bwMode="black">
            <a:xfrm>
              <a:off x="339781" y="1331898"/>
              <a:ext cx="1208010" cy="893768"/>
            </a:xfrm>
            <a:prstGeom prst="accentCallout2">
              <a:avLst>
                <a:gd name="adj1" fmla="val 12787"/>
                <a:gd name="adj2" fmla="val 107060"/>
                <a:gd name="adj3" fmla="val 12787"/>
                <a:gd name="adj4" fmla="val 107060"/>
                <a:gd name="adj5" fmla="val 36884"/>
                <a:gd name="adj6" fmla="val 126078"/>
              </a:avLst>
            </a:prstGeom>
            <a:noFill/>
            <a:ln w="12700">
              <a:solidFill>
                <a:schemeClr val="bg2"/>
              </a:solidFill>
              <a:miter lim="800000"/>
              <a:headEnd/>
              <a:tailEnd/>
            </a:ln>
          </p:spPr>
          <p:txBody>
            <a:bodyPr anchor="ctr"/>
            <a:lstStyle/>
            <a:p>
              <a:pPr algn="r">
                <a:lnSpc>
                  <a:spcPct val="90000"/>
                </a:lnSpc>
                <a:defRPr/>
              </a:pPr>
              <a:r>
                <a:rPr lang="zh-CN" altLang="en-US" sz="1600" dirty="0" smtClean="0">
                  <a:solidFill>
                    <a:srgbClr val="669900"/>
                  </a:solidFill>
                  <a:latin typeface="+mj-lt"/>
                  <a:ea typeface="黑体" pitchFamily="2" charset="-122"/>
                </a:rPr>
                <a:t>一维</a:t>
              </a:r>
              <a:r>
                <a:rPr lang="zh-CN" altLang="en-US" sz="1600" dirty="0" smtClean="0">
                  <a:solidFill>
                    <a:srgbClr val="669900"/>
                  </a:solidFill>
                  <a:latin typeface="+mj-lt"/>
                  <a:ea typeface="黑体" pitchFamily="2" charset="-122"/>
                </a:rPr>
                <a:t>分析</a:t>
              </a:r>
              <a:endParaRPr lang="en-US" altLang="zh-CN" sz="1600" dirty="0">
                <a:solidFill>
                  <a:srgbClr val="669900"/>
                </a:solidFill>
                <a:latin typeface="+mj-lt"/>
                <a:ea typeface="黑体" pitchFamily="2" charset="-122"/>
              </a:endParaRPr>
            </a:p>
            <a:p>
              <a:pPr algn="r">
                <a:lnSpc>
                  <a:spcPct val="90000"/>
                </a:lnSpc>
                <a:defRPr/>
              </a:pPr>
              <a:r>
                <a:rPr lang="zh-CN" altLang="en-US" sz="1600" dirty="0" smtClean="0">
                  <a:solidFill>
                    <a:srgbClr val="669900"/>
                  </a:solidFill>
                  <a:latin typeface="+mj-lt"/>
                  <a:ea typeface="黑体" pitchFamily="2" charset="-122"/>
                </a:rPr>
                <a:t>二维</a:t>
              </a:r>
              <a:r>
                <a:rPr lang="zh-CN" altLang="en-US" sz="1600" dirty="0" smtClean="0">
                  <a:solidFill>
                    <a:srgbClr val="669900"/>
                  </a:solidFill>
                  <a:latin typeface="+mj-lt"/>
                  <a:ea typeface="黑体" pitchFamily="2" charset="-122"/>
                </a:rPr>
                <a:t>分析</a:t>
              </a:r>
              <a:endParaRPr lang="en-US" altLang="zh-CN" sz="1600" dirty="0" smtClean="0">
                <a:solidFill>
                  <a:srgbClr val="669900"/>
                </a:solidFill>
                <a:latin typeface="+mj-lt"/>
                <a:ea typeface="黑体" pitchFamily="2" charset="-122"/>
              </a:endParaRPr>
            </a:p>
            <a:p>
              <a:pPr algn="r">
                <a:lnSpc>
                  <a:spcPct val="90000"/>
                </a:lnSpc>
                <a:defRPr/>
              </a:pPr>
              <a:r>
                <a:rPr lang="zh-CN" altLang="en-US" sz="1600" dirty="0" smtClean="0">
                  <a:solidFill>
                    <a:srgbClr val="669900"/>
                  </a:solidFill>
                  <a:latin typeface="+mj-lt"/>
                  <a:ea typeface="黑体" pitchFamily="2" charset="-122"/>
                </a:rPr>
                <a:t>结果统计与筛选</a:t>
              </a:r>
              <a:endParaRPr lang="en-US" altLang="zh-CN" sz="1600" dirty="0" smtClean="0">
                <a:solidFill>
                  <a:srgbClr val="669900"/>
                </a:solidFill>
                <a:latin typeface="+mj-lt"/>
                <a:ea typeface="黑体" pitchFamily="2" charset="-122"/>
              </a:endParaRPr>
            </a:p>
            <a:p>
              <a:pPr algn="r">
                <a:lnSpc>
                  <a:spcPct val="90000"/>
                </a:lnSpc>
                <a:defRPr/>
              </a:pPr>
              <a:endParaRPr lang="en-US" altLang="zh-CN" sz="1600" dirty="0">
                <a:solidFill>
                  <a:srgbClr val="669900"/>
                </a:solidFill>
                <a:latin typeface="+mj-lt"/>
                <a:ea typeface="黑体" pitchFamily="2" charset="-122"/>
              </a:endParaRPr>
            </a:p>
          </p:txBody>
        </p:sp>
      </p:grpSp>
      <p:sp>
        <p:nvSpPr>
          <p:cNvPr id="80" name="TextBox 79"/>
          <p:cNvSpPr txBox="1"/>
          <p:nvPr/>
        </p:nvSpPr>
        <p:spPr>
          <a:xfrm>
            <a:off x="14881" y="22503"/>
            <a:ext cx="4079776" cy="523220"/>
          </a:xfrm>
          <a:prstGeom prst="rect">
            <a:avLst/>
          </a:prstGeom>
          <a:noFill/>
        </p:spPr>
        <p:txBody>
          <a:bodyPr wrap="square" rtlCol="0">
            <a:spAutoFit/>
          </a:bodyPr>
          <a:lstStyle/>
          <a:p>
            <a:r>
              <a:rPr lang="zh-CN" altLang="en-US" sz="2800" b="1" dirty="0" smtClean="0">
                <a:latin typeface="+mj-ea"/>
                <a:ea typeface="+mj-ea"/>
              </a:rPr>
              <a:t>专利分析</a:t>
            </a:r>
            <a:endParaRPr lang="zh-CN" altLang="en-US" sz="2800" b="1" dirty="0">
              <a:latin typeface="+mj-ea"/>
              <a:ea typeface="+mj-ea"/>
            </a:endParaRPr>
          </a:p>
        </p:txBody>
      </p:sp>
      <p:sp>
        <p:nvSpPr>
          <p:cNvPr id="81" name="TextBox 80"/>
          <p:cNvSpPr txBox="1"/>
          <p:nvPr/>
        </p:nvSpPr>
        <p:spPr>
          <a:xfrm>
            <a:off x="3170263" y="1941888"/>
            <a:ext cx="1848788" cy="369332"/>
          </a:xfrm>
          <a:prstGeom prst="rect">
            <a:avLst/>
          </a:prstGeom>
          <a:noFill/>
        </p:spPr>
        <p:txBody>
          <a:bodyPr wrap="square" rtlCol="0">
            <a:spAutoFit/>
          </a:bodyPr>
          <a:lstStyle/>
          <a:p>
            <a:r>
              <a:rPr lang="zh-CN" altLang="en-US" b="1" dirty="0" smtClean="0">
                <a:solidFill>
                  <a:srgbClr val="FF0000"/>
                </a:solidFill>
              </a:rPr>
              <a:t>统计分析</a:t>
            </a:r>
            <a:endParaRPr lang="zh-CN" altLang="en-US" b="1" dirty="0">
              <a:solidFill>
                <a:srgbClr val="FF0000"/>
              </a:solidFill>
            </a:endParaRPr>
          </a:p>
        </p:txBody>
      </p:sp>
      <p:sp>
        <p:nvSpPr>
          <p:cNvPr id="82" name="TextBox 81"/>
          <p:cNvSpPr txBox="1"/>
          <p:nvPr/>
        </p:nvSpPr>
        <p:spPr>
          <a:xfrm>
            <a:off x="7065910" y="1904762"/>
            <a:ext cx="1028546" cy="646331"/>
          </a:xfrm>
          <a:prstGeom prst="rect">
            <a:avLst/>
          </a:prstGeom>
          <a:noFill/>
        </p:spPr>
        <p:txBody>
          <a:bodyPr wrap="square" rtlCol="0">
            <a:spAutoFit/>
          </a:bodyPr>
          <a:lstStyle/>
          <a:p>
            <a:r>
              <a:rPr lang="zh-CN" altLang="en-US" b="1" dirty="0" smtClean="0"/>
              <a:t>权利要求分析</a:t>
            </a:r>
            <a:endParaRPr lang="zh-CN" altLang="en-US" b="1" dirty="0"/>
          </a:p>
        </p:txBody>
      </p:sp>
      <p:sp>
        <p:nvSpPr>
          <p:cNvPr id="83" name="TextBox 82"/>
          <p:cNvSpPr txBox="1"/>
          <p:nvPr/>
        </p:nvSpPr>
        <p:spPr>
          <a:xfrm>
            <a:off x="8453947" y="3262444"/>
            <a:ext cx="1279812" cy="369332"/>
          </a:xfrm>
          <a:prstGeom prst="rect">
            <a:avLst/>
          </a:prstGeom>
          <a:noFill/>
        </p:spPr>
        <p:txBody>
          <a:bodyPr wrap="square" rtlCol="0">
            <a:spAutoFit/>
          </a:bodyPr>
          <a:lstStyle/>
          <a:p>
            <a:r>
              <a:rPr lang="zh-CN" altLang="en-US" b="1" dirty="0" smtClean="0"/>
              <a:t>同族分析</a:t>
            </a:r>
            <a:endParaRPr lang="zh-CN" altLang="en-US" b="1" dirty="0"/>
          </a:p>
        </p:txBody>
      </p:sp>
      <p:sp>
        <p:nvSpPr>
          <p:cNvPr id="84" name="TextBox 83"/>
          <p:cNvSpPr txBox="1"/>
          <p:nvPr/>
        </p:nvSpPr>
        <p:spPr>
          <a:xfrm>
            <a:off x="5237769" y="4711998"/>
            <a:ext cx="1194838" cy="369332"/>
          </a:xfrm>
          <a:prstGeom prst="rect">
            <a:avLst/>
          </a:prstGeom>
          <a:noFill/>
        </p:spPr>
        <p:txBody>
          <a:bodyPr wrap="square" rtlCol="0">
            <a:spAutoFit/>
          </a:bodyPr>
          <a:lstStyle/>
          <a:p>
            <a:r>
              <a:rPr lang="zh-CN" altLang="en-US" b="1" dirty="0" smtClean="0"/>
              <a:t>引证分析</a:t>
            </a:r>
            <a:endParaRPr lang="zh-CN" altLang="en-US" b="1" dirty="0"/>
          </a:p>
        </p:txBody>
      </p:sp>
    </p:spTree>
    <p:extLst>
      <p:ext uri="{BB962C8B-B14F-4D97-AF65-F5344CB8AC3E}">
        <p14:creationId xmlns:p14="http://schemas.microsoft.com/office/powerpoint/2010/main" val="228225865"/>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35"/>
          <p:cNvSpPr txBox="1">
            <a:spLocks noChangeArrowheads="1"/>
          </p:cNvSpPr>
          <p:nvPr/>
        </p:nvSpPr>
        <p:spPr bwMode="auto">
          <a:xfrm>
            <a:off x="14235" y="0"/>
            <a:ext cx="11522248" cy="8120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7226" tIns="58613" rIns="117226" bIns="58613">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Clr>
                <a:srgbClr val="0070C0"/>
              </a:buClr>
              <a:buNone/>
            </a:pPr>
            <a:r>
              <a:rPr lang="en-US" altLang="zh-CN" b="1" dirty="0" smtClean="0">
                <a:solidFill>
                  <a:schemeClr val="accent1"/>
                </a:solidFill>
                <a:latin typeface="微软雅黑" panose="020B0503020204020204" pitchFamily="34" charset="-122"/>
                <a:ea typeface="微软雅黑" panose="020B0503020204020204" pitchFamily="34" charset="-122"/>
              </a:rPr>
              <a:t>WIPS </a:t>
            </a:r>
            <a:r>
              <a:rPr lang="zh-CN" altLang="en-US" b="1" dirty="0">
                <a:solidFill>
                  <a:schemeClr val="accent1"/>
                </a:solidFill>
                <a:latin typeface="微软雅黑" panose="020B0503020204020204" pitchFamily="34" charset="-122"/>
                <a:ea typeface="微软雅黑" panose="020B0503020204020204" pitchFamily="34" charset="-122"/>
              </a:rPr>
              <a:t>数据库</a:t>
            </a:r>
            <a:r>
              <a:rPr lang="zh-CN" altLang="en-US" b="1" dirty="0" smtClean="0">
                <a:solidFill>
                  <a:schemeClr val="accent1"/>
                </a:solidFill>
                <a:latin typeface="微软雅黑" panose="020B0503020204020204" pitchFamily="34" charset="-122"/>
                <a:ea typeface="微软雅黑" panose="020B0503020204020204" pitchFamily="34" charset="-122"/>
              </a:rPr>
              <a:t>简介</a:t>
            </a:r>
            <a:endParaRPr lang="en-US" altLang="zh-CN" b="1" dirty="0" smtClean="0">
              <a:solidFill>
                <a:schemeClr val="accent1"/>
              </a:solidFill>
              <a:latin typeface="微软雅黑" panose="020B0503020204020204" pitchFamily="34" charset="-122"/>
              <a:ea typeface="微软雅黑" panose="020B0503020204020204" pitchFamily="34" charset="-122"/>
            </a:endParaRPr>
          </a:p>
          <a:p>
            <a:pPr>
              <a:spcBef>
                <a:spcPct val="0"/>
              </a:spcBef>
              <a:buClr>
                <a:srgbClr val="0070C0"/>
              </a:buClr>
              <a:buNone/>
            </a:pPr>
            <a:endParaRPr lang="en-US" altLang="zh-CN" sz="2600" dirty="0">
              <a:latin typeface="微软雅黑" panose="020B0503020204020204" pitchFamily="34" charset="-122"/>
              <a:ea typeface="微软雅黑" panose="020B0503020204020204" pitchFamily="34" charset="-122"/>
            </a:endParaRPr>
          </a:p>
          <a:p>
            <a:pPr marL="439598" indent="-439598">
              <a:spcBef>
                <a:spcPct val="0"/>
              </a:spcBef>
              <a:buClr>
                <a:srgbClr val="0070C0"/>
              </a:buClr>
            </a:pPr>
            <a:r>
              <a:rPr lang="en-US" altLang="zh-CN" sz="2600" dirty="0">
                <a:latin typeface="Arial" panose="020B0604020202020204" pitchFamily="34" charset="0"/>
                <a:ea typeface="微软雅黑" panose="020B0503020204020204" pitchFamily="34" charset="-122"/>
              </a:rPr>
              <a:t>WIPS(World Intellectual </a:t>
            </a:r>
            <a:r>
              <a:rPr lang="en-US" altLang="zh-CN" sz="2600" dirty="0">
                <a:latin typeface="Arial" panose="020B0604020202020204" pitchFamily="34" charset="0"/>
                <a:ea typeface="微软雅黑" panose="020B0503020204020204" pitchFamily="34" charset="-122"/>
              </a:rPr>
              <a:t>P</a:t>
            </a:r>
            <a:r>
              <a:rPr lang="en-US" altLang="zh-CN" sz="2600" dirty="0">
                <a:latin typeface="Arial" panose="020B0604020202020204" pitchFamily="34" charset="0"/>
                <a:ea typeface="微软雅黑" panose="020B0503020204020204" pitchFamily="34" charset="-122"/>
              </a:rPr>
              <a:t>roperty Search</a:t>
            </a:r>
            <a:r>
              <a:rPr lang="en-US" altLang="zh-CN" sz="2600" dirty="0" smtClean="0">
                <a:latin typeface="Arial" panose="020B0604020202020204" pitchFamily="34" charset="0"/>
                <a:ea typeface="微软雅黑" panose="020B0503020204020204" pitchFamily="34" charset="-122"/>
              </a:rPr>
              <a:t>)</a:t>
            </a:r>
            <a:r>
              <a:rPr lang="zh-CN" altLang="en-US" sz="2600" dirty="0" smtClean="0">
                <a:latin typeface="Arial" panose="020B0604020202020204" pitchFamily="34" charset="0"/>
                <a:ea typeface="微软雅黑" panose="020B0503020204020204" pitchFamily="34" charset="-122"/>
              </a:rPr>
              <a:t> 由韩国</a:t>
            </a:r>
            <a:r>
              <a:rPr lang="en-US" altLang="zh-CN" sz="2600" dirty="0" err="1" smtClean="0">
                <a:latin typeface="Arial" panose="020B0604020202020204" pitchFamily="34" charset="0"/>
                <a:ea typeface="微软雅黑" panose="020B0503020204020204" pitchFamily="34" charset="-122"/>
              </a:rPr>
              <a:t>Wips</a:t>
            </a:r>
            <a:r>
              <a:rPr lang="zh-CN" altLang="en-US" sz="2600" dirty="0" smtClean="0">
                <a:latin typeface="Arial" panose="020B0604020202020204" pitchFamily="34" charset="0"/>
                <a:ea typeface="微软雅黑" panose="020B0503020204020204" pitchFamily="34" charset="-122"/>
              </a:rPr>
              <a:t>公司开发，是</a:t>
            </a:r>
            <a:r>
              <a:rPr lang="zh-CN" altLang="en-US" sz="2600" dirty="0">
                <a:latin typeface="Arial" panose="020B0604020202020204" pitchFamily="34" charset="0"/>
                <a:ea typeface="微软雅黑" panose="020B0503020204020204" pitchFamily="34" charset="-122"/>
              </a:rPr>
              <a:t>全球专利检索与分析数据库。</a:t>
            </a:r>
            <a:endParaRPr lang="en-US" altLang="zh-CN" sz="2600" dirty="0">
              <a:latin typeface="Arial" panose="020B0604020202020204" pitchFamily="34" charset="0"/>
              <a:ea typeface="微软雅黑" panose="020B0503020204020204" pitchFamily="34" charset="-122"/>
            </a:endParaRPr>
          </a:p>
          <a:p>
            <a:pPr marL="439598" indent="-439598">
              <a:spcBef>
                <a:spcPct val="0"/>
              </a:spcBef>
              <a:buClr>
                <a:srgbClr val="0070C0"/>
              </a:buClr>
            </a:pPr>
            <a:endParaRPr lang="en-US" altLang="zh-CN" sz="2600" dirty="0">
              <a:latin typeface="Arial" panose="020B0604020202020204" pitchFamily="34" charset="0"/>
              <a:ea typeface="微软雅黑" panose="020B0503020204020204" pitchFamily="34" charset="-122"/>
            </a:endParaRPr>
          </a:p>
          <a:p>
            <a:pPr marL="439598" indent="-439598">
              <a:spcBef>
                <a:spcPct val="0"/>
              </a:spcBef>
              <a:buClr>
                <a:srgbClr val="0070C0"/>
              </a:buClr>
            </a:pPr>
            <a:r>
              <a:rPr lang="zh-CN" altLang="en-US" sz="2600" dirty="0" smtClean="0">
                <a:latin typeface="Arial" panose="020B0604020202020204" pitchFamily="34" charset="0"/>
                <a:ea typeface="微软雅黑" panose="020B0503020204020204" pitchFamily="34" charset="-122"/>
              </a:rPr>
              <a:t>涵盖全球</a:t>
            </a:r>
            <a:r>
              <a:rPr lang="en-US" altLang="zh-CN" sz="2600" dirty="0">
                <a:latin typeface="Arial" panose="020B0604020202020204" pitchFamily="34" charset="0"/>
                <a:ea typeface="微软雅黑" panose="020B0503020204020204" pitchFamily="34" charset="-122"/>
              </a:rPr>
              <a:t>102</a:t>
            </a:r>
            <a:r>
              <a:rPr lang="zh-CN" altLang="en-US" sz="2600" dirty="0">
                <a:latin typeface="Arial" panose="020B0604020202020204" pitchFamily="34" charset="0"/>
                <a:ea typeface="微软雅黑" panose="020B0503020204020204" pitchFamily="34" charset="-122"/>
              </a:rPr>
              <a:t>个国家、地区、组织的专利数据</a:t>
            </a:r>
            <a:r>
              <a:rPr lang="zh-CN" altLang="en-US" sz="2600" dirty="0" smtClean="0">
                <a:latin typeface="Arial" panose="020B0604020202020204" pitchFamily="34" charset="0"/>
                <a:ea typeface="微软雅黑" panose="020B0503020204020204" pitchFamily="34" charset="-122"/>
              </a:rPr>
              <a:t>。</a:t>
            </a:r>
            <a:endParaRPr lang="en-US" altLang="zh-CN" sz="2600" dirty="0" smtClean="0">
              <a:latin typeface="Arial" panose="020B0604020202020204" pitchFamily="34" charset="0"/>
              <a:ea typeface="微软雅黑" panose="020B0503020204020204" pitchFamily="34" charset="-122"/>
            </a:endParaRPr>
          </a:p>
          <a:p>
            <a:pPr>
              <a:spcBef>
                <a:spcPct val="0"/>
              </a:spcBef>
              <a:buClr>
                <a:srgbClr val="0070C0"/>
              </a:buClr>
              <a:buNone/>
            </a:pPr>
            <a:r>
              <a:rPr lang="zh-CN" altLang="en-US" sz="1800" dirty="0" smtClean="0">
                <a:latin typeface="Arial" panose="020B0604020202020204" pitchFamily="34" charset="0"/>
                <a:ea typeface="微软雅黑" panose="020B0503020204020204" pitchFamily="34" charset="-122"/>
              </a:rPr>
              <a:t>       提供</a:t>
            </a:r>
            <a:r>
              <a:rPr lang="zh-CN" altLang="en-US" sz="1800" dirty="0">
                <a:latin typeface="Arial" panose="020B0604020202020204" pitchFamily="34" charset="0"/>
                <a:ea typeface="微软雅黑" panose="020B0503020204020204" pitchFamily="34" charset="-122"/>
              </a:rPr>
              <a:t>美国、欧洲、世界知识产权组织、日本、韩国、中国、英国、法国、德国、俄罗斯</a:t>
            </a:r>
            <a:r>
              <a:rPr lang="en-US" altLang="zh-CN" sz="1800" dirty="0">
                <a:latin typeface="Arial" panose="020B0604020202020204" pitchFamily="34" charset="0"/>
                <a:ea typeface="微软雅黑" panose="020B0503020204020204" pitchFamily="34" charset="-122"/>
              </a:rPr>
              <a:t>10</a:t>
            </a:r>
            <a:r>
              <a:rPr lang="zh-CN" altLang="en-US" sz="1800" dirty="0">
                <a:latin typeface="Arial" panose="020B0604020202020204" pitchFamily="34" charset="0"/>
                <a:ea typeface="微软雅黑" panose="020B0503020204020204" pitchFamily="34" charset="-122"/>
              </a:rPr>
              <a:t>个国家或组织的专利全文并支持</a:t>
            </a:r>
            <a:r>
              <a:rPr lang="zh-CN" altLang="en-US" sz="1800" dirty="0" smtClean="0">
                <a:latin typeface="Arial" panose="020B0604020202020204" pitchFamily="34" charset="0"/>
                <a:ea typeface="微软雅黑" panose="020B0503020204020204" pitchFamily="34" charset="-122"/>
              </a:rPr>
              <a:t>全文检索</a:t>
            </a:r>
            <a:endParaRPr lang="en-US" altLang="zh-CN" sz="1800" dirty="0">
              <a:latin typeface="Arial" panose="020B0604020202020204" pitchFamily="34" charset="0"/>
              <a:ea typeface="微软雅黑" panose="020B0503020204020204" pitchFamily="34" charset="-122"/>
            </a:endParaRPr>
          </a:p>
          <a:p>
            <a:pPr marL="439598" indent="-439598">
              <a:spcBef>
                <a:spcPct val="0"/>
              </a:spcBef>
              <a:buClr>
                <a:srgbClr val="0070C0"/>
              </a:buClr>
            </a:pPr>
            <a:endParaRPr lang="en-US" altLang="zh-CN" sz="2600" dirty="0">
              <a:latin typeface="微软雅黑" panose="020B0503020204020204" pitchFamily="34" charset="-122"/>
              <a:ea typeface="微软雅黑" panose="020B0503020204020204" pitchFamily="34" charset="-122"/>
            </a:endParaRPr>
          </a:p>
          <a:p>
            <a:pPr marL="439598" indent="-439598">
              <a:spcBef>
                <a:spcPct val="0"/>
              </a:spcBef>
              <a:buClr>
                <a:srgbClr val="0070C0"/>
              </a:buClr>
            </a:pPr>
            <a:r>
              <a:rPr lang="zh-CN" altLang="en-US" sz="2600" dirty="0">
                <a:latin typeface="微软雅黑" panose="020B0503020204020204" pitchFamily="34" charset="-122"/>
                <a:ea typeface="微软雅黑" panose="020B0503020204020204" pitchFamily="34" charset="-122"/>
              </a:rPr>
              <a:t>提供专利检索、阅读、管理、统计分析、预警、</a:t>
            </a:r>
            <a:r>
              <a:rPr lang="zh-CN" altLang="en-US" sz="2600" dirty="0" smtClean="0">
                <a:latin typeface="微软雅黑" panose="020B0503020204020204" pitchFamily="34" charset="-122"/>
                <a:ea typeface="微软雅黑" panose="020B0503020204020204" pitchFamily="34" charset="-122"/>
              </a:rPr>
              <a:t>下载专利</a:t>
            </a:r>
            <a:r>
              <a:rPr lang="zh-CN" altLang="en-US" sz="2600" dirty="0">
                <a:latin typeface="微软雅黑" panose="020B0503020204020204" pitchFamily="34" charset="-122"/>
                <a:ea typeface="微软雅黑" panose="020B0503020204020204" pitchFamily="34" charset="-122"/>
              </a:rPr>
              <a:t>信息利用。</a:t>
            </a:r>
            <a:endParaRPr lang="en-US" altLang="zh-CN" sz="2600" dirty="0">
              <a:latin typeface="微软雅黑" panose="020B0503020204020204" pitchFamily="34" charset="-122"/>
              <a:ea typeface="微软雅黑" panose="020B0503020204020204" pitchFamily="34" charset="-122"/>
            </a:endParaRPr>
          </a:p>
          <a:p>
            <a:pPr marL="439598" indent="-439598">
              <a:spcBef>
                <a:spcPct val="0"/>
              </a:spcBef>
              <a:buClr>
                <a:srgbClr val="0070C0"/>
              </a:buClr>
            </a:pPr>
            <a:endParaRPr lang="en-US" altLang="zh-CN" sz="2600" dirty="0">
              <a:latin typeface="微软雅黑" panose="020B0503020204020204" pitchFamily="34" charset="-122"/>
              <a:ea typeface="微软雅黑" panose="020B0503020204020204" pitchFamily="34" charset="-122"/>
            </a:endParaRPr>
          </a:p>
          <a:p>
            <a:pPr marL="439598" indent="-439598">
              <a:spcBef>
                <a:spcPct val="0"/>
              </a:spcBef>
              <a:buClr>
                <a:srgbClr val="0070C0"/>
              </a:buClr>
            </a:pPr>
            <a:r>
              <a:rPr lang="zh-CN" altLang="en-US" sz="2600" dirty="0">
                <a:latin typeface="微软雅黑" panose="020B0503020204020204" pitchFamily="34" charset="-122"/>
                <a:ea typeface="微软雅黑" panose="020B0503020204020204" pitchFamily="34" charset="-122"/>
              </a:rPr>
              <a:t>专业丰富的检索分析功能满足科研人员、</a:t>
            </a:r>
            <a:r>
              <a:rPr lang="en-US" altLang="zh-CN" sz="2600" dirty="0">
                <a:latin typeface="微软雅黑" panose="020B0503020204020204" pitchFamily="34" charset="-122"/>
                <a:ea typeface="微软雅黑" panose="020B0503020204020204" pitchFamily="34" charset="-122"/>
              </a:rPr>
              <a:t>IP</a:t>
            </a:r>
            <a:r>
              <a:rPr lang="zh-CN" altLang="en-US" sz="2600" dirty="0">
                <a:latin typeface="微软雅黑" panose="020B0503020204020204" pitchFamily="34" charset="-122"/>
                <a:ea typeface="微软雅黑" panose="020B0503020204020204" pitchFamily="34" charset="-122"/>
              </a:rPr>
              <a:t>人员、情报人员的不同需求。</a:t>
            </a:r>
            <a:endParaRPr lang="en-US" altLang="zh-CN" sz="2600" dirty="0">
              <a:latin typeface="微软雅黑" panose="020B0503020204020204" pitchFamily="34" charset="-122"/>
              <a:ea typeface="微软雅黑" panose="020B0503020204020204" pitchFamily="34" charset="-122"/>
            </a:endParaRPr>
          </a:p>
          <a:p>
            <a:pPr marL="439598" indent="-439598">
              <a:spcBef>
                <a:spcPct val="0"/>
              </a:spcBef>
              <a:buClr>
                <a:srgbClr val="0070C0"/>
              </a:buClr>
            </a:pPr>
            <a:endParaRPr lang="en-US" altLang="zh-CN" sz="2600" b="1" dirty="0">
              <a:latin typeface="微软雅黑" panose="020B0503020204020204" pitchFamily="34" charset="-122"/>
              <a:ea typeface="微软雅黑" panose="020B0503020204020204" pitchFamily="34" charset="-122"/>
            </a:endParaRPr>
          </a:p>
          <a:p>
            <a:pPr marL="439598" indent="-439598">
              <a:spcBef>
                <a:spcPct val="0"/>
              </a:spcBef>
              <a:buClr>
                <a:srgbClr val="0070C0"/>
              </a:buClr>
            </a:pPr>
            <a:r>
              <a:rPr lang="zh-CN" altLang="en-US" sz="2600" dirty="0">
                <a:latin typeface="微软雅黑" panose="020B0503020204020204" pitchFamily="34" charset="-122"/>
                <a:ea typeface="微软雅黑" panose="020B0503020204020204" pitchFamily="34" charset="-122"/>
              </a:rPr>
              <a:t>全球</a:t>
            </a:r>
            <a:r>
              <a:rPr lang="en-US" altLang="zh-CN" sz="2600" b="1" dirty="0">
                <a:latin typeface="微软雅黑" panose="020B0503020204020204" pitchFamily="34" charset="-122"/>
                <a:ea typeface="微软雅黑" panose="020B0503020204020204" pitchFamily="34" charset="-122"/>
              </a:rPr>
              <a:t>3000+</a:t>
            </a:r>
            <a:r>
              <a:rPr lang="zh-CN" altLang="en-US" sz="2600" dirty="0">
                <a:latin typeface="微软雅黑" panose="020B0503020204020204" pitchFamily="34" charset="-122"/>
                <a:ea typeface="微软雅黑" panose="020B0503020204020204" pitchFamily="34" charset="-122"/>
              </a:rPr>
              <a:t>家合作机构（企业</a:t>
            </a:r>
            <a:r>
              <a:rPr lang="en-US" altLang="zh-CN" sz="2600" dirty="0">
                <a:latin typeface="微软雅黑" panose="020B0503020204020204" pitchFamily="34" charset="-122"/>
                <a:ea typeface="微软雅黑" panose="020B0503020204020204" pitchFamily="34" charset="-122"/>
              </a:rPr>
              <a:t>\</a:t>
            </a:r>
            <a:r>
              <a:rPr lang="zh-CN" altLang="en-US" sz="2600" dirty="0">
                <a:latin typeface="微软雅黑" panose="020B0503020204020204" pitchFamily="34" charset="-122"/>
                <a:ea typeface="微软雅黑" panose="020B0503020204020204" pitchFamily="34" charset="-122"/>
              </a:rPr>
              <a:t>科研院所</a:t>
            </a:r>
            <a:r>
              <a:rPr lang="en-US" altLang="zh-CN" sz="2600" dirty="0">
                <a:latin typeface="微软雅黑" panose="020B0503020204020204" pitchFamily="34" charset="-122"/>
                <a:ea typeface="微软雅黑" panose="020B0503020204020204" pitchFamily="34" charset="-122"/>
              </a:rPr>
              <a:t>\</a:t>
            </a:r>
            <a:r>
              <a:rPr lang="zh-CN" altLang="en-US" sz="2600" dirty="0">
                <a:latin typeface="微软雅黑" panose="020B0503020204020204" pitchFamily="34" charset="-122"/>
                <a:ea typeface="微软雅黑" panose="020B0503020204020204" pitchFamily="34" charset="-122"/>
              </a:rPr>
              <a:t>政府）</a:t>
            </a:r>
            <a:r>
              <a:rPr lang="en-US" altLang="zh-CN" sz="2600" dirty="0">
                <a:latin typeface="微软雅黑" panose="020B0503020204020204" pitchFamily="34" charset="-122"/>
                <a:ea typeface="微软雅黑" panose="020B0503020204020204" pitchFamily="34" charset="-122"/>
              </a:rPr>
              <a:t>, </a:t>
            </a:r>
            <a:r>
              <a:rPr lang="en-US" altLang="zh-CN" sz="2600" b="1" dirty="0">
                <a:latin typeface="微软雅黑" pitchFamily="34" charset="-122"/>
                <a:ea typeface="微软雅黑" pitchFamily="34" charset="-122"/>
                <a:cs typeface="Times New Roman" pitchFamily="18" charset="0"/>
              </a:rPr>
              <a:t>100,000+</a:t>
            </a:r>
            <a:r>
              <a:rPr lang="zh-CN" altLang="en-US" sz="2600" dirty="0">
                <a:latin typeface="Times New Roman" pitchFamily="18" charset="0"/>
                <a:ea typeface="微软雅黑" panose="020B0503020204020204" pitchFamily="34" charset="-122"/>
                <a:cs typeface="Times New Roman" pitchFamily="18" charset="0"/>
              </a:rPr>
              <a:t>名</a:t>
            </a:r>
            <a:r>
              <a:rPr lang="zh-CN" altLang="en-US" sz="2600" dirty="0">
                <a:latin typeface="微软雅黑" panose="020B0503020204020204" pitchFamily="34" charset="-122"/>
                <a:ea typeface="微软雅黑" panose="020B0503020204020204" pitchFamily="34" charset="-122"/>
              </a:rPr>
              <a:t>使用人员使用</a:t>
            </a:r>
            <a:r>
              <a:rPr lang="en-US" altLang="zh-CN" sz="2600" dirty="0">
                <a:latin typeface="微软雅黑" panose="020B0503020204020204" pitchFamily="34" charset="-122"/>
                <a:ea typeface="微软雅黑" panose="020B0503020204020204" pitchFamily="34" charset="-122"/>
              </a:rPr>
              <a:t>WIPS</a:t>
            </a:r>
            <a:r>
              <a:rPr lang="zh-CN" altLang="en-US" sz="2600" dirty="0">
                <a:latin typeface="微软雅黑" panose="020B0503020204020204" pitchFamily="34" charset="-122"/>
                <a:ea typeface="微软雅黑" panose="020B0503020204020204" pitchFamily="34" charset="-122"/>
              </a:rPr>
              <a:t>。</a:t>
            </a:r>
            <a:endParaRPr lang="en-US" altLang="zh-CN" sz="2600" dirty="0">
              <a:latin typeface="微软雅黑" panose="020B0503020204020204" pitchFamily="34" charset="-122"/>
              <a:ea typeface="微软雅黑" panose="020B0503020204020204" pitchFamily="34" charset="-122"/>
            </a:endParaRPr>
          </a:p>
          <a:p>
            <a:pPr marL="439598" indent="-439598">
              <a:spcBef>
                <a:spcPct val="0"/>
              </a:spcBef>
              <a:buClr>
                <a:srgbClr val="0070C0"/>
              </a:buClr>
            </a:pPr>
            <a:endParaRPr lang="en-US" altLang="zh-CN" sz="2600" dirty="0">
              <a:latin typeface="微软雅黑" panose="020B0503020204020204" pitchFamily="34" charset="-122"/>
              <a:ea typeface="微软雅黑" panose="020B0503020204020204" pitchFamily="34" charset="-122"/>
            </a:endParaRPr>
          </a:p>
          <a:p>
            <a:pPr>
              <a:spcBef>
                <a:spcPct val="0"/>
              </a:spcBef>
              <a:buClr>
                <a:srgbClr val="00A6E7"/>
              </a:buClr>
              <a:buFont typeface="Arial" panose="020B0604020202020204" pitchFamily="34" charset="0"/>
              <a:buNone/>
            </a:pPr>
            <a:r>
              <a:rPr lang="en-US" altLang="zh-CN" sz="2600" b="1" dirty="0">
                <a:solidFill>
                  <a:schemeClr val="accent6">
                    <a:lumMod val="75000"/>
                  </a:schemeClr>
                </a:solidFill>
                <a:latin typeface="微软雅黑" panose="020B0503020204020204" pitchFamily="34" charset="-122"/>
                <a:ea typeface="微软雅黑" panose="020B0503020204020204" pitchFamily="34" charset="-122"/>
              </a:rPr>
              <a:t> </a:t>
            </a:r>
            <a:endParaRPr lang="en-US" altLang="zh-CN" sz="2600" b="1" dirty="0">
              <a:solidFill>
                <a:schemeClr val="accent6">
                  <a:lumMod val="75000"/>
                </a:schemeClr>
              </a:solidFill>
              <a:latin typeface="微软雅黑" panose="020B0503020204020204" pitchFamily="34" charset="-122"/>
              <a:ea typeface="微软雅黑" panose="020B0503020204020204" pitchFamily="34" charset="-122"/>
            </a:endParaRPr>
          </a:p>
          <a:p>
            <a:pPr>
              <a:spcBef>
                <a:spcPct val="0"/>
              </a:spcBef>
              <a:buClr>
                <a:srgbClr val="00A6E7"/>
              </a:buClr>
              <a:buFont typeface="Arial" panose="020B0604020202020204" pitchFamily="34" charset="0"/>
              <a:buNone/>
            </a:pPr>
            <a:endParaRPr lang="en-US" altLang="zh-CN" sz="2600" b="1" dirty="0">
              <a:solidFill>
                <a:srgbClr val="70AD47">
                  <a:lumMod val="75000"/>
                </a:srgbClr>
              </a:solidFill>
              <a:latin typeface="微软雅黑" panose="020B0503020204020204" pitchFamily="34" charset="-122"/>
              <a:ea typeface="微软雅黑" panose="020B0503020204020204" pitchFamily="34" charset="-122"/>
            </a:endParaRPr>
          </a:p>
          <a:p>
            <a:pPr>
              <a:spcBef>
                <a:spcPct val="0"/>
              </a:spcBef>
              <a:buClr>
                <a:srgbClr val="00A6E7"/>
              </a:buClr>
              <a:buFont typeface="Arial" panose="020B0604020202020204" pitchFamily="34" charset="0"/>
              <a:buNone/>
            </a:pPr>
            <a:r>
              <a:rPr lang="zh-CN" altLang="en-US" sz="2300" b="1" dirty="0">
                <a:solidFill>
                  <a:prstClr val="black"/>
                </a:solidFill>
                <a:latin typeface="微软雅黑" panose="020B0503020204020204" pitchFamily="34" charset="-122"/>
                <a:ea typeface="微软雅黑" panose="020B0503020204020204" pitchFamily="34" charset="-122"/>
              </a:rPr>
              <a:t/>
            </a:r>
            <a:br>
              <a:rPr lang="zh-CN" altLang="en-US" sz="2300" b="1" dirty="0">
                <a:solidFill>
                  <a:prstClr val="black"/>
                </a:solidFill>
                <a:latin typeface="微软雅黑" panose="020B0503020204020204" pitchFamily="34" charset="-122"/>
                <a:ea typeface="微软雅黑" panose="020B0503020204020204" pitchFamily="34" charset="-122"/>
              </a:rPr>
            </a:br>
            <a:endParaRPr lang="zh-CN" altLang="en-US" sz="2300" b="1" dirty="0">
              <a:solidFill>
                <a:prstClr val="black"/>
              </a:solidFill>
              <a:latin typeface="微软雅黑" panose="020B0503020204020204" pitchFamily="34" charset="-122"/>
              <a:ea typeface="微软雅黑" panose="020B0503020204020204" pitchFamily="34" charset="-122"/>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68342" y="5070783"/>
            <a:ext cx="1729633" cy="1430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00403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灯片编号占位符 3"/>
          <p:cNvSpPr>
            <a:spLocks noGrp="1"/>
          </p:cNvSpPr>
          <p:nvPr>
            <p:ph type="sldNum" sz="quarter" idx="12"/>
          </p:nvPr>
        </p:nvSpPr>
        <p:spPr>
          <a:xfrm>
            <a:off x="1262161" y="6338262"/>
            <a:ext cx="292061" cy="283147"/>
          </a:xfrm>
          <a:prstGeom prst="rect">
            <a:avLst/>
          </a:prstGeom>
        </p:spPr>
        <p:txBody>
          <a:bodyPr wrap="square" lIns="0" tIns="0" rIns="0" bIns="0" anchor="ctr" anchorCtr="1"/>
          <a:lstStyle>
            <a:lvl1pPr algn="ctr">
              <a:defRPr sz="1200">
                <a:solidFill>
                  <a:schemeClr val="tx1"/>
                </a:solidFill>
              </a:defRPr>
            </a:lvl1pPr>
          </a:lstStyle>
          <a:p>
            <a:fld id="{55183D58-648D-4475-BEF8-624F48514A30}" type="slidenum">
              <a:rPr lang="zh-CN" altLang="en-US" smtClean="0"/>
              <a:pPr/>
              <a:t>19</a:t>
            </a:fld>
            <a:endParaRPr lang="zh-CN" altLang="en-US" dirty="0"/>
          </a:p>
        </p:txBody>
      </p:sp>
      <p:cxnSp>
        <p:nvCxnSpPr>
          <p:cNvPr id="20" name="直接连接符 19"/>
          <p:cNvCxnSpPr/>
          <p:nvPr/>
        </p:nvCxnSpPr>
        <p:spPr>
          <a:xfrm flipH="1">
            <a:off x="21517" y="6195969"/>
            <a:ext cx="1175765" cy="0"/>
          </a:xfrm>
          <a:prstGeom prst="line">
            <a:avLst/>
          </a:prstGeom>
          <a:ln/>
        </p:spPr>
        <p:style>
          <a:lnRef idx="2">
            <a:schemeClr val="accent6"/>
          </a:lnRef>
          <a:fillRef idx="0">
            <a:schemeClr val="accent6"/>
          </a:fillRef>
          <a:effectRef idx="1">
            <a:schemeClr val="accent6"/>
          </a:effectRef>
          <a:fontRef idx="minor">
            <a:schemeClr val="tx1"/>
          </a:fontRef>
        </p:style>
      </p:cxnSp>
      <p:sp>
        <p:nvSpPr>
          <p:cNvPr id="21" name="TextBox 20"/>
          <p:cNvSpPr txBox="1"/>
          <p:nvPr/>
        </p:nvSpPr>
        <p:spPr>
          <a:xfrm>
            <a:off x="-1722" y="6231523"/>
            <a:ext cx="1181186" cy="523220"/>
          </a:xfrm>
          <a:prstGeom prst="rect">
            <a:avLst/>
          </a:prstGeom>
          <a:noFill/>
        </p:spPr>
        <p:txBody>
          <a:bodyPr wrap="square" rtlCol="0">
            <a:spAutoFit/>
          </a:bodyPr>
          <a:lstStyle/>
          <a:p>
            <a:r>
              <a:rPr lang="en-US" altLang="zh-CN" sz="2800" b="1" dirty="0" smtClean="0">
                <a:solidFill>
                  <a:schemeClr val="accent6">
                    <a:lumMod val="75000"/>
                  </a:schemeClr>
                </a:solidFill>
                <a:latin typeface="+mn-ea"/>
                <a:ea typeface="+mn-ea"/>
              </a:rPr>
              <a:t>WI</a:t>
            </a:r>
            <a:r>
              <a:rPr lang="en-US" altLang="zh-CN" sz="2800" b="1" dirty="0" smtClean="0">
                <a:latin typeface="+mn-ea"/>
                <a:ea typeface="+mn-ea"/>
              </a:rPr>
              <a:t>PS</a:t>
            </a:r>
            <a:endParaRPr lang="zh-CN" altLang="en-US" sz="2800" b="1" dirty="0">
              <a:latin typeface="+mn-ea"/>
              <a:ea typeface="+mn-ea"/>
            </a:endParaRPr>
          </a:p>
        </p:txBody>
      </p:sp>
      <p:sp>
        <p:nvSpPr>
          <p:cNvPr id="22" name="TextBox 21"/>
          <p:cNvSpPr txBox="1"/>
          <p:nvPr/>
        </p:nvSpPr>
        <p:spPr>
          <a:xfrm>
            <a:off x="1703512" y="6492767"/>
            <a:ext cx="10488488" cy="369332"/>
          </a:xfrm>
          <a:prstGeom prst="rect">
            <a:avLst/>
          </a:prstGeom>
          <a:solidFill>
            <a:schemeClr val="accent6"/>
          </a:solidFill>
        </p:spPr>
        <p:txBody>
          <a:bodyPr wrap="square" rtlCol="0">
            <a:spAutoFit/>
          </a:bodyPr>
          <a:lstStyle/>
          <a:p>
            <a:endParaRPr lang="zh-CN" altLang="en-US" dirty="0"/>
          </a:p>
        </p:txBody>
      </p:sp>
      <p:grpSp>
        <p:nvGrpSpPr>
          <p:cNvPr id="23" name="组合 22"/>
          <p:cNvGrpSpPr/>
          <p:nvPr/>
        </p:nvGrpSpPr>
        <p:grpSpPr>
          <a:xfrm flipH="1">
            <a:off x="1203867" y="6268899"/>
            <a:ext cx="412970" cy="421874"/>
            <a:chOff x="7019085" y="157473"/>
            <a:chExt cx="3868830" cy="3952255"/>
          </a:xfrm>
          <a:solidFill>
            <a:schemeClr val="accent6">
              <a:lumMod val="75000"/>
            </a:schemeClr>
          </a:solidFill>
        </p:grpSpPr>
        <p:sp>
          <p:nvSpPr>
            <p:cNvPr id="24" name="椭圆 23"/>
            <p:cNvSpPr/>
            <p:nvPr/>
          </p:nvSpPr>
          <p:spPr>
            <a:xfrm>
              <a:off x="8641073" y="157473"/>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rot="1542857">
              <a:off x="9362925" y="322231"/>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rot="3085714">
              <a:off x="9941806" y="783873"/>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rot="7714286">
              <a:off x="9941806" y="2858472"/>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rot="4628572">
              <a:off x="10263060" y="1450964"/>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rot="9257143">
              <a:off x="9362925" y="3320114"/>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rot="6171428">
              <a:off x="10263060" y="2191381"/>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rot="10800000">
              <a:off x="8641073" y="3484873"/>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rot="12342857">
              <a:off x="7919220" y="3320114"/>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rot="13885714">
              <a:off x="7340340" y="2858472"/>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rot="20057142">
              <a:off x="7919220" y="322231"/>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rot="15428571">
              <a:off x="7019085" y="2191381"/>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rot="16971429">
              <a:off x="7019085" y="1450964"/>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rot="18514286">
              <a:off x="7340340" y="783873"/>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8" name="直接连接符 37"/>
          <p:cNvCxnSpPr/>
          <p:nvPr/>
        </p:nvCxnSpPr>
        <p:spPr>
          <a:xfrm>
            <a:off x="-1722" y="548680"/>
            <a:ext cx="11354306" cy="0"/>
          </a:xfrm>
          <a:prstGeom prst="line">
            <a:avLst/>
          </a:prstGeom>
          <a:ln w="38100"/>
        </p:spPr>
        <p:style>
          <a:lnRef idx="2">
            <a:schemeClr val="accent6"/>
          </a:lnRef>
          <a:fillRef idx="0">
            <a:schemeClr val="accent6"/>
          </a:fillRef>
          <a:effectRef idx="1">
            <a:schemeClr val="accent6"/>
          </a:effectRef>
          <a:fontRef idx="minor">
            <a:schemeClr val="tx1"/>
          </a:fontRef>
        </p:style>
      </p:cxn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17" y="548680"/>
            <a:ext cx="12170483" cy="56472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 Box 12"/>
          <p:cNvSpPr txBox="1">
            <a:spLocks noChangeArrowheads="1"/>
          </p:cNvSpPr>
          <p:nvPr/>
        </p:nvSpPr>
        <p:spPr bwMode="auto">
          <a:xfrm>
            <a:off x="839416" y="3893576"/>
            <a:ext cx="864096" cy="422910"/>
          </a:xfrm>
          <a:prstGeom prst="rect">
            <a:avLst/>
          </a:prstGeom>
          <a:solidFill>
            <a:srgbClr val="FFFFFF">
              <a:alpha val="0"/>
            </a:srgbClr>
          </a:solidFill>
          <a:ln>
            <a:noFill/>
          </a:ln>
          <a:extLst>
            <a:ext uri="{91240B29-F687-4F45-9708-019B960494DF}">
              <a14:hiddenLine xmlns:a14="http://schemas.microsoft.com/office/drawing/2010/main" w="25400">
                <a:solidFill>
                  <a:srgbClr val="FF0000"/>
                </a:solidFill>
                <a:miter lim="800000"/>
                <a:headEnd/>
                <a:tailEnd/>
              </a14:hiddenLine>
            </a:ext>
          </a:extLst>
        </p:spPr>
        <p:txBody>
          <a:bodyPr vert="horz" wrap="square" lIns="0" tIns="0" rIns="0" bIns="0" numCol="1" anchor="ctr" anchorCtr="0" compatLnSpc="1">
            <a:prstTxWarp prst="textNoShape">
              <a:avLst/>
            </a:prstTxWarp>
          </a:bodyPr>
          <a:lstStyle/>
          <a:p>
            <a:pPr algn="just" defTabSz="1172261" fontAlgn="base">
              <a:spcBef>
                <a:spcPct val="0"/>
              </a:spcBef>
              <a:spcAft>
                <a:spcPct val="0"/>
              </a:spcAft>
            </a:pPr>
            <a:r>
              <a:rPr lang="zh-CN" altLang="en-US" sz="1600" b="1" dirty="0">
                <a:solidFill>
                  <a:srgbClr val="FF0000"/>
                </a:solidFill>
                <a:latin typeface="+mn-ea"/>
                <a:cs typeface="宋体" pitchFamily="2" charset="-122"/>
              </a:rPr>
              <a:t>智能分析</a:t>
            </a:r>
          </a:p>
        </p:txBody>
      </p:sp>
      <p:sp>
        <p:nvSpPr>
          <p:cNvPr id="3" name="矩形 2"/>
          <p:cNvSpPr/>
          <p:nvPr/>
        </p:nvSpPr>
        <p:spPr>
          <a:xfrm>
            <a:off x="21517" y="3928607"/>
            <a:ext cx="457859" cy="55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r>
              <a:rPr lang="zh-CN" altLang="en-US" dirty="0" smtClean="0">
                <a:solidFill>
                  <a:schemeClr val="tx1"/>
                </a:solidFill>
              </a:rPr>
              <a:t>√</a:t>
            </a:r>
            <a:endParaRPr lang="zh-CN" altLang="en-US" dirty="0">
              <a:solidFill>
                <a:schemeClr val="tx1"/>
              </a:solidFill>
            </a:endParaRP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10" y="545723"/>
            <a:ext cx="12223810" cy="5650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矩形 4"/>
          <p:cNvSpPr/>
          <p:nvPr/>
        </p:nvSpPr>
        <p:spPr>
          <a:xfrm>
            <a:off x="95479" y="548680"/>
            <a:ext cx="3279569" cy="36057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endParaRPr lang="zh-CN" altLang="en-US"/>
          </a:p>
        </p:txBody>
      </p:sp>
      <p:sp>
        <p:nvSpPr>
          <p:cNvPr id="8" name="AutoShape 88"/>
          <p:cNvSpPr>
            <a:spLocks noChangeArrowheads="1"/>
          </p:cNvSpPr>
          <p:nvPr/>
        </p:nvSpPr>
        <p:spPr bwMode="auto">
          <a:xfrm>
            <a:off x="1292976" y="972325"/>
            <a:ext cx="1686551" cy="420052"/>
          </a:xfrm>
          <a:prstGeom prst="wedgeRoundRectCallout">
            <a:avLst>
              <a:gd name="adj1" fmla="val -75903"/>
              <a:gd name="adj2" fmla="val -19796"/>
              <a:gd name="adj3" fmla="val 16667"/>
            </a:avLst>
          </a:prstGeom>
          <a:solidFill>
            <a:srgbClr val="FFFFFF">
              <a:alpha val="0"/>
            </a:srgbClr>
          </a:solidFill>
          <a:ln w="25400">
            <a:solidFill>
              <a:srgbClr val="FF0000"/>
            </a:solidFill>
            <a:miter lim="800000"/>
            <a:headEnd/>
            <a:tailEnd/>
          </a:ln>
        </p:spPr>
        <p:txBody>
          <a:bodyPr vert="horz" wrap="square" lIns="0" tIns="0" rIns="0" bIns="0" numCol="1" anchor="ctr" anchorCtr="0" compatLnSpc="1">
            <a:prstTxWarp prst="textNoShape">
              <a:avLst/>
            </a:prstTxWarp>
          </a:bodyPr>
          <a:lstStyle/>
          <a:p>
            <a:pPr algn="just" defTabSz="1172261" fontAlgn="base">
              <a:spcBef>
                <a:spcPct val="0"/>
              </a:spcBef>
              <a:spcAft>
                <a:spcPct val="0"/>
              </a:spcAft>
            </a:pPr>
            <a:r>
              <a:rPr lang="zh-CN" altLang="en-US" sz="1500" b="1" dirty="0" smtClean="0">
                <a:latin typeface="+mn-ea"/>
                <a:cs typeface="宋体" pitchFamily="2" charset="-122"/>
              </a:rPr>
              <a:t>可删除</a:t>
            </a:r>
            <a:r>
              <a:rPr lang="zh-CN" altLang="en-US" sz="1500" b="1" dirty="0">
                <a:latin typeface="+mn-ea"/>
                <a:cs typeface="宋体" pitchFamily="2" charset="-122"/>
              </a:rPr>
              <a:t>重复专利</a:t>
            </a:r>
            <a:endParaRPr lang="zh-CN" altLang="zh-CN" sz="1500" b="1" dirty="0">
              <a:latin typeface="+mn-ea"/>
              <a:cs typeface="宋体" pitchFamily="2" charset="-122"/>
            </a:endParaRPr>
          </a:p>
        </p:txBody>
      </p:sp>
      <p:sp>
        <p:nvSpPr>
          <p:cNvPr id="7" name="Rectangle 87"/>
          <p:cNvSpPr>
            <a:spLocks noChangeArrowheads="1"/>
          </p:cNvSpPr>
          <p:nvPr/>
        </p:nvSpPr>
        <p:spPr bwMode="auto">
          <a:xfrm>
            <a:off x="-1722" y="2254425"/>
            <a:ext cx="2031431" cy="3879455"/>
          </a:xfrm>
          <a:prstGeom prst="rect">
            <a:avLst/>
          </a:prstGeom>
          <a:solidFill>
            <a:srgbClr val="FFFFFF">
              <a:alpha val="0"/>
            </a:srgbClr>
          </a:solidFill>
          <a:ln w="25400">
            <a:solidFill>
              <a:srgbClr val="FF0000"/>
            </a:solidFill>
            <a:miter lim="800000"/>
            <a:headEnd/>
            <a:tailEnd/>
          </a:ln>
        </p:spPr>
        <p:txBody>
          <a:bodyPr vert="horz" wrap="square" lIns="0" tIns="0" rIns="0" bIns="0" numCol="1" anchor="ctr" anchorCtr="0" compatLnSpc="1">
            <a:prstTxWarp prst="textNoShape">
              <a:avLst/>
            </a:prstTxWarp>
          </a:bodyPr>
          <a:lstStyle/>
          <a:p>
            <a:endParaRPr lang="zh-CN" altLang="en-US"/>
          </a:p>
        </p:txBody>
      </p:sp>
      <p:sp>
        <p:nvSpPr>
          <p:cNvPr id="9" name="AutoShape 89"/>
          <p:cNvSpPr>
            <a:spLocks noChangeArrowheads="1"/>
          </p:cNvSpPr>
          <p:nvPr/>
        </p:nvSpPr>
        <p:spPr bwMode="auto">
          <a:xfrm>
            <a:off x="865312" y="1843712"/>
            <a:ext cx="1486272" cy="369503"/>
          </a:xfrm>
          <a:prstGeom prst="wedgeRoundRectCallout">
            <a:avLst>
              <a:gd name="adj1" fmla="val -66532"/>
              <a:gd name="adj2" fmla="val -33333"/>
              <a:gd name="adj3" fmla="val 16667"/>
            </a:avLst>
          </a:prstGeom>
          <a:solidFill>
            <a:srgbClr val="FFFFFF">
              <a:alpha val="0"/>
            </a:srgbClr>
          </a:solidFill>
          <a:ln w="25400">
            <a:solidFill>
              <a:srgbClr val="FF0000"/>
            </a:solidFill>
            <a:miter lim="800000"/>
            <a:headEnd/>
            <a:tailEnd/>
          </a:ln>
        </p:spPr>
        <p:txBody>
          <a:bodyPr vert="horz" wrap="square" lIns="0" tIns="0" rIns="0" bIns="0" numCol="1" anchor="ctr" anchorCtr="0" compatLnSpc="1">
            <a:prstTxWarp prst="textNoShape">
              <a:avLst/>
            </a:prstTxWarp>
          </a:bodyPr>
          <a:lstStyle/>
          <a:p>
            <a:pPr algn="just" defTabSz="1172261" fontAlgn="base">
              <a:spcBef>
                <a:spcPct val="0"/>
              </a:spcBef>
              <a:spcAft>
                <a:spcPct val="0"/>
              </a:spcAft>
            </a:pPr>
            <a:r>
              <a:rPr lang="zh-CN" altLang="en-US" sz="1500" b="1" dirty="0">
                <a:latin typeface="+mn-ea"/>
                <a:cs typeface="宋体" pitchFamily="2" charset="-122"/>
              </a:rPr>
              <a:t>可选择分析项目</a:t>
            </a:r>
            <a:endParaRPr lang="zh-CN" altLang="zh-CN" sz="1500" b="1" dirty="0">
              <a:latin typeface="+mn-ea"/>
              <a:cs typeface="宋体" pitchFamily="2" charset="-122"/>
            </a:endParaRPr>
          </a:p>
        </p:txBody>
      </p:sp>
      <p:sp>
        <p:nvSpPr>
          <p:cNvPr id="10" name="AutoShape 90"/>
          <p:cNvSpPr>
            <a:spLocks noChangeArrowheads="1"/>
          </p:cNvSpPr>
          <p:nvPr/>
        </p:nvSpPr>
        <p:spPr bwMode="auto">
          <a:xfrm>
            <a:off x="6918867" y="1649402"/>
            <a:ext cx="3497614" cy="457200"/>
          </a:xfrm>
          <a:prstGeom prst="wedgeRoundRectCallout">
            <a:avLst>
              <a:gd name="adj1" fmla="val -23356"/>
              <a:gd name="adj2" fmla="val -135199"/>
              <a:gd name="adj3" fmla="val 16667"/>
            </a:avLst>
          </a:prstGeom>
          <a:solidFill>
            <a:srgbClr val="FFFFFF">
              <a:alpha val="0"/>
            </a:srgbClr>
          </a:solidFill>
          <a:ln w="25400">
            <a:solidFill>
              <a:srgbClr val="FF0000"/>
            </a:solidFill>
            <a:miter lim="800000"/>
            <a:headEnd/>
            <a:tailEnd/>
          </a:ln>
        </p:spPr>
        <p:txBody>
          <a:bodyPr vert="horz" wrap="square" lIns="0" tIns="0" rIns="0" bIns="0" numCol="1" anchor="ctr" anchorCtr="0" compatLnSpc="1">
            <a:prstTxWarp prst="textNoShape">
              <a:avLst/>
            </a:prstTxWarp>
          </a:bodyPr>
          <a:lstStyle/>
          <a:p>
            <a:pPr algn="just" defTabSz="1172261" fontAlgn="base">
              <a:spcBef>
                <a:spcPct val="0"/>
              </a:spcBef>
              <a:spcAft>
                <a:spcPct val="0"/>
              </a:spcAft>
            </a:pPr>
            <a:r>
              <a:rPr lang="zh-CN" altLang="en-US" sz="1400" b="1" dirty="0">
                <a:latin typeface="+mn-ea"/>
                <a:cs typeface="宋体" pitchFamily="2" charset="-122"/>
              </a:rPr>
              <a:t>可将需要进行重新分析的表格拖入该框</a:t>
            </a:r>
            <a:r>
              <a:rPr lang="zh-CN" altLang="en-US" sz="1400" b="1" dirty="0" smtClean="0">
                <a:latin typeface="+mn-ea"/>
                <a:cs typeface="宋体" pitchFamily="2" charset="-122"/>
              </a:rPr>
              <a:t>区域进行二次分析</a:t>
            </a:r>
            <a:endParaRPr lang="zh-CN" altLang="zh-CN" sz="1400" b="1" dirty="0">
              <a:latin typeface="+mn-ea"/>
              <a:cs typeface="宋体" pitchFamily="2" charset="-122"/>
            </a:endParaRPr>
          </a:p>
        </p:txBody>
      </p:sp>
      <p:sp>
        <p:nvSpPr>
          <p:cNvPr id="15" name="椭圆 14"/>
          <p:cNvSpPr/>
          <p:nvPr/>
        </p:nvSpPr>
        <p:spPr>
          <a:xfrm>
            <a:off x="6790848" y="2339168"/>
            <a:ext cx="192021" cy="26289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endParaRPr lang="zh-CN" altLang="en-US"/>
          </a:p>
        </p:txBody>
      </p:sp>
      <p:sp>
        <p:nvSpPr>
          <p:cNvPr id="39" name="TextBox 38"/>
          <p:cNvSpPr txBox="1"/>
          <p:nvPr/>
        </p:nvSpPr>
        <p:spPr>
          <a:xfrm>
            <a:off x="14881" y="22503"/>
            <a:ext cx="4079776" cy="523220"/>
          </a:xfrm>
          <a:prstGeom prst="rect">
            <a:avLst/>
          </a:prstGeom>
          <a:noFill/>
        </p:spPr>
        <p:txBody>
          <a:bodyPr wrap="square" rtlCol="0">
            <a:spAutoFit/>
          </a:bodyPr>
          <a:lstStyle/>
          <a:p>
            <a:r>
              <a:rPr lang="zh-CN" altLang="en-US" sz="2800" b="1" dirty="0" smtClean="0">
                <a:latin typeface="+mj-ea"/>
                <a:ea typeface="+mj-ea"/>
              </a:rPr>
              <a:t>统计分析</a:t>
            </a:r>
            <a:r>
              <a:rPr lang="en-US" altLang="zh-CN" sz="2800" b="1" dirty="0" smtClean="0">
                <a:latin typeface="+mj-ea"/>
                <a:ea typeface="+mj-ea"/>
              </a:rPr>
              <a:t>—</a:t>
            </a:r>
            <a:r>
              <a:rPr lang="zh-CN" altLang="en-US" sz="2400" b="1" dirty="0" smtClean="0">
                <a:solidFill>
                  <a:srgbClr val="FF0000"/>
                </a:solidFill>
                <a:latin typeface="+mj-ea"/>
                <a:ea typeface="+mj-ea"/>
              </a:rPr>
              <a:t>一维分析</a:t>
            </a:r>
            <a:endParaRPr lang="zh-CN" altLang="en-US" sz="2400" b="1" dirty="0">
              <a:solidFill>
                <a:srgbClr val="FF0000"/>
              </a:solidFill>
              <a:latin typeface="+mj-ea"/>
              <a:ea typeface="+mj-ea"/>
            </a:endParaRPr>
          </a:p>
        </p:txBody>
      </p:sp>
    </p:spTree>
    <p:extLst>
      <p:ext uri="{BB962C8B-B14F-4D97-AF65-F5344CB8AC3E}">
        <p14:creationId xmlns:p14="http://schemas.microsoft.com/office/powerpoint/2010/main" val="670165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arn(inVertical)">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arn(inVertical)">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arn(inVertical)">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arn(inVertical)">
                                      <p:cBhvr>
                                        <p:cTn id="5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animBg="1"/>
      <p:bldP spid="8" grpId="0" animBg="1"/>
      <p:bldP spid="7" grpId="0" animBg="1"/>
      <p:bldP spid="9" grpId="0" animBg="1"/>
      <p:bldP spid="10"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CDE5BEF5-CC1C-46B3-BA9F-3E1EB1B65F48}" type="slidenum">
              <a:rPr lang="zh-CN" altLang="en-US" smtClean="0"/>
              <a:t>20</a:t>
            </a:fld>
            <a:endParaRPr lang="zh-CN" altLang="en-US"/>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335" y="764704"/>
            <a:ext cx="10055749" cy="4361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矩形 4"/>
          <p:cNvSpPr/>
          <p:nvPr/>
        </p:nvSpPr>
        <p:spPr>
          <a:xfrm>
            <a:off x="258469" y="1167768"/>
            <a:ext cx="1248139" cy="7776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endParaRPr lang="zh-CN" altLang="en-US"/>
          </a:p>
        </p:txBody>
      </p:sp>
      <p:sp>
        <p:nvSpPr>
          <p:cNvPr id="6" name="TextBox 5"/>
          <p:cNvSpPr txBox="1"/>
          <p:nvPr/>
        </p:nvSpPr>
        <p:spPr>
          <a:xfrm>
            <a:off x="7368949" y="1161241"/>
            <a:ext cx="2792767" cy="395370"/>
          </a:xfrm>
          <a:prstGeom prst="rect">
            <a:avLst/>
          </a:prstGeom>
          <a:noFill/>
          <a:ln w="28575">
            <a:solidFill>
              <a:srgbClr val="FF0000"/>
            </a:solidFill>
          </a:ln>
        </p:spPr>
        <p:txBody>
          <a:bodyPr wrap="square" lIns="117226" tIns="58613" rIns="117226" bIns="58613" rtlCol="0">
            <a:spAutoFit/>
          </a:bodyPr>
          <a:lstStyle/>
          <a:p>
            <a:endParaRPr lang="zh-CN" altLang="en-US" dirty="0"/>
          </a:p>
        </p:txBody>
      </p:sp>
      <p:sp>
        <p:nvSpPr>
          <p:cNvPr id="7" name="TextBox 6"/>
          <p:cNvSpPr txBox="1"/>
          <p:nvPr/>
        </p:nvSpPr>
        <p:spPr>
          <a:xfrm>
            <a:off x="3431013" y="2188179"/>
            <a:ext cx="1296144" cy="400110"/>
          </a:xfrm>
          <a:prstGeom prst="rect">
            <a:avLst/>
          </a:prstGeom>
          <a:noFill/>
          <a:ln w="28575">
            <a:noFill/>
          </a:ln>
        </p:spPr>
        <p:txBody>
          <a:bodyPr wrap="square" rtlCol="0">
            <a:spAutoFit/>
          </a:bodyPr>
          <a:lstStyle/>
          <a:p>
            <a:r>
              <a:rPr lang="zh-CN" altLang="en-US" sz="2000" b="1" dirty="0" smtClean="0">
                <a:solidFill>
                  <a:srgbClr val="FF0000"/>
                </a:solidFill>
                <a:latin typeface="+mn-ea"/>
              </a:rPr>
              <a:t>一次分析</a:t>
            </a:r>
            <a:endParaRPr lang="zh-CN" altLang="en-US" sz="2000" b="1" dirty="0">
              <a:solidFill>
                <a:srgbClr val="FF0000"/>
              </a:solidFill>
              <a:latin typeface="+mn-ea"/>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5992" y="2388234"/>
            <a:ext cx="5410200" cy="395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4881" y="22503"/>
            <a:ext cx="4079776" cy="523220"/>
          </a:xfrm>
          <a:prstGeom prst="rect">
            <a:avLst/>
          </a:prstGeom>
          <a:noFill/>
        </p:spPr>
        <p:txBody>
          <a:bodyPr wrap="square" rtlCol="0">
            <a:spAutoFit/>
          </a:bodyPr>
          <a:lstStyle/>
          <a:p>
            <a:r>
              <a:rPr lang="zh-CN" altLang="en-US" sz="2800" b="1" dirty="0" smtClean="0">
                <a:latin typeface="+mj-ea"/>
                <a:ea typeface="+mj-ea"/>
              </a:rPr>
              <a:t>统计分析</a:t>
            </a:r>
            <a:r>
              <a:rPr lang="en-US" altLang="zh-CN" sz="2800" b="1" dirty="0" smtClean="0">
                <a:latin typeface="+mj-ea"/>
                <a:ea typeface="+mj-ea"/>
              </a:rPr>
              <a:t>—</a:t>
            </a:r>
            <a:r>
              <a:rPr lang="zh-CN" altLang="en-US" sz="2400" b="1" dirty="0" smtClean="0">
                <a:solidFill>
                  <a:srgbClr val="FF0000"/>
                </a:solidFill>
                <a:latin typeface="+mj-ea"/>
                <a:ea typeface="+mj-ea"/>
              </a:rPr>
              <a:t>一维分析</a:t>
            </a:r>
            <a:endParaRPr lang="zh-CN" altLang="en-US" sz="2400" b="1" dirty="0">
              <a:solidFill>
                <a:srgbClr val="FF0000"/>
              </a:solidFill>
              <a:latin typeface="+mj-ea"/>
              <a:ea typeface="+mj-ea"/>
            </a:endParaRPr>
          </a:p>
        </p:txBody>
      </p:sp>
    </p:spTree>
    <p:extLst>
      <p:ext uri="{BB962C8B-B14F-4D97-AF65-F5344CB8AC3E}">
        <p14:creationId xmlns:p14="http://schemas.microsoft.com/office/powerpoint/2010/main" val="2355230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barn(inVertical)">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122"/>
                                        </p:tgtEl>
                                        <p:attrNameLst>
                                          <p:attrName>style.visibility</p:attrName>
                                        </p:attrNameLst>
                                      </p:cBhvr>
                                      <p:to>
                                        <p:strVal val="visible"/>
                                      </p:to>
                                    </p:set>
                                    <p:animEffect transition="in" filter="barn(inVertical)">
                                      <p:cBhvr>
                                        <p:cTn id="2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灯片编号占位符 3"/>
          <p:cNvSpPr>
            <a:spLocks noGrp="1"/>
          </p:cNvSpPr>
          <p:nvPr>
            <p:ph type="sldNum" sz="quarter" idx="12"/>
          </p:nvPr>
        </p:nvSpPr>
        <p:spPr>
          <a:xfrm>
            <a:off x="1262161" y="6338262"/>
            <a:ext cx="292061" cy="283147"/>
          </a:xfrm>
          <a:prstGeom prst="rect">
            <a:avLst/>
          </a:prstGeom>
        </p:spPr>
        <p:txBody>
          <a:bodyPr wrap="square" lIns="0" tIns="0" rIns="0" bIns="0" anchor="ctr" anchorCtr="1"/>
          <a:lstStyle>
            <a:lvl1pPr algn="ctr">
              <a:defRPr sz="1200">
                <a:solidFill>
                  <a:schemeClr val="tx1"/>
                </a:solidFill>
              </a:defRPr>
            </a:lvl1pPr>
          </a:lstStyle>
          <a:p>
            <a:fld id="{55183D58-648D-4475-BEF8-624F48514A30}" type="slidenum">
              <a:rPr lang="zh-CN" altLang="en-US" smtClean="0"/>
              <a:pPr/>
              <a:t>21</a:t>
            </a:fld>
            <a:endParaRPr lang="zh-CN" altLang="en-US" dirty="0"/>
          </a:p>
        </p:txBody>
      </p:sp>
      <p:cxnSp>
        <p:nvCxnSpPr>
          <p:cNvPr id="12" name="直接连接符 11"/>
          <p:cNvCxnSpPr/>
          <p:nvPr/>
        </p:nvCxnSpPr>
        <p:spPr>
          <a:xfrm flipH="1">
            <a:off x="21517" y="6195969"/>
            <a:ext cx="1175765" cy="0"/>
          </a:xfrm>
          <a:prstGeom prst="line">
            <a:avLst/>
          </a:prstGeom>
          <a:ln/>
        </p:spPr>
        <p:style>
          <a:lnRef idx="2">
            <a:schemeClr val="accent6"/>
          </a:lnRef>
          <a:fillRef idx="0">
            <a:schemeClr val="accent6"/>
          </a:fillRef>
          <a:effectRef idx="1">
            <a:schemeClr val="accent6"/>
          </a:effectRef>
          <a:fontRef idx="minor">
            <a:schemeClr val="tx1"/>
          </a:fontRef>
        </p:style>
      </p:cxnSp>
      <p:sp>
        <p:nvSpPr>
          <p:cNvPr id="13" name="TextBox 12"/>
          <p:cNvSpPr txBox="1"/>
          <p:nvPr/>
        </p:nvSpPr>
        <p:spPr>
          <a:xfrm>
            <a:off x="-1722" y="6231523"/>
            <a:ext cx="1181186" cy="523220"/>
          </a:xfrm>
          <a:prstGeom prst="rect">
            <a:avLst/>
          </a:prstGeom>
          <a:noFill/>
        </p:spPr>
        <p:txBody>
          <a:bodyPr wrap="square" rtlCol="0">
            <a:spAutoFit/>
          </a:bodyPr>
          <a:lstStyle/>
          <a:p>
            <a:r>
              <a:rPr lang="en-US" altLang="zh-CN" sz="2800" b="1" dirty="0" smtClean="0">
                <a:solidFill>
                  <a:schemeClr val="accent6">
                    <a:lumMod val="75000"/>
                  </a:schemeClr>
                </a:solidFill>
                <a:latin typeface="+mn-ea"/>
                <a:ea typeface="+mn-ea"/>
              </a:rPr>
              <a:t>WI</a:t>
            </a:r>
            <a:r>
              <a:rPr lang="en-US" altLang="zh-CN" sz="2800" b="1" dirty="0" smtClean="0">
                <a:latin typeface="+mn-ea"/>
                <a:ea typeface="+mn-ea"/>
              </a:rPr>
              <a:t>PS</a:t>
            </a:r>
            <a:endParaRPr lang="zh-CN" altLang="en-US" sz="2800" b="1" dirty="0">
              <a:latin typeface="+mn-ea"/>
              <a:ea typeface="+mn-ea"/>
            </a:endParaRPr>
          </a:p>
        </p:txBody>
      </p:sp>
      <p:sp>
        <p:nvSpPr>
          <p:cNvPr id="14" name="TextBox 13"/>
          <p:cNvSpPr txBox="1"/>
          <p:nvPr/>
        </p:nvSpPr>
        <p:spPr>
          <a:xfrm>
            <a:off x="1703512" y="6492767"/>
            <a:ext cx="10488488" cy="369332"/>
          </a:xfrm>
          <a:prstGeom prst="rect">
            <a:avLst/>
          </a:prstGeom>
          <a:solidFill>
            <a:schemeClr val="accent6"/>
          </a:solidFill>
        </p:spPr>
        <p:txBody>
          <a:bodyPr wrap="square" rtlCol="0">
            <a:spAutoFit/>
          </a:bodyPr>
          <a:lstStyle/>
          <a:p>
            <a:endParaRPr lang="zh-CN" altLang="en-US" dirty="0"/>
          </a:p>
        </p:txBody>
      </p:sp>
      <p:grpSp>
        <p:nvGrpSpPr>
          <p:cNvPr id="15" name="组合 14"/>
          <p:cNvGrpSpPr/>
          <p:nvPr/>
        </p:nvGrpSpPr>
        <p:grpSpPr>
          <a:xfrm flipH="1">
            <a:off x="1203867" y="6268899"/>
            <a:ext cx="412970" cy="421874"/>
            <a:chOff x="7019085" y="157473"/>
            <a:chExt cx="3868830" cy="3952255"/>
          </a:xfrm>
          <a:solidFill>
            <a:schemeClr val="accent6">
              <a:lumMod val="75000"/>
            </a:schemeClr>
          </a:solidFill>
        </p:grpSpPr>
        <p:sp>
          <p:nvSpPr>
            <p:cNvPr id="16" name="椭圆 15"/>
            <p:cNvSpPr/>
            <p:nvPr/>
          </p:nvSpPr>
          <p:spPr>
            <a:xfrm>
              <a:off x="8641073" y="157473"/>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rot="1542857">
              <a:off x="9362925" y="322231"/>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rot="3085714">
              <a:off x="9941806" y="783873"/>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rot="7714286">
              <a:off x="9941806" y="2858472"/>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rot="4628572">
              <a:off x="10263060" y="1450964"/>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rot="9257143">
              <a:off x="9362925" y="3320114"/>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rot="6171428">
              <a:off x="10263060" y="2191381"/>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rot="10800000">
              <a:off x="8641073" y="3484873"/>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rot="12342857">
              <a:off x="7919220" y="3320114"/>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rot="13885714">
              <a:off x="7340340" y="2858472"/>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rot="20057142">
              <a:off x="7919220" y="322231"/>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rot="15428571">
              <a:off x="7019085" y="2191381"/>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rot="16971429">
              <a:off x="7019085" y="1450964"/>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rot="18514286">
              <a:off x="7340340" y="783873"/>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0" name="直接连接符 29"/>
          <p:cNvCxnSpPr/>
          <p:nvPr/>
        </p:nvCxnSpPr>
        <p:spPr>
          <a:xfrm>
            <a:off x="-1722" y="548680"/>
            <a:ext cx="11354306" cy="0"/>
          </a:xfrm>
          <a:prstGeom prst="line">
            <a:avLst/>
          </a:prstGeom>
          <a:ln w="38100"/>
        </p:spPr>
        <p:style>
          <a:lnRef idx="2">
            <a:schemeClr val="accent6"/>
          </a:lnRef>
          <a:fillRef idx="0">
            <a:schemeClr val="accent6"/>
          </a:fillRef>
          <a:effectRef idx="1">
            <a:schemeClr val="accent6"/>
          </a:effectRef>
          <a:fontRef idx="minor">
            <a:schemeClr val="tx1"/>
          </a:fontRef>
        </p:style>
      </p:cxn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17" y="545724"/>
            <a:ext cx="12170483" cy="5648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矩形 2"/>
          <p:cNvSpPr/>
          <p:nvPr/>
        </p:nvSpPr>
        <p:spPr>
          <a:xfrm>
            <a:off x="23752" y="1213311"/>
            <a:ext cx="11328831" cy="4320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endParaRPr lang="zh-CN" altLang="en-US"/>
          </a:p>
        </p:txBody>
      </p:sp>
      <p:pic>
        <p:nvPicPr>
          <p:cNvPr id="5" name="图片 4"/>
          <p:cNvPicPr/>
          <p:nvPr/>
        </p:nvPicPr>
        <p:blipFill>
          <a:blip r:embed="rId4"/>
          <a:stretch>
            <a:fillRect/>
          </a:stretch>
        </p:blipFill>
        <p:spPr>
          <a:xfrm>
            <a:off x="563122" y="1645359"/>
            <a:ext cx="2394677" cy="2194560"/>
          </a:xfrm>
          <a:prstGeom prst="rect">
            <a:avLst/>
          </a:prstGeom>
          <a:ln>
            <a:solidFill>
              <a:schemeClr val="bg1">
                <a:lumMod val="50000"/>
              </a:schemeClr>
            </a:solidFill>
          </a:ln>
        </p:spPr>
      </p:pic>
      <p:pic>
        <p:nvPicPr>
          <p:cNvPr id="6" name="图片 5"/>
          <p:cNvPicPr/>
          <p:nvPr/>
        </p:nvPicPr>
        <p:blipFill>
          <a:blip r:embed="rId5"/>
          <a:stretch>
            <a:fillRect/>
          </a:stretch>
        </p:blipFill>
        <p:spPr>
          <a:xfrm>
            <a:off x="4178264" y="1576099"/>
            <a:ext cx="2400267" cy="2183130"/>
          </a:xfrm>
          <a:prstGeom prst="rect">
            <a:avLst/>
          </a:prstGeom>
          <a:ln>
            <a:solidFill>
              <a:schemeClr val="bg1">
                <a:lumMod val="50000"/>
              </a:schemeClr>
            </a:solidFill>
          </a:ln>
        </p:spPr>
      </p:pic>
      <p:sp>
        <p:nvSpPr>
          <p:cNvPr id="7" name="矩形 6"/>
          <p:cNvSpPr/>
          <p:nvPr/>
        </p:nvSpPr>
        <p:spPr>
          <a:xfrm>
            <a:off x="6864086" y="5961054"/>
            <a:ext cx="384041" cy="27047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endParaRPr lang="zh-CN" altLang="en-US"/>
          </a:p>
        </p:txBody>
      </p:sp>
      <p:pic>
        <p:nvPicPr>
          <p:cNvPr id="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64086" y="3573016"/>
            <a:ext cx="4884205" cy="19999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矩形 7"/>
          <p:cNvSpPr/>
          <p:nvPr/>
        </p:nvSpPr>
        <p:spPr>
          <a:xfrm>
            <a:off x="9064995" y="1303055"/>
            <a:ext cx="703413" cy="3423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endParaRPr lang="zh-CN" altLang="en-US"/>
          </a:p>
        </p:txBody>
      </p:sp>
      <p:sp>
        <p:nvSpPr>
          <p:cNvPr id="4" name="TextBox 3"/>
          <p:cNvSpPr txBox="1"/>
          <p:nvPr/>
        </p:nvSpPr>
        <p:spPr>
          <a:xfrm>
            <a:off x="8328248" y="1303055"/>
            <a:ext cx="720080" cy="342303"/>
          </a:xfrm>
          <a:prstGeom prst="rect">
            <a:avLst/>
          </a:prstGeom>
          <a:noFill/>
          <a:ln w="28575">
            <a:solidFill>
              <a:srgbClr val="FF0000"/>
            </a:solidFill>
          </a:ln>
        </p:spPr>
        <p:txBody>
          <a:bodyPr wrap="square" rtlCol="0">
            <a:spAutoFit/>
          </a:bodyPr>
          <a:lstStyle/>
          <a:p>
            <a:endParaRPr lang="zh-CN" altLang="en-US" dirty="0"/>
          </a:p>
        </p:txBody>
      </p:sp>
      <p:sp>
        <p:nvSpPr>
          <p:cNvPr id="31" name="TextBox 30"/>
          <p:cNvSpPr txBox="1"/>
          <p:nvPr/>
        </p:nvSpPr>
        <p:spPr>
          <a:xfrm>
            <a:off x="14880" y="22503"/>
            <a:ext cx="4712967" cy="523220"/>
          </a:xfrm>
          <a:prstGeom prst="rect">
            <a:avLst/>
          </a:prstGeom>
          <a:noFill/>
        </p:spPr>
        <p:txBody>
          <a:bodyPr wrap="square" rtlCol="0">
            <a:spAutoFit/>
          </a:bodyPr>
          <a:lstStyle/>
          <a:p>
            <a:r>
              <a:rPr lang="zh-CN" altLang="en-US" sz="2800" b="1" dirty="0" smtClean="0">
                <a:latin typeface="+mj-ea"/>
                <a:ea typeface="+mj-ea"/>
              </a:rPr>
              <a:t>统计分析</a:t>
            </a:r>
            <a:r>
              <a:rPr lang="en-US" altLang="zh-CN" sz="2800" b="1" dirty="0" smtClean="0">
                <a:latin typeface="+mj-ea"/>
                <a:ea typeface="+mj-ea"/>
              </a:rPr>
              <a:t>—</a:t>
            </a:r>
            <a:r>
              <a:rPr lang="zh-CN" altLang="en-US" sz="2400" b="1" dirty="0">
                <a:solidFill>
                  <a:srgbClr val="FF0000"/>
                </a:solidFill>
                <a:latin typeface="+mj-ea"/>
                <a:ea typeface="+mj-ea"/>
              </a:rPr>
              <a:t>二维</a:t>
            </a:r>
            <a:r>
              <a:rPr lang="zh-CN" altLang="en-US" sz="2400" b="1" dirty="0" smtClean="0">
                <a:solidFill>
                  <a:srgbClr val="FF0000"/>
                </a:solidFill>
                <a:latin typeface="+mj-ea"/>
                <a:ea typeface="+mj-ea"/>
              </a:rPr>
              <a:t>分析</a:t>
            </a:r>
            <a:endParaRPr lang="zh-CN" altLang="en-US" sz="2400" b="1" dirty="0">
              <a:solidFill>
                <a:srgbClr val="FF0000"/>
              </a:solidFill>
              <a:latin typeface="+mj-ea"/>
              <a:ea typeface="+mj-ea"/>
            </a:endParaRPr>
          </a:p>
        </p:txBody>
      </p:sp>
    </p:spTree>
    <p:extLst>
      <p:ext uri="{BB962C8B-B14F-4D97-AF65-F5344CB8AC3E}">
        <p14:creationId xmlns:p14="http://schemas.microsoft.com/office/powerpoint/2010/main" val="1207658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barn(inVertical)">
                                      <p:cBhvr>
                                        <p:cTn id="7" dur="5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xit" presetSubtype="4" fill="hold" nodeType="clickEffect">
                                  <p:stCondLst>
                                    <p:cond delay="0"/>
                                  </p:stCondLst>
                                  <p:childTnLst>
                                    <p:anim calcmode="lin" valueType="num">
                                      <p:cBhvr additive="base">
                                        <p:cTn id="21" dur="500"/>
                                        <p:tgtEl>
                                          <p:spTgt spid="5"/>
                                        </p:tgtEl>
                                        <p:attrNameLst>
                                          <p:attrName>ppt_x</p:attrName>
                                        </p:attrNameLst>
                                      </p:cBhvr>
                                      <p:tavLst>
                                        <p:tav tm="0">
                                          <p:val>
                                            <p:strVal val="ppt_x"/>
                                          </p:val>
                                        </p:tav>
                                        <p:tav tm="100000">
                                          <p:val>
                                            <p:strVal val="ppt_x"/>
                                          </p:val>
                                        </p:tav>
                                      </p:tavLst>
                                    </p:anim>
                                    <p:anim calcmode="lin" valueType="num">
                                      <p:cBhvr additive="base">
                                        <p:cTn id="22" dur="500"/>
                                        <p:tgtEl>
                                          <p:spTgt spid="5"/>
                                        </p:tgtEl>
                                        <p:attrNameLst>
                                          <p:attrName>ppt_y</p:attrName>
                                        </p:attrNameLst>
                                      </p:cBhvr>
                                      <p:tavLst>
                                        <p:tav tm="0">
                                          <p:val>
                                            <p:strVal val="ppt_y"/>
                                          </p:val>
                                        </p:tav>
                                        <p:tav tm="100000">
                                          <p:val>
                                            <p:strVal val="1+ppt_h/2"/>
                                          </p:val>
                                        </p:tav>
                                      </p:tavLst>
                                    </p:anim>
                                    <p:set>
                                      <p:cBhvr>
                                        <p:cTn id="23" dur="1" fill="hold">
                                          <p:stCondLst>
                                            <p:cond delay="499"/>
                                          </p:stCondLst>
                                        </p:cTn>
                                        <p:tgtEl>
                                          <p:spTgt spid="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xit" presetSubtype="4" fill="hold" nodeType="clickEffect">
                                  <p:stCondLst>
                                    <p:cond delay="0"/>
                                  </p:stCondLst>
                                  <p:childTnLst>
                                    <p:anim calcmode="lin" valueType="num">
                                      <p:cBhvr additive="base">
                                        <p:cTn id="32" dur="500"/>
                                        <p:tgtEl>
                                          <p:spTgt spid="6"/>
                                        </p:tgtEl>
                                        <p:attrNameLst>
                                          <p:attrName>ppt_x</p:attrName>
                                        </p:attrNameLst>
                                      </p:cBhvr>
                                      <p:tavLst>
                                        <p:tav tm="0">
                                          <p:val>
                                            <p:strVal val="ppt_x"/>
                                          </p:val>
                                        </p:tav>
                                        <p:tav tm="100000">
                                          <p:val>
                                            <p:strVal val="ppt_x"/>
                                          </p:val>
                                        </p:tav>
                                      </p:tavLst>
                                    </p:anim>
                                    <p:anim calcmode="lin" valueType="num">
                                      <p:cBhvr additive="base">
                                        <p:cTn id="33" dur="500"/>
                                        <p:tgtEl>
                                          <p:spTgt spid="6"/>
                                        </p:tgtEl>
                                        <p:attrNameLst>
                                          <p:attrName>ppt_y</p:attrName>
                                        </p:attrNameLst>
                                      </p:cBhvr>
                                      <p:tavLst>
                                        <p:tav tm="0">
                                          <p:val>
                                            <p:strVal val="ppt_y"/>
                                          </p:val>
                                        </p:tav>
                                        <p:tav tm="100000">
                                          <p:val>
                                            <p:strVal val="1+ppt_h/2"/>
                                          </p:val>
                                        </p:tav>
                                      </p:tavLst>
                                    </p:anim>
                                    <p:set>
                                      <p:cBhvr>
                                        <p:cTn id="34" dur="1" fill="hold">
                                          <p:stCondLst>
                                            <p:cond delay="499"/>
                                          </p:stCondLst>
                                        </p:cTn>
                                        <p:tgtEl>
                                          <p:spTgt spid="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barn(inVertical)">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barn(inVertical)">
                                      <p:cBhvr>
                                        <p:cTn id="44" dur="5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barn(inVertical)">
                                      <p:cBhvr>
                                        <p:cTn id="49" dur="500"/>
                                        <p:tgtEl>
                                          <p:spTgt spid="9"/>
                                        </p:tgtEl>
                                      </p:cBhvr>
                                    </p:animEffect>
                                  </p:childTnLst>
                                </p:cTn>
                              </p:par>
                            </p:childTnLst>
                          </p:cTn>
                        </p:par>
                      </p:childTnLst>
                    </p:cTn>
                  </p:par>
                  <p:par>
                    <p:cTn id="50" fill="hold">
                      <p:stCondLst>
                        <p:cond delay="indefinite"/>
                      </p:stCondLst>
                      <p:childTnLst>
                        <p:par>
                          <p:cTn id="51" fill="hold">
                            <p:stCondLst>
                              <p:cond delay="0"/>
                            </p:stCondLst>
                            <p:childTnLst>
                              <p:par>
                                <p:cTn id="52" presetID="12" presetClass="exit" presetSubtype="4" fill="hold" nodeType="clickEffect">
                                  <p:stCondLst>
                                    <p:cond delay="0"/>
                                  </p:stCondLst>
                                  <p:childTnLst>
                                    <p:anim calcmode="lin" valueType="num">
                                      <p:cBhvr additive="base">
                                        <p:cTn id="53" dur="500"/>
                                        <p:tgtEl>
                                          <p:spTgt spid="9"/>
                                        </p:tgtEl>
                                        <p:attrNameLst>
                                          <p:attrName>ppt_y</p:attrName>
                                        </p:attrNameLst>
                                      </p:cBhvr>
                                      <p:tavLst>
                                        <p:tav tm="0">
                                          <p:val>
                                            <p:strVal val="#ppt_y"/>
                                          </p:val>
                                        </p:tav>
                                        <p:tav tm="100000">
                                          <p:val>
                                            <p:strVal val="#ppt_y+#ppt_h*1.125000"/>
                                          </p:val>
                                        </p:tav>
                                      </p:tavLst>
                                    </p:anim>
                                    <p:animEffect transition="out" filter="wipe(down)">
                                      <p:cBhvr>
                                        <p:cTn id="54" dur="500"/>
                                        <p:tgtEl>
                                          <p:spTgt spid="9"/>
                                        </p:tgtEl>
                                      </p:cBhvr>
                                    </p:animEffect>
                                    <p:set>
                                      <p:cBhvr>
                                        <p:cTn id="55" dur="1" fill="hold">
                                          <p:stCondLst>
                                            <p:cond delay="499"/>
                                          </p:stCondLst>
                                        </p:cTn>
                                        <p:tgtEl>
                                          <p:spTgt spid="9"/>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26" presetClass="entr" presetSubtype="0" fill="hold" grpId="0" nodeType="click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wipe(down)">
                                      <p:cBhvr>
                                        <p:cTn id="60" dur="580">
                                          <p:stCondLst>
                                            <p:cond delay="0"/>
                                          </p:stCondLst>
                                        </p:cTn>
                                        <p:tgtEl>
                                          <p:spTgt spid="8"/>
                                        </p:tgtEl>
                                      </p:cBhvr>
                                    </p:animEffect>
                                    <p:anim calcmode="lin" valueType="num">
                                      <p:cBhvr>
                                        <p:cTn id="6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66" dur="26">
                                          <p:stCondLst>
                                            <p:cond delay="650"/>
                                          </p:stCondLst>
                                        </p:cTn>
                                        <p:tgtEl>
                                          <p:spTgt spid="8"/>
                                        </p:tgtEl>
                                      </p:cBhvr>
                                      <p:to x="100000" y="60000"/>
                                    </p:animScale>
                                    <p:animScale>
                                      <p:cBhvr>
                                        <p:cTn id="67" dur="166" decel="50000">
                                          <p:stCondLst>
                                            <p:cond delay="676"/>
                                          </p:stCondLst>
                                        </p:cTn>
                                        <p:tgtEl>
                                          <p:spTgt spid="8"/>
                                        </p:tgtEl>
                                      </p:cBhvr>
                                      <p:to x="100000" y="100000"/>
                                    </p:animScale>
                                    <p:animScale>
                                      <p:cBhvr>
                                        <p:cTn id="68" dur="26">
                                          <p:stCondLst>
                                            <p:cond delay="1312"/>
                                          </p:stCondLst>
                                        </p:cTn>
                                        <p:tgtEl>
                                          <p:spTgt spid="8"/>
                                        </p:tgtEl>
                                      </p:cBhvr>
                                      <p:to x="100000" y="80000"/>
                                    </p:animScale>
                                    <p:animScale>
                                      <p:cBhvr>
                                        <p:cTn id="69" dur="166" decel="50000">
                                          <p:stCondLst>
                                            <p:cond delay="1338"/>
                                          </p:stCondLst>
                                        </p:cTn>
                                        <p:tgtEl>
                                          <p:spTgt spid="8"/>
                                        </p:tgtEl>
                                      </p:cBhvr>
                                      <p:to x="100000" y="100000"/>
                                    </p:animScale>
                                    <p:animScale>
                                      <p:cBhvr>
                                        <p:cTn id="70" dur="26">
                                          <p:stCondLst>
                                            <p:cond delay="1642"/>
                                          </p:stCondLst>
                                        </p:cTn>
                                        <p:tgtEl>
                                          <p:spTgt spid="8"/>
                                        </p:tgtEl>
                                      </p:cBhvr>
                                      <p:to x="100000" y="90000"/>
                                    </p:animScale>
                                    <p:animScale>
                                      <p:cBhvr>
                                        <p:cTn id="71" dur="166" decel="50000">
                                          <p:stCondLst>
                                            <p:cond delay="1668"/>
                                          </p:stCondLst>
                                        </p:cTn>
                                        <p:tgtEl>
                                          <p:spTgt spid="8"/>
                                        </p:tgtEl>
                                      </p:cBhvr>
                                      <p:to x="100000" y="100000"/>
                                    </p:animScale>
                                    <p:animScale>
                                      <p:cBhvr>
                                        <p:cTn id="72" dur="26">
                                          <p:stCondLst>
                                            <p:cond delay="1808"/>
                                          </p:stCondLst>
                                        </p:cTn>
                                        <p:tgtEl>
                                          <p:spTgt spid="8"/>
                                        </p:tgtEl>
                                      </p:cBhvr>
                                      <p:to x="100000" y="95000"/>
                                    </p:animScale>
                                    <p:animScale>
                                      <p:cBhvr>
                                        <p:cTn id="73" dur="166" decel="50000">
                                          <p:stCondLst>
                                            <p:cond delay="1834"/>
                                          </p:stCondLst>
                                        </p:cTn>
                                        <p:tgtEl>
                                          <p:spTgt spid="8"/>
                                        </p:tgtEl>
                                      </p:cBhvr>
                                      <p:to x="100000" y="100000"/>
                                    </p:animScale>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grpId="1" nodeType="clickEffect">
                                  <p:stCondLst>
                                    <p:cond delay="0"/>
                                  </p:stCondLst>
                                  <p:childTnLst>
                                    <p:set>
                                      <p:cBhvr>
                                        <p:cTn id="77" dur="1" fill="hold">
                                          <p:stCondLst>
                                            <p:cond delay="0"/>
                                          </p:stCondLst>
                                        </p:cTn>
                                        <p:tgtEl>
                                          <p:spTgt spid="8"/>
                                        </p:tgtEl>
                                        <p:attrNameLst>
                                          <p:attrName>style.visibility</p:attrName>
                                        </p:attrNameLst>
                                      </p:cBhvr>
                                      <p:to>
                                        <p:strVal val="visible"/>
                                      </p:to>
                                    </p:set>
                                    <p:animEffect transition="in" filter="barn(inVertical)">
                                      <p:cBhvr>
                                        <p:cTn id="7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8" grpId="1"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CDE5BEF5-CC1C-46B3-BA9F-3E1EB1B65F48}" type="slidenum">
              <a:rPr lang="zh-CN" altLang="en-US" smtClean="0"/>
              <a:t>22</a:t>
            </a:fld>
            <a:endParaRPr lang="zh-CN" altLang="en-US"/>
          </a:p>
        </p:txBody>
      </p:sp>
      <p:pic>
        <p:nvPicPr>
          <p:cNvPr id="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52" y="1213311"/>
            <a:ext cx="12168248" cy="5018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7251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55183D58-648D-4475-BEF8-624F48514A30}" type="slidenum">
              <a:rPr lang="zh-CN" altLang="en-US" smtClean="0"/>
              <a:pPr/>
              <a:t>23</a:t>
            </a:fld>
            <a:endParaRPr lang="zh-CN" altLang="en-US" dirty="0"/>
          </a:p>
        </p:txBody>
      </p:sp>
      <p:sp>
        <p:nvSpPr>
          <p:cNvPr id="42" name="Arc 3"/>
          <p:cNvSpPr>
            <a:spLocks/>
          </p:cNvSpPr>
          <p:nvPr/>
        </p:nvSpPr>
        <p:spPr bwMode="gray">
          <a:xfrm rot="692470">
            <a:off x="5425402" y="1714028"/>
            <a:ext cx="1544595" cy="1632222"/>
          </a:xfrm>
          <a:custGeom>
            <a:avLst/>
            <a:gdLst>
              <a:gd name="T0" fmla="*/ 0 w 12831"/>
              <a:gd name="T1" fmla="*/ 2147483647 h 21600"/>
              <a:gd name="T2" fmla="*/ 2147483647 w 12831"/>
              <a:gd name="T3" fmla="*/ 2147483647 h 21600"/>
              <a:gd name="T4" fmla="*/ 2147483647 w 12831"/>
              <a:gd name="T5" fmla="*/ 2147483647 h 21600"/>
              <a:gd name="T6" fmla="*/ 0 60000 65536"/>
              <a:gd name="T7" fmla="*/ 0 60000 65536"/>
              <a:gd name="T8" fmla="*/ 0 60000 65536"/>
              <a:gd name="T9" fmla="*/ 0 w 12831"/>
              <a:gd name="T10" fmla="*/ 0 h 21600"/>
              <a:gd name="T11" fmla="*/ 12831 w 12831"/>
              <a:gd name="T12" fmla="*/ 21600 h 21600"/>
            </a:gdLst>
            <a:ahLst/>
            <a:cxnLst>
              <a:cxn ang="T6">
                <a:pos x="T0" y="T1"/>
              </a:cxn>
              <a:cxn ang="T7">
                <a:pos x="T2" y="T3"/>
              </a:cxn>
              <a:cxn ang="T8">
                <a:pos x="T4" y="T5"/>
              </a:cxn>
            </a:cxnLst>
            <a:rect l="T9" t="T10" r="T11" b="T12"/>
            <a:pathLst>
              <a:path w="12831" h="21600" fill="none" extrusionOk="0">
                <a:moveTo>
                  <a:pt x="-1" y="895"/>
                </a:moveTo>
                <a:cubicBezTo>
                  <a:pt x="1997" y="301"/>
                  <a:pt x="4070" y="-1"/>
                  <a:pt x="6155" y="0"/>
                </a:cubicBezTo>
                <a:cubicBezTo>
                  <a:pt x="8422" y="0"/>
                  <a:pt x="10675" y="356"/>
                  <a:pt x="12831" y="1057"/>
                </a:cubicBezTo>
              </a:path>
              <a:path w="12831" h="21600" stroke="0" extrusionOk="0">
                <a:moveTo>
                  <a:pt x="-1" y="895"/>
                </a:moveTo>
                <a:cubicBezTo>
                  <a:pt x="1997" y="301"/>
                  <a:pt x="4070" y="-1"/>
                  <a:pt x="6155" y="0"/>
                </a:cubicBezTo>
                <a:cubicBezTo>
                  <a:pt x="8422" y="0"/>
                  <a:pt x="10675" y="356"/>
                  <a:pt x="12831" y="1057"/>
                </a:cubicBezTo>
                <a:lnTo>
                  <a:pt x="6155" y="21600"/>
                </a:lnTo>
                <a:lnTo>
                  <a:pt x="-1" y="895"/>
                </a:lnTo>
                <a:close/>
              </a:path>
            </a:pathLst>
          </a:custGeom>
          <a:noFill/>
          <a:ln w="9525">
            <a:solidFill>
              <a:srgbClr val="000000"/>
            </a:solidFill>
            <a:prstDash val="sysDot"/>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grpSp>
        <p:nvGrpSpPr>
          <p:cNvPr id="43" name="Group 10"/>
          <p:cNvGrpSpPr>
            <a:grpSpLocks/>
          </p:cNvGrpSpPr>
          <p:nvPr/>
        </p:nvGrpSpPr>
        <p:grpSpPr bwMode="auto">
          <a:xfrm>
            <a:off x="5050774" y="1281288"/>
            <a:ext cx="489013" cy="497378"/>
            <a:chOff x="1833" y="1596"/>
            <a:chExt cx="368" cy="355"/>
          </a:xfrm>
        </p:grpSpPr>
        <p:pic>
          <p:nvPicPr>
            <p:cNvPr id="77" name="Picture 11" descr="circuler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1833" y="1596"/>
              <a:ext cx="368" cy="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Oval 12"/>
            <p:cNvSpPr>
              <a:spLocks noChangeArrowheads="1"/>
            </p:cNvSpPr>
            <p:nvPr/>
          </p:nvSpPr>
          <p:spPr bwMode="gray">
            <a:xfrm>
              <a:off x="1833" y="1596"/>
              <a:ext cx="366" cy="355"/>
            </a:xfrm>
            <a:prstGeom prst="ellipse">
              <a:avLst/>
            </a:prstGeom>
            <a:gradFill rotWithShape="1">
              <a:gsLst>
                <a:gs pos="0">
                  <a:srgbClr val="DDDDDD">
                    <a:alpha val="55000"/>
                  </a:srgbClr>
                </a:gs>
                <a:gs pos="50000">
                  <a:srgbClr val="DDDDDD">
                    <a:gamma/>
                    <a:shade val="46275"/>
                    <a:invGamma/>
                    <a:alpha val="89999"/>
                  </a:srgbClr>
                </a:gs>
                <a:gs pos="100000">
                  <a:srgbClr val="DDDDDD">
                    <a:alpha val="55000"/>
                  </a:srgbClr>
                </a:gs>
              </a:gsLst>
              <a:lin ang="5400000" scaled="1"/>
            </a:gradFill>
            <a:ln w="9525" algn="ctr">
              <a:noFill/>
              <a:round/>
              <a:headEnd/>
              <a:tailEnd/>
            </a:ln>
            <a:effectLst/>
          </p:spPr>
          <p:txBody>
            <a:bodyPr wrap="none" anchor="ctr"/>
            <a:lstStyle/>
            <a:p>
              <a:pPr>
                <a:defRPr/>
              </a:pPr>
              <a:endParaRPr lang="zh-CN" altLang="en-US">
                <a:latin typeface="Arial" charset="0"/>
              </a:endParaRPr>
            </a:p>
          </p:txBody>
        </p:sp>
        <p:pic>
          <p:nvPicPr>
            <p:cNvPr id="79" name="Picture 13"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1869" y="1600"/>
              <a:ext cx="291"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4" name="Group 14"/>
          <p:cNvGrpSpPr>
            <a:grpSpLocks/>
          </p:cNvGrpSpPr>
          <p:nvPr/>
        </p:nvGrpSpPr>
        <p:grpSpPr bwMode="auto">
          <a:xfrm>
            <a:off x="6960096" y="1727571"/>
            <a:ext cx="1028545" cy="932700"/>
            <a:chOff x="3206" y="1632"/>
            <a:chExt cx="298" cy="289"/>
          </a:xfrm>
        </p:grpSpPr>
        <p:pic>
          <p:nvPicPr>
            <p:cNvPr id="74" name="Picture 15" descr="circuler_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3206" y="1632"/>
              <a:ext cx="29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Oval 16"/>
            <p:cNvSpPr>
              <a:spLocks noChangeArrowheads="1"/>
            </p:cNvSpPr>
            <p:nvPr/>
          </p:nvSpPr>
          <p:spPr bwMode="gray">
            <a:xfrm>
              <a:off x="3206" y="1632"/>
              <a:ext cx="296" cy="289"/>
            </a:xfrm>
            <a:prstGeom prst="ellipse">
              <a:avLst/>
            </a:prstGeom>
            <a:solidFill>
              <a:schemeClr val="accent2">
                <a:lumMod val="60000"/>
                <a:lumOff val="40000"/>
              </a:schemeClr>
            </a:solidFill>
            <a:ln w="9525" algn="ctr">
              <a:noFill/>
              <a:round/>
              <a:headEnd/>
              <a:tailEnd/>
            </a:ln>
            <a:effectLst/>
          </p:spPr>
          <p:txBody>
            <a:bodyPr wrap="none" anchor="ctr"/>
            <a:lstStyle/>
            <a:p>
              <a:pPr>
                <a:defRPr/>
              </a:pPr>
              <a:endParaRPr lang="zh-CN" altLang="en-US">
                <a:latin typeface="Arial" charset="0"/>
              </a:endParaRPr>
            </a:p>
          </p:txBody>
        </p:sp>
        <p:pic>
          <p:nvPicPr>
            <p:cNvPr id="76" name="Picture 17"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3236" y="1635"/>
              <a:ext cx="235"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5" name="Group 18"/>
          <p:cNvGrpSpPr>
            <a:grpSpLocks/>
          </p:cNvGrpSpPr>
          <p:nvPr/>
        </p:nvGrpSpPr>
        <p:grpSpPr bwMode="auto">
          <a:xfrm rot="692470">
            <a:off x="8489455" y="2911057"/>
            <a:ext cx="1082920" cy="1098750"/>
            <a:chOff x="4055" y="2088"/>
            <a:chExt cx="436" cy="422"/>
          </a:xfrm>
        </p:grpSpPr>
        <p:pic>
          <p:nvPicPr>
            <p:cNvPr id="71" name="Picture 19" descr="circuler_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4055" y="2088"/>
              <a:ext cx="436"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Oval 20"/>
            <p:cNvSpPr>
              <a:spLocks noChangeArrowheads="1"/>
            </p:cNvSpPr>
            <p:nvPr/>
          </p:nvSpPr>
          <p:spPr bwMode="gray">
            <a:xfrm>
              <a:off x="4055" y="2088"/>
              <a:ext cx="433" cy="422"/>
            </a:xfrm>
            <a:prstGeom prst="ellipse">
              <a:avLst/>
            </a:prstGeom>
            <a:gradFill rotWithShape="1">
              <a:gsLst>
                <a:gs pos="0">
                  <a:srgbClr val="35ADE3">
                    <a:alpha val="78999"/>
                  </a:srgbClr>
                </a:gs>
                <a:gs pos="50000">
                  <a:srgbClr val="35ADE3">
                    <a:gamma/>
                    <a:shade val="46275"/>
                    <a:invGamma/>
                  </a:srgbClr>
                </a:gs>
                <a:gs pos="100000">
                  <a:srgbClr val="35ADE3">
                    <a:alpha val="78999"/>
                  </a:srgbClr>
                </a:gs>
              </a:gsLst>
              <a:lin ang="5400000" scaled="1"/>
            </a:gradFill>
            <a:ln w="9525" algn="ctr">
              <a:noFill/>
              <a:round/>
              <a:headEnd/>
              <a:tailEnd/>
            </a:ln>
            <a:effectLst/>
          </p:spPr>
          <p:txBody>
            <a:bodyPr wrap="none" anchor="ctr"/>
            <a:lstStyle/>
            <a:p>
              <a:pPr>
                <a:defRPr/>
              </a:pPr>
              <a:endParaRPr lang="zh-CN" altLang="en-US">
                <a:latin typeface="Arial" charset="0"/>
              </a:endParaRPr>
            </a:p>
          </p:txBody>
        </p:sp>
        <p:pic>
          <p:nvPicPr>
            <p:cNvPr id="73" name="Picture 21"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4098" y="2092"/>
              <a:ext cx="345"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6" name="Group 26"/>
          <p:cNvGrpSpPr>
            <a:grpSpLocks/>
          </p:cNvGrpSpPr>
          <p:nvPr/>
        </p:nvGrpSpPr>
        <p:grpSpPr bwMode="auto">
          <a:xfrm>
            <a:off x="3646283" y="3347482"/>
            <a:ext cx="788486" cy="821641"/>
            <a:chOff x="1224" y="2711"/>
            <a:chExt cx="530" cy="512"/>
          </a:xfrm>
        </p:grpSpPr>
        <p:pic>
          <p:nvPicPr>
            <p:cNvPr id="68" name="Picture 27" descr="circuler_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gray">
            <a:xfrm>
              <a:off x="1224" y="2711"/>
              <a:ext cx="530" cy="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Oval 28"/>
            <p:cNvSpPr>
              <a:spLocks noChangeArrowheads="1"/>
            </p:cNvSpPr>
            <p:nvPr/>
          </p:nvSpPr>
          <p:spPr bwMode="gray">
            <a:xfrm>
              <a:off x="1224" y="2711"/>
              <a:ext cx="526" cy="512"/>
            </a:xfrm>
            <a:prstGeom prst="ellipse">
              <a:avLst/>
            </a:prstGeom>
            <a:gradFill rotWithShape="1">
              <a:gsLst>
                <a:gs pos="0">
                  <a:srgbClr val="DDDDDD">
                    <a:alpha val="55000"/>
                  </a:srgbClr>
                </a:gs>
                <a:gs pos="50000">
                  <a:srgbClr val="DDDDDD">
                    <a:gamma/>
                    <a:shade val="46275"/>
                    <a:invGamma/>
                    <a:alpha val="89999"/>
                  </a:srgbClr>
                </a:gs>
                <a:gs pos="100000">
                  <a:srgbClr val="DDDDDD">
                    <a:alpha val="55000"/>
                  </a:srgbClr>
                </a:gs>
              </a:gsLst>
              <a:lin ang="5400000" scaled="1"/>
            </a:gradFill>
            <a:ln w="9525" algn="ctr">
              <a:noFill/>
              <a:round/>
              <a:headEnd/>
              <a:tailEnd/>
            </a:ln>
            <a:effectLst/>
          </p:spPr>
          <p:txBody>
            <a:bodyPr wrap="none" anchor="ctr"/>
            <a:lstStyle/>
            <a:p>
              <a:pPr>
                <a:defRPr/>
              </a:pPr>
              <a:endParaRPr lang="zh-CN" altLang="en-US">
                <a:latin typeface="Arial" charset="0"/>
              </a:endParaRPr>
            </a:p>
          </p:txBody>
        </p:sp>
        <p:pic>
          <p:nvPicPr>
            <p:cNvPr id="70" name="Picture 29"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1277" y="2716"/>
              <a:ext cx="419"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7" name="Group 22"/>
          <p:cNvGrpSpPr>
            <a:grpSpLocks/>
          </p:cNvGrpSpPr>
          <p:nvPr/>
        </p:nvGrpSpPr>
        <p:grpSpPr bwMode="auto">
          <a:xfrm>
            <a:off x="3185702" y="1576013"/>
            <a:ext cx="1175147" cy="1089420"/>
            <a:chOff x="887" y="2040"/>
            <a:chExt cx="433" cy="422"/>
          </a:xfrm>
        </p:grpSpPr>
        <p:pic>
          <p:nvPicPr>
            <p:cNvPr id="65" name="Picture 23" descr="circuler_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gray">
            <a:xfrm>
              <a:off x="887" y="2040"/>
              <a:ext cx="430"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Oval 24"/>
            <p:cNvSpPr>
              <a:spLocks noChangeArrowheads="1"/>
            </p:cNvSpPr>
            <p:nvPr/>
          </p:nvSpPr>
          <p:spPr bwMode="gray">
            <a:xfrm>
              <a:off x="887" y="2040"/>
              <a:ext cx="433" cy="422"/>
            </a:xfrm>
            <a:prstGeom prst="ellipse">
              <a:avLst/>
            </a:prstGeom>
            <a:gradFill rotWithShape="1">
              <a:gsLst>
                <a:gs pos="0">
                  <a:srgbClr val="99CC00">
                    <a:alpha val="80000"/>
                  </a:srgbClr>
                </a:gs>
                <a:gs pos="50000">
                  <a:srgbClr val="99CC00">
                    <a:gamma/>
                    <a:shade val="46275"/>
                    <a:invGamma/>
                  </a:srgbClr>
                </a:gs>
                <a:gs pos="100000">
                  <a:srgbClr val="99CC00">
                    <a:alpha val="80000"/>
                  </a:srgbClr>
                </a:gs>
              </a:gsLst>
              <a:lin ang="5400000" scaled="1"/>
            </a:gradFill>
            <a:ln w="9525" algn="ctr">
              <a:noFill/>
              <a:round/>
              <a:headEnd/>
              <a:tailEnd/>
            </a:ln>
            <a:effectLst/>
          </p:spPr>
          <p:txBody>
            <a:bodyPr wrap="none" anchor="ctr"/>
            <a:lstStyle/>
            <a:p>
              <a:pPr>
                <a:defRPr/>
              </a:pPr>
              <a:endParaRPr lang="zh-CN" altLang="en-US" dirty="0">
                <a:latin typeface="Arial" charset="0"/>
              </a:endParaRPr>
            </a:p>
          </p:txBody>
        </p:sp>
        <p:pic>
          <p:nvPicPr>
            <p:cNvPr id="67" name="Picture 25"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893" y="2045"/>
              <a:ext cx="345"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8" name="Group 30"/>
          <p:cNvGrpSpPr>
            <a:grpSpLocks/>
          </p:cNvGrpSpPr>
          <p:nvPr/>
        </p:nvGrpSpPr>
        <p:grpSpPr bwMode="auto">
          <a:xfrm>
            <a:off x="5050774" y="4155155"/>
            <a:ext cx="1508737" cy="1434086"/>
            <a:chOff x="2323" y="2847"/>
            <a:chExt cx="636" cy="616"/>
          </a:xfrm>
        </p:grpSpPr>
        <p:pic>
          <p:nvPicPr>
            <p:cNvPr id="62" name="Picture 31" descr="circuler_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gray">
            <a:xfrm>
              <a:off x="2323" y="2847"/>
              <a:ext cx="636" cy="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Oval 32"/>
            <p:cNvSpPr>
              <a:spLocks noChangeArrowheads="1"/>
            </p:cNvSpPr>
            <p:nvPr/>
          </p:nvSpPr>
          <p:spPr bwMode="gray">
            <a:xfrm>
              <a:off x="2323" y="2847"/>
              <a:ext cx="632" cy="616"/>
            </a:xfrm>
            <a:prstGeom prst="ellipse">
              <a:avLst/>
            </a:prstGeom>
            <a:solidFill>
              <a:srgbClr val="FFC000"/>
            </a:solidFill>
            <a:ln w="9525" algn="ctr">
              <a:noFill/>
              <a:round/>
              <a:headEnd/>
              <a:tailEnd/>
            </a:ln>
            <a:effectLst/>
          </p:spPr>
          <p:txBody>
            <a:bodyPr wrap="none" anchor="ctr"/>
            <a:lstStyle/>
            <a:p>
              <a:pPr>
                <a:defRPr/>
              </a:pPr>
              <a:endParaRPr lang="zh-CN" altLang="en-US">
                <a:latin typeface="Arial" charset="0"/>
              </a:endParaRPr>
            </a:p>
          </p:txBody>
        </p:sp>
        <p:pic>
          <p:nvPicPr>
            <p:cNvPr id="64" name="Picture 33"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2386" y="2853"/>
              <a:ext cx="503"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9" name="Group 34"/>
          <p:cNvGrpSpPr>
            <a:grpSpLocks/>
          </p:cNvGrpSpPr>
          <p:nvPr/>
        </p:nvGrpSpPr>
        <p:grpSpPr bwMode="auto">
          <a:xfrm>
            <a:off x="7594399" y="4514162"/>
            <a:ext cx="788486" cy="765005"/>
            <a:chOff x="3528" y="2759"/>
            <a:chExt cx="530" cy="512"/>
          </a:xfrm>
        </p:grpSpPr>
        <p:pic>
          <p:nvPicPr>
            <p:cNvPr id="59" name="Picture 35" descr="circuler_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gray">
            <a:xfrm>
              <a:off x="3528" y="2759"/>
              <a:ext cx="530" cy="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Oval 36"/>
            <p:cNvSpPr>
              <a:spLocks noChangeArrowheads="1"/>
            </p:cNvSpPr>
            <p:nvPr/>
          </p:nvSpPr>
          <p:spPr bwMode="gray">
            <a:xfrm>
              <a:off x="3528" y="2759"/>
              <a:ext cx="526" cy="512"/>
            </a:xfrm>
            <a:prstGeom prst="ellipse">
              <a:avLst/>
            </a:prstGeom>
            <a:gradFill rotWithShape="1">
              <a:gsLst>
                <a:gs pos="0">
                  <a:srgbClr val="DDDDDD">
                    <a:alpha val="55000"/>
                  </a:srgbClr>
                </a:gs>
                <a:gs pos="50000">
                  <a:srgbClr val="DDDDDD">
                    <a:gamma/>
                    <a:shade val="46275"/>
                    <a:invGamma/>
                    <a:alpha val="89999"/>
                  </a:srgbClr>
                </a:gs>
                <a:gs pos="100000">
                  <a:srgbClr val="DDDDDD">
                    <a:alpha val="55000"/>
                  </a:srgbClr>
                </a:gs>
              </a:gsLst>
              <a:lin ang="5400000" scaled="1"/>
            </a:gradFill>
            <a:ln w="9525" algn="ctr">
              <a:noFill/>
              <a:round/>
              <a:headEnd/>
              <a:tailEnd/>
            </a:ln>
            <a:effectLst/>
          </p:spPr>
          <p:txBody>
            <a:bodyPr wrap="none" anchor="ctr"/>
            <a:lstStyle/>
            <a:p>
              <a:pPr>
                <a:defRPr/>
              </a:pPr>
              <a:endParaRPr lang="zh-CN" altLang="en-US">
                <a:latin typeface="Arial" charset="0"/>
              </a:endParaRPr>
            </a:p>
          </p:txBody>
        </p:sp>
        <p:pic>
          <p:nvPicPr>
            <p:cNvPr id="61" name="Picture 37"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3581" y="2764"/>
              <a:ext cx="419"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0" name="Arc 38"/>
          <p:cNvSpPr>
            <a:spLocks/>
          </p:cNvSpPr>
          <p:nvPr/>
        </p:nvSpPr>
        <p:spPr bwMode="gray">
          <a:xfrm rot="692470">
            <a:off x="6511700" y="2331311"/>
            <a:ext cx="2186506" cy="1382111"/>
          </a:xfrm>
          <a:custGeom>
            <a:avLst/>
            <a:gdLst>
              <a:gd name="T0" fmla="*/ 2147483647 w 18088"/>
              <a:gd name="T1" fmla="*/ 0 h 18769"/>
              <a:gd name="T2" fmla="*/ 2147483647 w 18088"/>
              <a:gd name="T3" fmla="*/ 2147483647 h 18769"/>
              <a:gd name="T4" fmla="*/ 0 w 18088"/>
              <a:gd name="T5" fmla="*/ 2147483647 h 18769"/>
              <a:gd name="T6" fmla="*/ 0 60000 65536"/>
              <a:gd name="T7" fmla="*/ 0 60000 65536"/>
              <a:gd name="T8" fmla="*/ 0 60000 65536"/>
              <a:gd name="T9" fmla="*/ 0 w 18088"/>
              <a:gd name="T10" fmla="*/ 0 h 18769"/>
              <a:gd name="T11" fmla="*/ 18088 w 18088"/>
              <a:gd name="T12" fmla="*/ 18769 h 18769"/>
            </a:gdLst>
            <a:ahLst/>
            <a:cxnLst>
              <a:cxn ang="T6">
                <a:pos x="T0" y="T1"/>
              </a:cxn>
              <a:cxn ang="T7">
                <a:pos x="T2" y="T3"/>
              </a:cxn>
              <a:cxn ang="T8">
                <a:pos x="T4" y="T5"/>
              </a:cxn>
            </a:cxnLst>
            <a:rect l="T9" t="T10" r="T11" b="T12"/>
            <a:pathLst>
              <a:path w="18088" h="18769" fill="none" extrusionOk="0">
                <a:moveTo>
                  <a:pt x="10690" y="0"/>
                </a:moveTo>
                <a:cubicBezTo>
                  <a:pt x="13675" y="1700"/>
                  <a:pt x="16211" y="4087"/>
                  <a:pt x="18088" y="6963"/>
                </a:cubicBezTo>
              </a:path>
              <a:path w="18088" h="18769" stroke="0" extrusionOk="0">
                <a:moveTo>
                  <a:pt x="10690" y="0"/>
                </a:moveTo>
                <a:cubicBezTo>
                  <a:pt x="13675" y="1700"/>
                  <a:pt x="16211" y="4087"/>
                  <a:pt x="18088" y="6963"/>
                </a:cubicBezTo>
                <a:lnTo>
                  <a:pt x="0" y="18769"/>
                </a:lnTo>
                <a:lnTo>
                  <a:pt x="10690" y="0"/>
                </a:lnTo>
                <a:close/>
              </a:path>
            </a:pathLst>
          </a:custGeom>
          <a:noFill/>
          <a:ln w="12700">
            <a:solidFill>
              <a:srgbClr val="000000"/>
            </a:solidFill>
            <a:prstDash val="sysDot"/>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51" name="Arc 39"/>
          <p:cNvSpPr>
            <a:spLocks/>
          </p:cNvSpPr>
          <p:nvPr/>
        </p:nvSpPr>
        <p:spPr bwMode="gray">
          <a:xfrm rot="692470">
            <a:off x="6189908" y="3656085"/>
            <a:ext cx="2780550" cy="998138"/>
          </a:xfrm>
          <a:custGeom>
            <a:avLst/>
            <a:gdLst>
              <a:gd name="T0" fmla="*/ 2147483647 w 21600"/>
              <a:gd name="T1" fmla="*/ 0 h 13223"/>
              <a:gd name="T2" fmla="*/ 2147483647 w 21600"/>
              <a:gd name="T3" fmla="*/ 2147483647 h 13223"/>
              <a:gd name="T4" fmla="*/ 0 w 21600"/>
              <a:gd name="T5" fmla="*/ 2147483647 h 13223"/>
              <a:gd name="T6" fmla="*/ 0 60000 65536"/>
              <a:gd name="T7" fmla="*/ 0 60000 65536"/>
              <a:gd name="T8" fmla="*/ 0 60000 65536"/>
              <a:gd name="T9" fmla="*/ 0 w 21600"/>
              <a:gd name="T10" fmla="*/ 0 h 13223"/>
              <a:gd name="T11" fmla="*/ 21600 w 21600"/>
              <a:gd name="T12" fmla="*/ 13223 h 13223"/>
            </a:gdLst>
            <a:ahLst/>
            <a:cxnLst>
              <a:cxn ang="T6">
                <a:pos x="T0" y="T1"/>
              </a:cxn>
              <a:cxn ang="T7">
                <a:pos x="T2" y="T3"/>
              </a:cxn>
              <a:cxn ang="T8">
                <a:pos x="T4" y="T5"/>
              </a:cxn>
            </a:cxnLst>
            <a:rect l="T9" t="T10" r="T11" b="T12"/>
            <a:pathLst>
              <a:path w="21600" h="13223" fill="none" extrusionOk="0">
                <a:moveTo>
                  <a:pt x="21574" y="0"/>
                </a:moveTo>
                <a:cubicBezTo>
                  <a:pt x="21591" y="347"/>
                  <a:pt x="21600" y="694"/>
                  <a:pt x="21600" y="1042"/>
                </a:cubicBezTo>
                <a:cubicBezTo>
                  <a:pt x="21600" y="5388"/>
                  <a:pt x="20288" y="9633"/>
                  <a:pt x="17837" y="13223"/>
                </a:cubicBezTo>
              </a:path>
              <a:path w="21600" h="13223" stroke="0" extrusionOk="0">
                <a:moveTo>
                  <a:pt x="21574" y="0"/>
                </a:moveTo>
                <a:cubicBezTo>
                  <a:pt x="21591" y="347"/>
                  <a:pt x="21600" y="694"/>
                  <a:pt x="21600" y="1042"/>
                </a:cubicBezTo>
                <a:cubicBezTo>
                  <a:pt x="21600" y="5388"/>
                  <a:pt x="20288" y="9633"/>
                  <a:pt x="17837" y="13223"/>
                </a:cubicBezTo>
                <a:lnTo>
                  <a:pt x="0" y="1042"/>
                </a:lnTo>
                <a:lnTo>
                  <a:pt x="21574" y="0"/>
                </a:lnTo>
                <a:close/>
              </a:path>
            </a:pathLst>
          </a:custGeom>
          <a:noFill/>
          <a:ln w="12700">
            <a:solidFill>
              <a:srgbClr val="000000"/>
            </a:solidFill>
            <a:prstDash val="sysDot"/>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52" name="Arc 40"/>
          <p:cNvSpPr>
            <a:spLocks/>
          </p:cNvSpPr>
          <p:nvPr/>
        </p:nvSpPr>
        <p:spPr bwMode="gray">
          <a:xfrm rot="692470">
            <a:off x="5986536" y="3531636"/>
            <a:ext cx="1723200" cy="1591235"/>
          </a:xfrm>
          <a:custGeom>
            <a:avLst/>
            <a:gdLst>
              <a:gd name="T0" fmla="*/ 2147483647 w 12127"/>
              <a:gd name="T1" fmla="*/ 2147483647 h 21079"/>
              <a:gd name="T2" fmla="*/ 2147483647 w 12127"/>
              <a:gd name="T3" fmla="*/ 2147483647 h 21079"/>
              <a:gd name="T4" fmla="*/ 0 w 12127"/>
              <a:gd name="T5" fmla="*/ 0 h 21079"/>
              <a:gd name="T6" fmla="*/ 0 60000 65536"/>
              <a:gd name="T7" fmla="*/ 0 60000 65536"/>
              <a:gd name="T8" fmla="*/ 0 60000 65536"/>
              <a:gd name="T9" fmla="*/ 0 w 12127"/>
              <a:gd name="T10" fmla="*/ 0 h 21079"/>
              <a:gd name="T11" fmla="*/ 12127 w 12127"/>
              <a:gd name="T12" fmla="*/ 21079 h 21079"/>
            </a:gdLst>
            <a:ahLst/>
            <a:cxnLst>
              <a:cxn ang="T6">
                <a:pos x="T0" y="T1"/>
              </a:cxn>
              <a:cxn ang="T7">
                <a:pos x="T2" y="T3"/>
              </a:cxn>
              <a:cxn ang="T8">
                <a:pos x="T4" y="T5"/>
              </a:cxn>
            </a:cxnLst>
            <a:rect l="T9" t="T10" r="T11" b="T12"/>
            <a:pathLst>
              <a:path w="12127" h="21079" fill="none" extrusionOk="0">
                <a:moveTo>
                  <a:pt x="12126" y="17874"/>
                </a:moveTo>
                <a:cubicBezTo>
                  <a:pt x="9879" y="19399"/>
                  <a:pt x="7364" y="20486"/>
                  <a:pt x="4714" y="21079"/>
                </a:cubicBezTo>
              </a:path>
              <a:path w="12127" h="21079" stroke="0" extrusionOk="0">
                <a:moveTo>
                  <a:pt x="12126" y="17874"/>
                </a:moveTo>
                <a:cubicBezTo>
                  <a:pt x="9879" y="19399"/>
                  <a:pt x="7364" y="20486"/>
                  <a:pt x="4714" y="21079"/>
                </a:cubicBezTo>
                <a:lnTo>
                  <a:pt x="0" y="0"/>
                </a:lnTo>
                <a:lnTo>
                  <a:pt x="12126" y="17874"/>
                </a:lnTo>
                <a:close/>
              </a:path>
            </a:pathLst>
          </a:custGeom>
          <a:noFill/>
          <a:ln w="12700">
            <a:solidFill>
              <a:srgbClr val="000000"/>
            </a:solidFill>
            <a:prstDash val="sysDot"/>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53" name="Arc 41"/>
          <p:cNvSpPr>
            <a:spLocks/>
          </p:cNvSpPr>
          <p:nvPr/>
        </p:nvSpPr>
        <p:spPr bwMode="gray">
          <a:xfrm rot="692470">
            <a:off x="4396861" y="3096742"/>
            <a:ext cx="1794943" cy="1533372"/>
          </a:xfrm>
          <a:custGeom>
            <a:avLst/>
            <a:gdLst>
              <a:gd name="T0" fmla="*/ 2147483647 w 13927"/>
              <a:gd name="T1" fmla="*/ 2147483647 h 20367"/>
              <a:gd name="T2" fmla="*/ 0 w 13927"/>
              <a:gd name="T3" fmla="*/ 2147483647 h 20367"/>
              <a:gd name="T4" fmla="*/ 2147483647 w 13927"/>
              <a:gd name="T5" fmla="*/ 0 h 20367"/>
              <a:gd name="T6" fmla="*/ 0 60000 65536"/>
              <a:gd name="T7" fmla="*/ 0 60000 65536"/>
              <a:gd name="T8" fmla="*/ 0 60000 65536"/>
              <a:gd name="T9" fmla="*/ 0 w 13927"/>
              <a:gd name="T10" fmla="*/ 0 h 20367"/>
              <a:gd name="T11" fmla="*/ 13927 w 13927"/>
              <a:gd name="T12" fmla="*/ 20367 h 20367"/>
            </a:gdLst>
            <a:ahLst/>
            <a:cxnLst>
              <a:cxn ang="T6">
                <a:pos x="T0" y="T1"/>
              </a:cxn>
              <a:cxn ang="T7">
                <a:pos x="T2" y="T3"/>
              </a:cxn>
              <a:cxn ang="T8">
                <a:pos x="T4" y="T5"/>
              </a:cxn>
            </a:cxnLst>
            <a:rect l="T9" t="T10" r="T11" b="T12"/>
            <a:pathLst>
              <a:path w="13927" h="20367" fill="none" extrusionOk="0">
                <a:moveTo>
                  <a:pt x="6734" y="20367"/>
                </a:moveTo>
                <a:cubicBezTo>
                  <a:pt x="4275" y="19499"/>
                  <a:pt x="1993" y="18192"/>
                  <a:pt x="0" y="16510"/>
                </a:cubicBezTo>
              </a:path>
              <a:path w="13927" h="20367" stroke="0" extrusionOk="0">
                <a:moveTo>
                  <a:pt x="6734" y="20367"/>
                </a:moveTo>
                <a:cubicBezTo>
                  <a:pt x="4275" y="19499"/>
                  <a:pt x="1993" y="18192"/>
                  <a:pt x="0" y="16510"/>
                </a:cubicBezTo>
                <a:lnTo>
                  <a:pt x="13927" y="0"/>
                </a:lnTo>
                <a:lnTo>
                  <a:pt x="6734" y="20367"/>
                </a:lnTo>
                <a:close/>
              </a:path>
            </a:pathLst>
          </a:custGeom>
          <a:noFill/>
          <a:ln w="12700">
            <a:solidFill>
              <a:srgbClr val="000000"/>
            </a:solidFill>
            <a:prstDash val="sysDot"/>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54" name="Arc 42"/>
          <p:cNvSpPr>
            <a:spLocks/>
          </p:cNvSpPr>
          <p:nvPr/>
        </p:nvSpPr>
        <p:spPr bwMode="gray">
          <a:xfrm rot="692470">
            <a:off x="3436366" y="2860904"/>
            <a:ext cx="2784340" cy="847504"/>
          </a:xfrm>
          <a:custGeom>
            <a:avLst/>
            <a:gdLst>
              <a:gd name="T0" fmla="*/ 2147483647 w 21600"/>
              <a:gd name="T1" fmla="*/ 2147483647 h 12198"/>
              <a:gd name="T2" fmla="*/ 2147483647 w 21600"/>
              <a:gd name="T3" fmla="*/ 0 h 12198"/>
              <a:gd name="T4" fmla="*/ 2147483647 w 21600"/>
              <a:gd name="T5" fmla="*/ 2147483647 h 12198"/>
              <a:gd name="T6" fmla="*/ 0 60000 65536"/>
              <a:gd name="T7" fmla="*/ 0 60000 65536"/>
              <a:gd name="T8" fmla="*/ 0 60000 65536"/>
              <a:gd name="T9" fmla="*/ 0 w 21600"/>
              <a:gd name="T10" fmla="*/ 0 h 12198"/>
              <a:gd name="T11" fmla="*/ 21600 w 21600"/>
              <a:gd name="T12" fmla="*/ 12198 h 12198"/>
            </a:gdLst>
            <a:ahLst/>
            <a:cxnLst>
              <a:cxn ang="T6">
                <a:pos x="T0" y="T1"/>
              </a:cxn>
              <a:cxn ang="T7">
                <a:pos x="T2" y="T3"/>
              </a:cxn>
              <a:cxn ang="T8">
                <a:pos x="T4" y="T5"/>
              </a:cxn>
            </a:cxnLst>
            <a:rect l="T9" t="T10" r="T11" b="T12"/>
            <a:pathLst>
              <a:path w="21600" h="12198" fill="none" extrusionOk="0">
                <a:moveTo>
                  <a:pt x="2336" y="12198"/>
                </a:moveTo>
                <a:cubicBezTo>
                  <a:pt x="800" y="9169"/>
                  <a:pt x="0" y="5821"/>
                  <a:pt x="0" y="2426"/>
                </a:cubicBezTo>
                <a:cubicBezTo>
                  <a:pt x="-1" y="1615"/>
                  <a:pt x="45" y="805"/>
                  <a:pt x="136" y="-1"/>
                </a:cubicBezTo>
              </a:path>
              <a:path w="21600" h="12198" stroke="0" extrusionOk="0">
                <a:moveTo>
                  <a:pt x="2336" y="12198"/>
                </a:moveTo>
                <a:cubicBezTo>
                  <a:pt x="800" y="9169"/>
                  <a:pt x="0" y="5821"/>
                  <a:pt x="0" y="2426"/>
                </a:cubicBezTo>
                <a:cubicBezTo>
                  <a:pt x="-1" y="1615"/>
                  <a:pt x="45" y="805"/>
                  <a:pt x="136" y="-1"/>
                </a:cubicBezTo>
                <a:lnTo>
                  <a:pt x="21600" y="2426"/>
                </a:lnTo>
                <a:lnTo>
                  <a:pt x="2336" y="12198"/>
                </a:lnTo>
                <a:close/>
              </a:path>
            </a:pathLst>
          </a:custGeom>
          <a:noFill/>
          <a:ln w="12700">
            <a:solidFill>
              <a:srgbClr val="000000"/>
            </a:solidFill>
            <a:prstDash val="sysDot"/>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55" name="Arc 43"/>
          <p:cNvSpPr>
            <a:spLocks/>
          </p:cNvSpPr>
          <p:nvPr/>
        </p:nvSpPr>
        <p:spPr bwMode="gray">
          <a:xfrm rot="692470">
            <a:off x="4224381" y="1698384"/>
            <a:ext cx="2158858" cy="1371837"/>
          </a:xfrm>
          <a:custGeom>
            <a:avLst/>
            <a:gdLst>
              <a:gd name="T0" fmla="*/ 0 w 16756"/>
              <a:gd name="T1" fmla="*/ 2147483647 h 18207"/>
              <a:gd name="T2" fmla="*/ 2147483647 w 16756"/>
              <a:gd name="T3" fmla="*/ 0 h 18207"/>
              <a:gd name="T4" fmla="*/ 2147483647 w 16756"/>
              <a:gd name="T5" fmla="*/ 2147483647 h 18207"/>
              <a:gd name="T6" fmla="*/ 0 60000 65536"/>
              <a:gd name="T7" fmla="*/ 0 60000 65536"/>
              <a:gd name="T8" fmla="*/ 0 60000 65536"/>
              <a:gd name="T9" fmla="*/ 0 w 16756"/>
              <a:gd name="T10" fmla="*/ 0 h 18207"/>
              <a:gd name="T11" fmla="*/ 16756 w 16756"/>
              <a:gd name="T12" fmla="*/ 18207 h 18207"/>
            </a:gdLst>
            <a:ahLst/>
            <a:cxnLst>
              <a:cxn ang="T6">
                <a:pos x="T0" y="T1"/>
              </a:cxn>
              <a:cxn ang="T7">
                <a:pos x="T2" y="T3"/>
              </a:cxn>
              <a:cxn ang="T8">
                <a:pos x="T4" y="T5"/>
              </a:cxn>
            </a:cxnLst>
            <a:rect l="T9" t="T10" r="T11" b="T12"/>
            <a:pathLst>
              <a:path w="16756" h="18207" fill="none" extrusionOk="0">
                <a:moveTo>
                  <a:pt x="-1" y="4576"/>
                </a:moveTo>
                <a:cubicBezTo>
                  <a:pt x="1455" y="2786"/>
                  <a:pt x="3189" y="1241"/>
                  <a:pt x="5134" y="0"/>
                </a:cubicBezTo>
              </a:path>
              <a:path w="16756" h="18207" stroke="0" extrusionOk="0">
                <a:moveTo>
                  <a:pt x="-1" y="4576"/>
                </a:moveTo>
                <a:cubicBezTo>
                  <a:pt x="1455" y="2786"/>
                  <a:pt x="3189" y="1241"/>
                  <a:pt x="5134" y="0"/>
                </a:cubicBezTo>
                <a:lnTo>
                  <a:pt x="16756" y="18207"/>
                </a:lnTo>
                <a:lnTo>
                  <a:pt x="-1" y="4576"/>
                </a:lnTo>
                <a:close/>
              </a:path>
            </a:pathLst>
          </a:custGeom>
          <a:noFill/>
          <a:ln w="12700">
            <a:solidFill>
              <a:srgbClr val="000000"/>
            </a:solidFill>
            <a:prstDash val="sysDot"/>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80" name="TextBox 79"/>
          <p:cNvSpPr txBox="1"/>
          <p:nvPr/>
        </p:nvSpPr>
        <p:spPr>
          <a:xfrm>
            <a:off x="14881" y="22503"/>
            <a:ext cx="4079776" cy="523220"/>
          </a:xfrm>
          <a:prstGeom prst="rect">
            <a:avLst/>
          </a:prstGeom>
          <a:noFill/>
        </p:spPr>
        <p:txBody>
          <a:bodyPr wrap="square" rtlCol="0">
            <a:spAutoFit/>
          </a:bodyPr>
          <a:lstStyle/>
          <a:p>
            <a:r>
              <a:rPr lang="zh-CN" altLang="en-US" sz="2800" b="1" dirty="0" smtClean="0">
                <a:latin typeface="+mj-ea"/>
                <a:ea typeface="+mj-ea"/>
              </a:rPr>
              <a:t>专利分析</a:t>
            </a:r>
            <a:endParaRPr lang="zh-CN" altLang="en-US" sz="2800" b="1" dirty="0">
              <a:latin typeface="+mj-ea"/>
              <a:ea typeface="+mj-ea"/>
            </a:endParaRPr>
          </a:p>
        </p:txBody>
      </p:sp>
      <p:sp>
        <p:nvSpPr>
          <p:cNvPr id="81" name="TextBox 80"/>
          <p:cNvSpPr txBox="1"/>
          <p:nvPr/>
        </p:nvSpPr>
        <p:spPr>
          <a:xfrm>
            <a:off x="3170263" y="1941888"/>
            <a:ext cx="1848788" cy="369332"/>
          </a:xfrm>
          <a:prstGeom prst="rect">
            <a:avLst/>
          </a:prstGeom>
          <a:noFill/>
        </p:spPr>
        <p:txBody>
          <a:bodyPr wrap="square" rtlCol="0">
            <a:spAutoFit/>
          </a:bodyPr>
          <a:lstStyle/>
          <a:p>
            <a:r>
              <a:rPr lang="zh-CN" altLang="en-US" b="1" dirty="0" smtClean="0"/>
              <a:t>统计分析</a:t>
            </a:r>
            <a:endParaRPr lang="zh-CN" altLang="en-US" b="1" dirty="0"/>
          </a:p>
        </p:txBody>
      </p:sp>
      <p:sp>
        <p:nvSpPr>
          <p:cNvPr id="82" name="TextBox 81"/>
          <p:cNvSpPr txBox="1"/>
          <p:nvPr/>
        </p:nvSpPr>
        <p:spPr>
          <a:xfrm>
            <a:off x="7065910" y="1904762"/>
            <a:ext cx="1028546" cy="646331"/>
          </a:xfrm>
          <a:prstGeom prst="rect">
            <a:avLst/>
          </a:prstGeom>
          <a:noFill/>
        </p:spPr>
        <p:txBody>
          <a:bodyPr wrap="square" rtlCol="0">
            <a:spAutoFit/>
          </a:bodyPr>
          <a:lstStyle/>
          <a:p>
            <a:r>
              <a:rPr lang="zh-CN" altLang="en-US" b="1" dirty="0" smtClean="0">
                <a:solidFill>
                  <a:srgbClr val="FF0000"/>
                </a:solidFill>
              </a:rPr>
              <a:t>权利要求分析</a:t>
            </a:r>
            <a:endParaRPr lang="zh-CN" altLang="en-US" b="1" dirty="0">
              <a:solidFill>
                <a:srgbClr val="FF0000"/>
              </a:solidFill>
            </a:endParaRPr>
          </a:p>
        </p:txBody>
      </p:sp>
      <p:sp>
        <p:nvSpPr>
          <p:cNvPr id="83" name="TextBox 82"/>
          <p:cNvSpPr txBox="1"/>
          <p:nvPr/>
        </p:nvSpPr>
        <p:spPr>
          <a:xfrm>
            <a:off x="8453947" y="3262444"/>
            <a:ext cx="1279812" cy="369332"/>
          </a:xfrm>
          <a:prstGeom prst="rect">
            <a:avLst/>
          </a:prstGeom>
          <a:noFill/>
        </p:spPr>
        <p:txBody>
          <a:bodyPr wrap="square" rtlCol="0">
            <a:spAutoFit/>
          </a:bodyPr>
          <a:lstStyle/>
          <a:p>
            <a:r>
              <a:rPr lang="zh-CN" altLang="en-US" b="1" dirty="0" smtClean="0"/>
              <a:t>同族分析</a:t>
            </a:r>
            <a:endParaRPr lang="zh-CN" altLang="en-US" b="1" dirty="0"/>
          </a:p>
        </p:txBody>
      </p:sp>
      <p:sp>
        <p:nvSpPr>
          <p:cNvPr id="84" name="TextBox 83"/>
          <p:cNvSpPr txBox="1"/>
          <p:nvPr/>
        </p:nvSpPr>
        <p:spPr>
          <a:xfrm>
            <a:off x="5237769" y="4711998"/>
            <a:ext cx="1194838" cy="369332"/>
          </a:xfrm>
          <a:prstGeom prst="rect">
            <a:avLst/>
          </a:prstGeom>
          <a:noFill/>
        </p:spPr>
        <p:txBody>
          <a:bodyPr wrap="square" rtlCol="0">
            <a:spAutoFit/>
          </a:bodyPr>
          <a:lstStyle/>
          <a:p>
            <a:r>
              <a:rPr lang="zh-CN" altLang="en-US" b="1" dirty="0" smtClean="0"/>
              <a:t>引证分析</a:t>
            </a:r>
            <a:endParaRPr lang="zh-CN" altLang="en-US" b="1" dirty="0"/>
          </a:p>
        </p:txBody>
      </p:sp>
      <p:sp>
        <p:nvSpPr>
          <p:cNvPr id="86" name="AutoShape 47"/>
          <p:cNvSpPr>
            <a:spLocks/>
          </p:cNvSpPr>
          <p:nvPr/>
        </p:nvSpPr>
        <p:spPr bwMode="black">
          <a:xfrm>
            <a:off x="8813691" y="838053"/>
            <a:ext cx="2285278" cy="1247943"/>
          </a:xfrm>
          <a:prstGeom prst="accentCallout2">
            <a:avLst>
              <a:gd name="adj1" fmla="val 13583"/>
              <a:gd name="adj2" fmla="val -5875"/>
              <a:gd name="adj3" fmla="val 13583"/>
              <a:gd name="adj4" fmla="val -23866"/>
              <a:gd name="adj5" fmla="val 89723"/>
              <a:gd name="adj6" fmla="val -40096"/>
            </a:avLst>
          </a:prstGeom>
          <a:noFill/>
          <a:ln w="19050">
            <a:solidFill>
              <a:schemeClr val="bg2"/>
            </a:solidFill>
            <a:miter lim="800000"/>
            <a:headEnd/>
            <a:tailEnd/>
          </a:ln>
        </p:spPr>
        <p:txBody>
          <a:bodyPr/>
          <a:lstStyle/>
          <a:p>
            <a:pPr>
              <a:lnSpc>
                <a:spcPct val="150000"/>
              </a:lnSpc>
            </a:pPr>
            <a:r>
              <a:rPr lang="zh-CN" altLang="en-US" sz="1600" b="1" dirty="0" smtClean="0">
                <a:solidFill>
                  <a:srgbClr val="92D050"/>
                </a:solidFill>
                <a:latin typeface="宋体" pitchFamily="2" charset="-122"/>
                <a:ea typeface="宋体" pitchFamily="2" charset="-122"/>
              </a:rPr>
              <a:t>权利要求树分析</a:t>
            </a:r>
            <a:endParaRPr lang="en-US" altLang="zh-CN" sz="1600" b="1" dirty="0" smtClean="0">
              <a:solidFill>
                <a:srgbClr val="92D050"/>
              </a:solidFill>
              <a:latin typeface="宋体" pitchFamily="2" charset="-122"/>
              <a:ea typeface="宋体" pitchFamily="2" charset="-122"/>
            </a:endParaRPr>
          </a:p>
          <a:p>
            <a:pPr>
              <a:lnSpc>
                <a:spcPct val="150000"/>
              </a:lnSpc>
            </a:pPr>
            <a:r>
              <a:rPr lang="zh-CN" altLang="en-US" sz="1600" b="1" dirty="0" smtClean="0">
                <a:solidFill>
                  <a:srgbClr val="92D050"/>
                </a:solidFill>
                <a:latin typeface="宋体" pitchFamily="2" charset="-122"/>
                <a:ea typeface="宋体" pitchFamily="2" charset="-122"/>
              </a:rPr>
              <a:t>权利要求关键词分析</a:t>
            </a:r>
            <a:endParaRPr lang="en-US" altLang="zh-CN" sz="1600" b="1" dirty="0" smtClean="0">
              <a:solidFill>
                <a:srgbClr val="92D050"/>
              </a:solidFill>
              <a:latin typeface="宋体" pitchFamily="2" charset="-122"/>
              <a:ea typeface="宋体" pitchFamily="2" charset="-122"/>
            </a:endParaRPr>
          </a:p>
          <a:p>
            <a:pPr>
              <a:lnSpc>
                <a:spcPct val="150000"/>
              </a:lnSpc>
            </a:pPr>
            <a:r>
              <a:rPr lang="zh-CN" altLang="en-US" sz="1600" b="1" dirty="0" smtClean="0">
                <a:solidFill>
                  <a:srgbClr val="92D050"/>
                </a:solidFill>
                <a:latin typeface="宋体" pitchFamily="2" charset="-122"/>
                <a:ea typeface="宋体" pitchFamily="2" charset="-122"/>
              </a:rPr>
              <a:t>权利要求比较分析</a:t>
            </a:r>
            <a:endParaRPr lang="zh-CN" altLang="en-US" sz="1600" b="1" dirty="0">
              <a:solidFill>
                <a:srgbClr val="92D050"/>
              </a:solidFill>
              <a:latin typeface="宋体" pitchFamily="2" charset="-122"/>
              <a:ea typeface="宋体" pitchFamily="2" charset="-122"/>
            </a:endParaRPr>
          </a:p>
        </p:txBody>
      </p:sp>
    </p:spTree>
    <p:extLst>
      <p:ext uri="{BB962C8B-B14F-4D97-AF65-F5344CB8AC3E}">
        <p14:creationId xmlns:p14="http://schemas.microsoft.com/office/powerpoint/2010/main" val="2973157301"/>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down)">
                                      <p:cBhvr>
                                        <p:cTn id="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55183D58-648D-4475-BEF8-624F48514A30}" type="slidenum">
              <a:rPr lang="zh-CN" altLang="en-US" smtClean="0"/>
              <a:pPr/>
              <a:t>24</a:t>
            </a:fld>
            <a:endParaRPr lang="zh-CN" altLang="en-US" dirty="0"/>
          </a:p>
        </p:txBody>
      </p:sp>
      <p:sp>
        <p:nvSpPr>
          <p:cNvPr id="3" name="TextBox 2"/>
          <p:cNvSpPr txBox="1"/>
          <p:nvPr/>
        </p:nvSpPr>
        <p:spPr>
          <a:xfrm>
            <a:off x="14881" y="22503"/>
            <a:ext cx="4079776" cy="523220"/>
          </a:xfrm>
          <a:prstGeom prst="rect">
            <a:avLst/>
          </a:prstGeom>
          <a:noFill/>
        </p:spPr>
        <p:txBody>
          <a:bodyPr wrap="square" rtlCol="0">
            <a:spAutoFit/>
          </a:bodyPr>
          <a:lstStyle/>
          <a:p>
            <a:r>
              <a:rPr lang="zh-CN" altLang="en-US" sz="2800" b="1" dirty="0" smtClean="0">
                <a:latin typeface="+mj-ea"/>
                <a:ea typeface="+mj-ea"/>
              </a:rPr>
              <a:t>权利要求分析</a:t>
            </a:r>
            <a:endParaRPr lang="zh-CN" altLang="en-US" sz="2800" b="1" dirty="0">
              <a:latin typeface="+mj-ea"/>
              <a:ea typeface="+mj-ea"/>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5723"/>
            <a:ext cx="12221135" cy="5619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矩形 8"/>
          <p:cNvSpPr/>
          <p:nvPr/>
        </p:nvSpPr>
        <p:spPr>
          <a:xfrm>
            <a:off x="10846033" y="4497262"/>
            <a:ext cx="1224136" cy="16680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a:off x="10810029" y="5445612"/>
            <a:ext cx="648072" cy="0"/>
          </a:xfrm>
          <a:prstGeom prst="line">
            <a:avLst/>
          </a:prstGeom>
        </p:spPr>
        <p:style>
          <a:lnRef idx="3">
            <a:schemeClr val="accent3"/>
          </a:lnRef>
          <a:fillRef idx="0">
            <a:schemeClr val="accent3"/>
          </a:fillRef>
          <a:effectRef idx="2">
            <a:schemeClr val="accent3"/>
          </a:effectRef>
          <a:fontRef idx="minor">
            <a:schemeClr val="tx1"/>
          </a:fontRef>
        </p:style>
      </p:cxn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79" y="545723"/>
            <a:ext cx="12206255" cy="561958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矩形标注 13"/>
          <p:cNvSpPr/>
          <p:nvPr/>
        </p:nvSpPr>
        <p:spPr>
          <a:xfrm>
            <a:off x="3863752" y="1420929"/>
            <a:ext cx="1532778" cy="385391"/>
          </a:xfrm>
          <a:prstGeom prst="wedgeRectCallout">
            <a:avLst>
              <a:gd name="adj1" fmla="val -98256"/>
              <a:gd name="adj2" fmla="val 33843"/>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600" b="1" dirty="0">
                <a:solidFill>
                  <a:schemeClr val="tx1"/>
                </a:solidFill>
                <a:latin typeface="微软雅黑" pitchFamily="34" charset="-122"/>
                <a:ea typeface="微软雅黑" pitchFamily="34" charset="-122"/>
              </a:rPr>
              <a:t>独立权利要求</a:t>
            </a:r>
          </a:p>
        </p:txBody>
      </p:sp>
      <p:sp>
        <p:nvSpPr>
          <p:cNvPr id="15" name="矩形标注 14"/>
          <p:cNvSpPr/>
          <p:nvPr/>
        </p:nvSpPr>
        <p:spPr>
          <a:xfrm>
            <a:off x="4582051" y="2802704"/>
            <a:ext cx="1535955" cy="488384"/>
          </a:xfrm>
          <a:prstGeom prst="wedgeRectCallout">
            <a:avLst>
              <a:gd name="adj1" fmla="val -97250"/>
              <a:gd name="adj2" fmla="val -157200"/>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600" b="1" dirty="0">
                <a:solidFill>
                  <a:schemeClr val="tx1"/>
                </a:solidFill>
                <a:latin typeface="微软雅黑" pitchFamily="34" charset="-122"/>
                <a:ea typeface="微软雅黑" pitchFamily="34" charset="-122"/>
              </a:rPr>
              <a:t>从属权利要求</a:t>
            </a:r>
          </a:p>
        </p:txBody>
      </p:sp>
      <p:sp>
        <p:nvSpPr>
          <p:cNvPr id="16" name="TextBox 15"/>
          <p:cNvSpPr txBox="1"/>
          <p:nvPr/>
        </p:nvSpPr>
        <p:spPr>
          <a:xfrm>
            <a:off x="17019" y="4698349"/>
            <a:ext cx="8527253" cy="369332"/>
          </a:xfrm>
          <a:prstGeom prst="rect">
            <a:avLst/>
          </a:prstGeom>
          <a:noFill/>
          <a:ln w="28575">
            <a:solidFill>
              <a:srgbClr val="FF0000"/>
            </a:solidFill>
          </a:ln>
        </p:spPr>
        <p:txBody>
          <a:bodyPr wrap="square" rtlCol="0">
            <a:spAutoFit/>
          </a:bodyPr>
          <a:lstStyle/>
          <a:p>
            <a:endParaRPr lang="zh-CN" altLang="en-US" dirty="0"/>
          </a:p>
        </p:txBody>
      </p:sp>
    </p:spTree>
    <p:extLst>
      <p:ext uri="{BB962C8B-B14F-4D97-AF65-F5344CB8AC3E}">
        <p14:creationId xmlns:p14="http://schemas.microsoft.com/office/powerpoint/2010/main" val="3454372289"/>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barn(inVertical)">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barn(inVertical)">
                                      <p:cBhvr>
                                        <p:cTn id="22" dur="500"/>
                                        <p:tgtEl>
                                          <p:spTgt spid="102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arn(inVertical)">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5" grpId="0" animBg="1"/>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55183D58-648D-4475-BEF8-624F48514A30}" type="slidenum">
              <a:rPr lang="zh-CN" altLang="en-US" smtClean="0"/>
              <a:pPr/>
              <a:t>25</a:t>
            </a:fld>
            <a:endParaRPr lang="zh-CN" altLang="en-US" dirty="0"/>
          </a:p>
        </p:txBody>
      </p:sp>
      <p:sp>
        <p:nvSpPr>
          <p:cNvPr id="3" name="TextBox 2"/>
          <p:cNvSpPr txBox="1"/>
          <p:nvPr/>
        </p:nvSpPr>
        <p:spPr>
          <a:xfrm>
            <a:off x="14881" y="22503"/>
            <a:ext cx="4079776" cy="523220"/>
          </a:xfrm>
          <a:prstGeom prst="rect">
            <a:avLst/>
          </a:prstGeom>
          <a:noFill/>
        </p:spPr>
        <p:txBody>
          <a:bodyPr wrap="square" rtlCol="0">
            <a:spAutoFit/>
          </a:bodyPr>
          <a:lstStyle/>
          <a:p>
            <a:r>
              <a:rPr lang="zh-CN" altLang="en-US" sz="2800" b="1" dirty="0" smtClean="0">
                <a:latin typeface="+mj-ea"/>
                <a:ea typeface="+mj-ea"/>
              </a:rPr>
              <a:t>权利要求分析</a:t>
            </a:r>
            <a:endParaRPr lang="zh-CN" altLang="en-US" sz="2800" b="1" dirty="0">
              <a:latin typeface="+mj-ea"/>
              <a:ea typeface="+mj-ea"/>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45722"/>
            <a:ext cx="12192000" cy="5691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655840" y="1628800"/>
            <a:ext cx="7128792" cy="369332"/>
          </a:xfrm>
          <a:prstGeom prst="rect">
            <a:avLst/>
          </a:prstGeom>
          <a:noFill/>
        </p:spPr>
        <p:txBody>
          <a:bodyPr wrap="square">
            <a:spAutoFit/>
          </a:bodyPr>
          <a:lstStyle/>
          <a:p>
            <a:pPr>
              <a:buFont typeface="Arial" pitchFamily="34" charset="0"/>
              <a:buChar char="•"/>
              <a:defRPr/>
            </a:pPr>
            <a:r>
              <a:rPr lang="zh-CN" altLang="en-US" b="1" dirty="0">
                <a:solidFill>
                  <a:schemeClr val="accent6">
                    <a:lumMod val="75000"/>
                  </a:schemeClr>
                </a:solidFill>
                <a:latin typeface="微软雅黑" pitchFamily="34" charset="-122"/>
                <a:ea typeface="微软雅黑" pitchFamily="34" charset="-122"/>
              </a:rPr>
              <a:t>红色</a:t>
            </a:r>
            <a:r>
              <a:rPr lang="zh-CN" altLang="en-US" b="1" dirty="0">
                <a:latin typeface="微软雅黑" pitchFamily="34" charset="-122"/>
                <a:ea typeface="微软雅黑" pitchFamily="34" charset="-122"/>
              </a:rPr>
              <a:t>是特殊的词汇；</a:t>
            </a:r>
            <a:r>
              <a:rPr lang="zh-CN" altLang="en-US" b="1" dirty="0">
                <a:solidFill>
                  <a:srgbClr val="785179"/>
                </a:solidFill>
                <a:latin typeface="微软雅黑" pitchFamily="34" charset="-122"/>
                <a:ea typeface="微软雅黑" pitchFamily="34" charset="-122"/>
              </a:rPr>
              <a:t>紫色</a:t>
            </a:r>
            <a:r>
              <a:rPr lang="zh-CN" altLang="en-US" b="1" dirty="0">
                <a:latin typeface="微软雅黑" pitchFamily="34" charset="-122"/>
                <a:ea typeface="微软雅黑" pitchFamily="34" charset="-122"/>
              </a:rPr>
              <a:t>是已经出现的</a:t>
            </a:r>
            <a:r>
              <a:rPr lang="zh-CN" altLang="en-US" b="1" dirty="0" smtClean="0">
                <a:latin typeface="微软雅黑" pitchFamily="34" charset="-122"/>
                <a:ea typeface="微软雅黑" pitchFamily="34" charset="-122"/>
              </a:rPr>
              <a:t>词汇，关键词分析技术布局。</a:t>
            </a:r>
            <a:endParaRPr lang="zh-CN" altLang="en-US" b="1" dirty="0">
              <a:latin typeface="微软雅黑" pitchFamily="34" charset="-122"/>
              <a:ea typeface="微软雅黑" pitchFamily="34" charset="-122"/>
            </a:endParaRPr>
          </a:p>
        </p:txBody>
      </p:sp>
    </p:spTree>
    <p:extLst>
      <p:ext uri="{BB962C8B-B14F-4D97-AF65-F5344CB8AC3E}">
        <p14:creationId xmlns:p14="http://schemas.microsoft.com/office/powerpoint/2010/main" val="231668097"/>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55183D58-648D-4475-BEF8-624F48514A30}" type="slidenum">
              <a:rPr lang="zh-CN" altLang="en-US" smtClean="0"/>
              <a:pPr/>
              <a:t>26</a:t>
            </a:fld>
            <a:endParaRPr lang="zh-CN" altLang="en-US" dirty="0"/>
          </a:p>
        </p:txBody>
      </p:sp>
      <p:sp>
        <p:nvSpPr>
          <p:cNvPr id="3" name="TextBox 2"/>
          <p:cNvSpPr txBox="1"/>
          <p:nvPr/>
        </p:nvSpPr>
        <p:spPr>
          <a:xfrm>
            <a:off x="14881" y="22503"/>
            <a:ext cx="4079776" cy="523220"/>
          </a:xfrm>
          <a:prstGeom prst="rect">
            <a:avLst/>
          </a:prstGeom>
          <a:noFill/>
        </p:spPr>
        <p:txBody>
          <a:bodyPr wrap="square" rtlCol="0">
            <a:spAutoFit/>
          </a:bodyPr>
          <a:lstStyle/>
          <a:p>
            <a:r>
              <a:rPr lang="zh-CN" altLang="en-US" sz="2800" b="1" dirty="0" smtClean="0">
                <a:latin typeface="+mj-ea"/>
                <a:ea typeface="+mj-ea"/>
              </a:rPr>
              <a:t>权利要求分析</a:t>
            </a:r>
            <a:endParaRPr lang="zh-CN" altLang="en-US" sz="2800" b="1" dirty="0">
              <a:latin typeface="+mj-ea"/>
              <a:ea typeface="+mj-ea"/>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45723"/>
            <a:ext cx="12191999" cy="5691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91344" y="2132856"/>
            <a:ext cx="9289032" cy="369332"/>
          </a:xfrm>
          <a:prstGeom prst="rect">
            <a:avLst/>
          </a:prstGeom>
          <a:noFill/>
          <a:ln w="28575">
            <a:solidFill>
              <a:srgbClr val="FF0000"/>
            </a:solidFill>
          </a:ln>
        </p:spPr>
        <p:txBody>
          <a:bodyPr wrap="square" rtlCol="0">
            <a:spAutoFit/>
          </a:bodyPr>
          <a:lstStyle/>
          <a:p>
            <a:endParaRPr lang="zh-CN" altLang="en-US" dirty="0"/>
          </a:p>
        </p:txBody>
      </p:sp>
    </p:spTree>
    <p:extLst>
      <p:ext uri="{BB962C8B-B14F-4D97-AF65-F5344CB8AC3E}">
        <p14:creationId xmlns:p14="http://schemas.microsoft.com/office/powerpoint/2010/main" val="2936378676"/>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55183D58-648D-4475-BEF8-624F48514A30}" type="slidenum">
              <a:rPr lang="zh-CN" altLang="en-US" smtClean="0"/>
              <a:pPr/>
              <a:t>27</a:t>
            </a:fld>
            <a:endParaRPr lang="zh-CN" altLang="en-US" dirty="0"/>
          </a:p>
        </p:txBody>
      </p:sp>
      <p:sp>
        <p:nvSpPr>
          <p:cNvPr id="42" name="Arc 3"/>
          <p:cNvSpPr>
            <a:spLocks/>
          </p:cNvSpPr>
          <p:nvPr/>
        </p:nvSpPr>
        <p:spPr bwMode="gray">
          <a:xfrm rot="692470">
            <a:off x="5425402" y="1714028"/>
            <a:ext cx="1544595" cy="1632222"/>
          </a:xfrm>
          <a:custGeom>
            <a:avLst/>
            <a:gdLst>
              <a:gd name="T0" fmla="*/ 0 w 12831"/>
              <a:gd name="T1" fmla="*/ 2147483647 h 21600"/>
              <a:gd name="T2" fmla="*/ 2147483647 w 12831"/>
              <a:gd name="T3" fmla="*/ 2147483647 h 21600"/>
              <a:gd name="T4" fmla="*/ 2147483647 w 12831"/>
              <a:gd name="T5" fmla="*/ 2147483647 h 21600"/>
              <a:gd name="T6" fmla="*/ 0 60000 65536"/>
              <a:gd name="T7" fmla="*/ 0 60000 65536"/>
              <a:gd name="T8" fmla="*/ 0 60000 65536"/>
              <a:gd name="T9" fmla="*/ 0 w 12831"/>
              <a:gd name="T10" fmla="*/ 0 h 21600"/>
              <a:gd name="T11" fmla="*/ 12831 w 12831"/>
              <a:gd name="T12" fmla="*/ 21600 h 21600"/>
            </a:gdLst>
            <a:ahLst/>
            <a:cxnLst>
              <a:cxn ang="T6">
                <a:pos x="T0" y="T1"/>
              </a:cxn>
              <a:cxn ang="T7">
                <a:pos x="T2" y="T3"/>
              </a:cxn>
              <a:cxn ang="T8">
                <a:pos x="T4" y="T5"/>
              </a:cxn>
            </a:cxnLst>
            <a:rect l="T9" t="T10" r="T11" b="T12"/>
            <a:pathLst>
              <a:path w="12831" h="21600" fill="none" extrusionOk="0">
                <a:moveTo>
                  <a:pt x="-1" y="895"/>
                </a:moveTo>
                <a:cubicBezTo>
                  <a:pt x="1997" y="301"/>
                  <a:pt x="4070" y="-1"/>
                  <a:pt x="6155" y="0"/>
                </a:cubicBezTo>
                <a:cubicBezTo>
                  <a:pt x="8422" y="0"/>
                  <a:pt x="10675" y="356"/>
                  <a:pt x="12831" y="1057"/>
                </a:cubicBezTo>
              </a:path>
              <a:path w="12831" h="21600" stroke="0" extrusionOk="0">
                <a:moveTo>
                  <a:pt x="-1" y="895"/>
                </a:moveTo>
                <a:cubicBezTo>
                  <a:pt x="1997" y="301"/>
                  <a:pt x="4070" y="-1"/>
                  <a:pt x="6155" y="0"/>
                </a:cubicBezTo>
                <a:cubicBezTo>
                  <a:pt x="8422" y="0"/>
                  <a:pt x="10675" y="356"/>
                  <a:pt x="12831" y="1057"/>
                </a:cubicBezTo>
                <a:lnTo>
                  <a:pt x="6155" y="21600"/>
                </a:lnTo>
                <a:lnTo>
                  <a:pt x="-1" y="895"/>
                </a:lnTo>
                <a:close/>
              </a:path>
            </a:pathLst>
          </a:custGeom>
          <a:noFill/>
          <a:ln w="9525">
            <a:solidFill>
              <a:srgbClr val="000000"/>
            </a:solidFill>
            <a:prstDash val="sysDot"/>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grpSp>
        <p:nvGrpSpPr>
          <p:cNvPr id="43" name="Group 10"/>
          <p:cNvGrpSpPr>
            <a:grpSpLocks/>
          </p:cNvGrpSpPr>
          <p:nvPr/>
        </p:nvGrpSpPr>
        <p:grpSpPr bwMode="auto">
          <a:xfrm>
            <a:off x="5050774" y="1281288"/>
            <a:ext cx="489013" cy="497378"/>
            <a:chOff x="1833" y="1596"/>
            <a:chExt cx="368" cy="355"/>
          </a:xfrm>
        </p:grpSpPr>
        <p:pic>
          <p:nvPicPr>
            <p:cNvPr id="77" name="Picture 11" descr="circuler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1833" y="1596"/>
              <a:ext cx="368" cy="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Oval 12"/>
            <p:cNvSpPr>
              <a:spLocks noChangeArrowheads="1"/>
            </p:cNvSpPr>
            <p:nvPr/>
          </p:nvSpPr>
          <p:spPr bwMode="gray">
            <a:xfrm>
              <a:off x="1833" y="1596"/>
              <a:ext cx="366" cy="355"/>
            </a:xfrm>
            <a:prstGeom prst="ellipse">
              <a:avLst/>
            </a:prstGeom>
            <a:gradFill rotWithShape="1">
              <a:gsLst>
                <a:gs pos="0">
                  <a:srgbClr val="DDDDDD">
                    <a:alpha val="55000"/>
                  </a:srgbClr>
                </a:gs>
                <a:gs pos="50000">
                  <a:srgbClr val="DDDDDD">
                    <a:gamma/>
                    <a:shade val="46275"/>
                    <a:invGamma/>
                    <a:alpha val="89999"/>
                  </a:srgbClr>
                </a:gs>
                <a:gs pos="100000">
                  <a:srgbClr val="DDDDDD">
                    <a:alpha val="55000"/>
                  </a:srgbClr>
                </a:gs>
              </a:gsLst>
              <a:lin ang="5400000" scaled="1"/>
            </a:gradFill>
            <a:ln w="9525" algn="ctr">
              <a:noFill/>
              <a:round/>
              <a:headEnd/>
              <a:tailEnd/>
            </a:ln>
            <a:effectLst/>
          </p:spPr>
          <p:txBody>
            <a:bodyPr wrap="none" anchor="ctr"/>
            <a:lstStyle/>
            <a:p>
              <a:pPr>
                <a:defRPr/>
              </a:pPr>
              <a:endParaRPr lang="zh-CN" altLang="en-US">
                <a:latin typeface="Arial" charset="0"/>
              </a:endParaRPr>
            </a:p>
          </p:txBody>
        </p:sp>
        <p:pic>
          <p:nvPicPr>
            <p:cNvPr id="79" name="Picture 13"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1869" y="1600"/>
              <a:ext cx="291"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4" name="Group 14"/>
          <p:cNvGrpSpPr>
            <a:grpSpLocks/>
          </p:cNvGrpSpPr>
          <p:nvPr/>
        </p:nvGrpSpPr>
        <p:grpSpPr bwMode="auto">
          <a:xfrm>
            <a:off x="6960096" y="1727571"/>
            <a:ext cx="1028545" cy="932700"/>
            <a:chOff x="3206" y="1632"/>
            <a:chExt cx="298" cy="289"/>
          </a:xfrm>
        </p:grpSpPr>
        <p:pic>
          <p:nvPicPr>
            <p:cNvPr id="74" name="Picture 15" descr="circuler_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3206" y="1632"/>
              <a:ext cx="29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Oval 16"/>
            <p:cNvSpPr>
              <a:spLocks noChangeArrowheads="1"/>
            </p:cNvSpPr>
            <p:nvPr/>
          </p:nvSpPr>
          <p:spPr bwMode="gray">
            <a:xfrm>
              <a:off x="3206" y="1632"/>
              <a:ext cx="296" cy="289"/>
            </a:xfrm>
            <a:prstGeom prst="ellipse">
              <a:avLst/>
            </a:prstGeom>
            <a:solidFill>
              <a:schemeClr val="accent2">
                <a:lumMod val="60000"/>
                <a:lumOff val="40000"/>
              </a:schemeClr>
            </a:solidFill>
            <a:ln w="9525" algn="ctr">
              <a:noFill/>
              <a:round/>
              <a:headEnd/>
              <a:tailEnd/>
            </a:ln>
            <a:effectLst/>
          </p:spPr>
          <p:txBody>
            <a:bodyPr wrap="none" anchor="ctr"/>
            <a:lstStyle/>
            <a:p>
              <a:pPr>
                <a:defRPr/>
              </a:pPr>
              <a:endParaRPr lang="zh-CN" altLang="en-US">
                <a:latin typeface="Arial" charset="0"/>
              </a:endParaRPr>
            </a:p>
          </p:txBody>
        </p:sp>
        <p:pic>
          <p:nvPicPr>
            <p:cNvPr id="76" name="Picture 17"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3236" y="1635"/>
              <a:ext cx="235"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5" name="Group 18"/>
          <p:cNvGrpSpPr>
            <a:grpSpLocks/>
          </p:cNvGrpSpPr>
          <p:nvPr/>
        </p:nvGrpSpPr>
        <p:grpSpPr bwMode="auto">
          <a:xfrm rot="692470">
            <a:off x="8489455" y="2911057"/>
            <a:ext cx="1082920" cy="1098750"/>
            <a:chOff x="4055" y="2088"/>
            <a:chExt cx="436" cy="422"/>
          </a:xfrm>
        </p:grpSpPr>
        <p:pic>
          <p:nvPicPr>
            <p:cNvPr id="71" name="Picture 19" descr="circuler_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4055" y="2088"/>
              <a:ext cx="436"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Oval 20"/>
            <p:cNvSpPr>
              <a:spLocks noChangeArrowheads="1"/>
            </p:cNvSpPr>
            <p:nvPr/>
          </p:nvSpPr>
          <p:spPr bwMode="gray">
            <a:xfrm>
              <a:off x="4055" y="2088"/>
              <a:ext cx="433" cy="422"/>
            </a:xfrm>
            <a:prstGeom prst="ellipse">
              <a:avLst/>
            </a:prstGeom>
            <a:gradFill rotWithShape="1">
              <a:gsLst>
                <a:gs pos="0">
                  <a:srgbClr val="35ADE3">
                    <a:alpha val="78999"/>
                  </a:srgbClr>
                </a:gs>
                <a:gs pos="50000">
                  <a:srgbClr val="35ADE3">
                    <a:gamma/>
                    <a:shade val="46275"/>
                    <a:invGamma/>
                  </a:srgbClr>
                </a:gs>
                <a:gs pos="100000">
                  <a:srgbClr val="35ADE3">
                    <a:alpha val="78999"/>
                  </a:srgbClr>
                </a:gs>
              </a:gsLst>
              <a:lin ang="5400000" scaled="1"/>
            </a:gradFill>
            <a:ln w="9525" algn="ctr">
              <a:noFill/>
              <a:round/>
              <a:headEnd/>
              <a:tailEnd/>
            </a:ln>
            <a:effectLst/>
          </p:spPr>
          <p:txBody>
            <a:bodyPr wrap="none" anchor="ctr"/>
            <a:lstStyle/>
            <a:p>
              <a:pPr>
                <a:defRPr/>
              </a:pPr>
              <a:endParaRPr lang="zh-CN" altLang="en-US">
                <a:latin typeface="Arial" charset="0"/>
              </a:endParaRPr>
            </a:p>
          </p:txBody>
        </p:sp>
        <p:pic>
          <p:nvPicPr>
            <p:cNvPr id="73" name="Picture 21"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4098" y="2092"/>
              <a:ext cx="345"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6" name="Group 26"/>
          <p:cNvGrpSpPr>
            <a:grpSpLocks/>
          </p:cNvGrpSpPr>
          <p:nvPr/>
        </p:nvGrpSpPr>
        <p:grpSpPr bwMode="auto">
          <a:xfrm>
            <a:off x="3646283" y="3347482"/>
            <a:ext cx="788486" cy="821641"/>
            <a:chOff x="1224" y="2711"/>
            <a:chExt cx="530" cy="512"/>
          </a:xfrm>
        </p:grpSpPr>
        <p:pic>
          <p:nvPicPr>
            <p:cNvPr id="68" name="Picture 27" descr="circuler_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gray">
            <a:xfrm>
              <a:off x="1224" y="2711"/>
              <a:ext cx="530" cy="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Oval 28"/>
            <p:cNvSpPr>
              <a:spLocks noChangeArrowheads="1"/>
            </p:cNvSpPr>
            <p:nvPr/>
          </p:nvSpPr>
          <p:spPr bwMode="gray">
            <a:xfrm>
              <a:off x="1224" y="2711"/>
              <a:ext cx="526" cy="512"/>
            </a:xfrm>
            <a:prstGeom prst="ellipse">
              <a:avLst/>
            </a:prstGeom>
            <a:gradFill rotWithShape="1">
              <a:gsLst>
                <a:gs pos="0">
                  <a:srgbClr val="DDDDDD">
                    <a:alpha val="55000"/>
                  </a:srgbClr>
                </a:gs>
                <a:gs pos="50000">
                  <a:srgbClr val="DDDDDD">
                    <a:gamma/>
                    <a:shade val="46275"/>
                    <a:invGamma/>
                    <a:alpha val="89999"/>
                  </a:srgbClr>
                </a:gs>
                <a:gs pos="100000">
                  <a:srgbClr val="DDDDDD">
                    <a:alpha val="55000"/>
                  </a:srgbClr>
                </a:gs>
              </a:gsLst>
              <a:lin ang="5400000" scaled="1"/>
            </a:gradFill>
            <a:ln w="9525" algn="ctr">
              <a:noFill/>
              <a:round/>
              <a:headEnd/>
              <a:tailEnd/>
            </a:ln>
            <a:effectLst/>
          </p:spPr>
          <p:txBody>
            <a:bodyPr wrap="none" anchor="ctr"/>
            <a:lstStyle/>
            <a:p>
              <a:pPr>
                <a:defRPr/>
              </a:pPr>
              <a:endParaRPr lang="zh-CN" altLang="en-US">
                <a:latin typeface="Arial" charset="0"/>
              </a:endParaRPr>
            </a:p>
          </p:txBody>
        </p:sp>
        <p:pic>
          <p:nvPicPr>
            <p:cNvPr id="70" name="Picture 29"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1277" y="2716"/>
              <a:ext cx="419"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7" name="Group 22"/>
          <p:cNvGrpSpPr>
            <a:grpSpLocks/>
          </p:cNvGrpSpPr>
          <p:nvPr/>
        </p:nvGrpSpPr>
        <p:grpSpPr bwMode="auto">
          <a:xfrm>
            <a:off x="3185702" y="1576013"/>
            <a:ext cx="1175147" cy="1089420"/>
            <a:chOff x="887" y="2040"/>
            <a:chExt cx="433" cy="422"/>
          </a:xfrm>
        </p:grpSpPr>
        <p:pic>
          <p:nvPicPr>
            <p:cNvPr id="65" name="Picture 23" descr="circuler_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gray">
            <a:xfrm>
              <a:off x="887" y="2040"/>
              <a:ext cx="430"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Oval 24"/>
            <p:cNvSpPr>
              <a:spLocks noChangeArrowheads="1"/>
            </p:cNvSpPr>
            <p:nvPr/>
          </p:nvSpPr>
          <p:spPr bwMode="gray">
            <a:xfrm>
              <a:off x="887" y="2040"/>
              <a:ext cx="433" cy="422"/>
            </a:xfrm>
            <a:prstGeom prst="ellipse">
              <a:avLst/>
            </a:prstGeom>
            <a:gradFill rotWithShape="1">
              <a:gsLst>
                <a:gs pos="0">
                  <a:srgbClr val="99CC00">
                    <a:alpha val="80000"/>
                  </a:srgbClr>
                </a:gs>
                <a:gs pos="50000">
                  <a:srgbClr val="99CC00">
                    <a:gamma/>
                    <a:shade val="46275"/>
                    <a:invGamma/>
                  </a:srgbClr>
                </a:gs>
                <a:gs pos="100000">
                  <a:srgbClr val="99CC00">
                    <a:alpha val="80000"/>
                  </a:srgbClr>
                </a:gs>
              </a:gsLst>
              <a:lin ang="5400000" scaled="1"/>
            </a:gradFill>
            <a:ln w="9525" algn="ctr">
              <a:noFill/>
              <a:round/>
              <a:headEnd/>
              <a:tailEnd/>
            </a:ln>
            <a:effectLst/>
          </p:spPr>
          <p:txBody>
            <a:bodyPr wrap="none" anchor="ctr"/>
            <a:lstStyle/>
            <a:p>
              <a:pPr>
                <a:defRPr/>
              </a:pPr>
              <a:endParaRPr lang="zh-CN" altLang="en-US" dirty="0">
                <a:latin typeface="Arial" charset="0"/>
              </a:endParaRPr>
            </a:p>
          </p:txBody>
        </p:sp>
        <p:pic>
          <p:nvPicPr>
            <p:cNvPr id="67" name="Picture 25"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893" y="2045"/>
              <a:ext cx="345"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8" name="Group 30"/>
          <p:cNvGrpSpPr>
            <a:grpSpLocks/>
          </p:cNvGrpSpPr>
          <p:nvPr/>
        </p:nvGrpSpPr>
        <p:grpSpPr bwMode="auto">
          <a:xfrm>
            <a:off x="5050774" y="4155155"/>
            <a:ext cx="1508737" cy="1434086"/>
            <a:chOff x="2323" y="2847"/>
            <a:chExt cx="636" cy="616"/>
          </a:xfrm>
        </p:grpSpPr>
        <p:pic>
          <p:nvPicPr>
            <p:cNvPr id="62" name="Picture 31" descr="circuler_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gray">
            <a:xfrm>
              <a:off x="2323" y="2847"/>
              <a:ext cx="636" cy="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Oval 32"/>
            <p:cNvSpPr>
              <a:spLocks noChangeArrowheads="1"/>
            </p:cNvSpPr>
            <p:nvPr/>
          </p:nvSpPr>
          <p:spPr bwMode="gray">
            <a:xfrm>
              <a:off x="2323" y="2847"/>
              <a:ext cx="632" cy="616"/>
            </a:xfrm>
            <a:prstGeom prst="ellipse">
              <a:avLst/>
            </a:prstGeom>
            <a:solidFill>
              <a:srgbClr val="FFC000"/>
            </a:solidFill>
            <a:ln w="9525" algn="ctr">
              <a:noFill/>
              <a:round/>
              <a:headEnd/>
              <a:tailEnd/>
            </a:ln>
            <a:effectLst/>
          </p:spPr>
          <p:txBody>
            <a:bodyPr wrap="none" anchor="ctr"/>
            <a:lstStyle/>
            <a:p>
              <a:pPr>
                <a:defRPr/>
              </a:pPr>
              <a:endParaRPr lang="zh-CN" altLang="en-US">
                <a:latin typeface="Arial" charset="0"/>
              </a:endParaRPr>
            </a:p>
          </p:txBody>
        </p:sp>
        <p:pic>
          <p:nvPicPr>
            <p:cNvPr id="64" name="Picture 33"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2386" y="2853"/>
              <a:ext cx="503"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9" name="Group 34"/>
          <p:cNvGrpSpPr>
            <a:grpSpLocks/>
          </p:cNvGrpSpPr>
          <p:nvPr/>
        </p:nvGrpSpPr>
        <p:grpSpPr bwMode="auto">
          <a:xfrm>
            <a:off x="7594399" y="4514162"/>
            <a:ext cx="788486" cy="765005"/>
            <a:chOff x="3528" y="2759"/>
            <a:chExt cx="530" cy="512"/>
          </a:xfrm>
        </p:grpSpPr>
        <p:pic>
          <p:nvPicPr>
            <p:cNvPr id="59" name="Picture 35" descr="circuler_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gray">
            <a:xfrm>
              <a:off x="3528" y="2759"/>
              <a:ext cx="530" cy="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Oval 36"/>
            <p:cNvSpPr>
              <a:spLocks noChangeArrowheads="1"/>
            </p:cNvSpPr>
            <p:nvPr/>
          </p:nvSpPr>
          <p:spPr bwMode="gray">
            <a:xfrm>
              <a:off x="3528" y="2759"/>
              <a:ext cx="526" cy="512"/>
            </a:xfrm>
            <a:prstGeom prst="ellipse">
              <a:avLst/>
            </a:prstGeom>
            <a:gradFill rotWithShape="1">
              <a:gsLst>
                <a:gs pos="0">
                  <a:srgbClr val="DDDDDD">
                    <a:alpha val="55000"/>
                  </a:srgbClr>
                </a:gs>
                <a:gs pos="50000">
                  <a:srgbClr val="DDDDDD">
                    <a:gamma/>
                    <a:shade val="46275"/>
                    <a:invGamma/>
                    <a:alpha val="89999"/>
                  </a:srgbClr>
                </a:gs>
                <a:gs pos="100000">
                  <a:srgbClr val="DDDDDD">
                    <a:alpha val="55000"/>
                  </a:srgbClr>
                </a:gs>
              </a:gsLst>
              <a:lin ang="5400000" scaled="1"/>
            </a:gradFill>
            <a:ln w="9525" algn="ctr">
              <a:noFill/>
              <a:round/>
              <a:headEnd/>
              <a:tailEnd/>
            </a:ln>
            <a:effectLst/>
          </p:spPr>
          <p:txBody>
            <a:bodyPr wrap="none" anchor="ctr"/>
            <a:lstStyle/>
            <a:p>
              <a:pPr>
                <a:defRPr/>
              </a:pPr>
              <a:endParaRPr lang="zh-CN" altLang="en-US">
                <a:latin typeface="Arial" charset="0"/>
              </a:endParaRPr>
            </a:p>
          </p:txBody>
        </p:sp>
        <p:pic>
          <p:nvPicPr>
            <p:cNvPr id="61" name="Picture 37"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3581" y="2764"/>
              <a:ext cx="419"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0" name="Arc 38"/>
          <p:cNvSpPr>
            <a:spLocks/>
          </p:cNvSpPr>
          <p:nvPr/>
        </p:nvSpPr>
        <p:spPr bwMode="gray">
          <a:xfrm rot="692470">
            <a:off x="6511700" y="2331311"/>
            <a:ext cx="2186506" cy="1382111"/>
          </a:xfrm>
          <a:custGeom>
            <a:avLst/>
            <a:gdLst>
              <a:gd name="T0" fmla="*/ 2147483647 w 18088"/>
              <a:gd name="T1" fmla="*/ 0 h 18769"/>
              <a:gd name="T2" fmla="*/ 2147483647 w 18088"/>
              <a:gd name="T3" fmla="*/ 2147483647 h 18769"/>
              <a:gd name="T4" fmla="*/ 0 w 18088"/>
              <a:gd name="T5" fmla="*/ 2147483647 h 18769"/>
              <a:gd name="T6" fmla="*/ 0 60000 65536"/>
              <a:gd name="T7" fmla="*/ 0 60000 65536"/>
              <a:gd name="T8" fmla="*/ 0 60000 65536"/>
              <a:gd name="T9" fmla="*/ 0 w 18088"/>
              <a:gd name="T10" fmla="*/ 0 h 18769"/>
              <a:gd name="T11" fmla="*/ 18088 w 18088"/>
              <a:gd name="T12" fmla="*/ 18769 h 18769"/>
            </a:gdLst>
            <a:ahLst/>
            <a:cxnLst>
              <a:cxn ang="T6">
                <a:pos x="T0" y="T1"/>
              </a:cxn>
              <a:cxn ang="T7">
                <a:pos x="T2" y="T3"/>
              </a:cxn>
              <a:cxn ang="T8">
                <a:pos x="T4" y="T5"/>
              </a:cxn>
            </a:cxnLst>
            <a:rect l="T9" t="T10" r="T11" b="T12"/>
            <a:pathLst>
              <a:path w="18088" h="18769" fill="none" extrusionOk="0">
                <a:moveTo>
                  <a:pt x="10690" y="0"/>
                </a:moveTo>
                <a:cubicBezTo>
                  <a:pt x="13675" y="1700"/>
                  <a:pt x="16211" y="4087"/>
                  <a:pt x="18088" y="6963"/>
                </a:cubicBezTo>
              </a:path>
              <a:path w="18088" h="18769" stroke="0" extrusionOk="0">
                <a:moveTo>
                  <a:pt x="10690" y="0"/>
                </a:moveTo>
                <a:cubicBezTo>
                  <a:pt x="13675" y="1700"/>
                  <a:pt x="16211" y="4087"/>
                  <a:pt x="18088" y="6963"/>
                </a:cubicBezTo>
                <a:lnTo>
                  <a:pt x="0" y="18769"/>
                </a:lnTo>
                <a:lnTo>
                  <a:pt x="10690" y="0"/>
                </a:lnTo>
                <a:close/>
              </a:path>
            </a:pathLst>
          </a:custGeom>
          <a:noFill/>
          <a:ln w="12700">
            <a:solidFill>
              <a:srgbClr val="000000"/>
            </a:solidFill>
            <a:prstDash val="sysDot"/>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51" name="Arc 39"/>
          <p:cNvSpPr>
            <a:spLocks/>
          </p:cNvSpPr>
          <p:nvPr/>
        </p:nvSpPr>
        <p:spPr bwMode="gray">
          <a:xfrm rot="692470">
            <a:off x="6189908" y="3656085"/>
            <a:ext cx="2780550" cy="998138"/>
          </a:xfrm>
          <a:custGeom>
            <a:avLst/>
            <a:gdLst>
              <a:gd name="T0" fmla="*/ 2147483647 w 21600"/>
              <a:gd name="T1" fmla="*/ 0 h 13223"/>
              <a:gd name="T2" fmla="*/ 2147483647 w 21600"/>
              <a:gd name="T3" fmla="*/ 2147483647 h 13223"/>
              <a:gd name="T4" fmla="*/ 0 w 21600"/>
              <a:gd name="T5" fmla="*/ 2147483647 h 13223"/>
              <a:gd name="T6" fmla="*/ 0 60000 65536"/>
              <a:gd name="T7" fmla="*/ 0 60000 65536"/>
              <a:gd name="T8" fmla="*/ 0 60000 65536"/>
              <a:gd name="T9" fmla="*/ 0 w 21600"/>
              <a:gd name="T10" fmla="*/ 0 h 13223"/>
              <a:gd name="T11" fmla="*/ 21600 w 21600"/>
              <a:gd name="T12" fmla="*/ 13223 h 13223"/>
            </a:gdLst>
            <a:ahLst/>
            <a:cxnLst>
              <a:cxn ang="T6">
                <a:pos x="T0" y="T1"/>
              </a:cxn>
              <a:cxn ang="T7">
                <a:pos x="T2" y="T3"/>
              </a:cxn>
              <a:cxn ang="T8">
                <a:pos x="T4" y="T5"/>
              </a:cxn>
            </a:cxnLst>
            <a:rect l="T9" t="T10" r="T11" b="T12"/>
            <a:pathLst>
              <a:path w="21600" h="13223" fill="none" extrusionOk="0">
                <a:moveTo>
                  <a:pt x="21574" y="0"/>
                </a:moveTo>
                <a:cubicBezTo>
                  <a:pt x="21591" y="347"/>
                  <a:pt x="21600" y="694"/>
                  <a:pt x="21600" y="1042"/>
                </a:cubicBezTo>
                <a:cubicBezTo>
                  <a:pt x="21600" y="5388"/>
                  <a:pt x="20288" y="9633"/>
                  <a:pt x="17837" y="13223"/>
                </a:cubicBezTo>
              </a:path>
              <a:path w="21600" h="13223" stroke="0" extrusionOk="0">
                <a:moveTo>
                  <a:pt x="21574" y="0"/>
                </a:moveTo>
                <a:cubicBezTo>
                  <a:pt x="21591" y="347"/>
                  <a:pt x="21600" y="694"/>
                  <a:pt x="21600" y="1042"/>
                </a:cubicBezTo>
                <a:cubicBezTo>
                  <a:pt x="21600" y="5388"/>
                  <a:pt x="20288" y="9633"/>
                  <a:pt x="17837" y="13223"/>
                </a:cubicBezTo>
                <a:lnTo>
                  <a:pt x="0" y="1042"/>
                </a:lnTo>
                <a:lnTo>
                  <a:pt x="21574" y="0"/>
                </a:lnTo>
                <a:close/>
              </a:path>
            </a:pathLst>
          </a:custGeom>
          <a:noFill/>
          <a:ln w="12700">
            <a:solidFill>
              <a:srgbClr val="000000"/>
            </a:solidFill>
            <a:prstDash val="sysDot"/>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52" name="Arc 40"/>
          <p:cNvSpPr>
            <a:spLocks/>
          </p:cNvSpPr>
          <p:nvPr/>
        </p:nvSpPr>
        <p:spPr bwMode="gray">
          <a:xfrm rot="692470">
            <a:off x="5986536" y="3531636"/>
            <a:ext cx="1723200" cy="1591235"/>
          </a:xfrm>
          <a:custGeom>
            <a:avLst/>
            <a:gdLst>
              <a:gd name="T0" fmla="*/ 2147483647 w 12127"/>
              <a:gd name="T1" fmla="*/ 2147483647 h 21079"/>
              <a:gd name="T2" fmla="*/ 2147483647 w 12127"/>
              <a:gd name="T3" fmla="*/ 2147483647 h 21079"/>
              <a:gd name="T4" fmla="*/ 0 w 12127"/>
              <a:gd name="T5" fmla="*/ 0 h 21079"/>
              <a:gd name="T6" fmla="*/ 0 60000 65536"/>
              <a:gd name="T7" fmla="*/ 0 60000 65536"/>
              <a:gd name="T8" fmla="*/ 0 60000 65536"/>
              <a:gd name="T9" fmla="*/ 0 w 12127"/>
              <a:gd name="T10" fmla="*/ 0 h 21079"/>
              <a:gd name="T11" fmla="*/ 12127 w 12127"/>
              <a:gd name="T12" fmla="*/ 21079 h 21079"/>
            </a:gdLst>
            <a:ahLst/>
            <a:cxnLst>
              <a:cxn ang="T6">
                <a:pos x="T0" y="T1"/>
              </a:cxn>
              <a:cxn ang="T7">
                <a:pos x="T2" y="T3"/>
              </a:cxn>
              <a:cxn ang="T8">
                <a:pos x="T4" y="T5"/>
              </a:cxn>
            </a:cxnLst>
            <a:rect l="T9" t="T10" r="T11" b="T12"/>
            <a:pathLst>
              <a:path w="12127" h="21079" fill="none" extrusionOk="0">
                <a:moveTo>
                  <a:pt x="12126" y="17874"/>
                </a:moveTo>
                <a:cubicBezTo>
                  <a:pt x="9879" y="19399"/>
                  <a:pt x="7364" y="20486"/>
                  <a:pt x="4714" y="21079"/>
                </a:cubicBezTo>
              </a:path>
              <a:path w="12127" h="21079" stroke="0" extrusionOk="0">
                <a:moveTo>
                  <a:pt x="12126" y="17874"/>
                </a:moveTo>
                <a:cubicBezTo>
                  <a:pt x="9879" y="19399"/>
                  <a:pt x="7364" y="20486"/>
                  <a:pt x="4714" y="21079"/>
                </a:cubicBezTo>
                <a:lnTo>
                  <a:pt x="0" y="0"/>
                </a:lnTo>
                <a:lnTo>
                  <a:pt x="12126" y="17874"/>
                </a:lnTo>
                <a:close/>
              </a:path>
            </a:pathLst>
          </a:custGeom>
          <a:noFill/>
          <a:ln w="12700">
            <a:solidFill>
              <a:srgbClr val="000000"/>
            </a:solidFill>
            <a:prstDash val="sysDot"/>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53" name="Arc 41"/>
          <p:cNvSpPr>
            <a:spLocks/>
          </p:cNvSpPr>
          <p:nvPr/>
        </p:nvSpPr>
        <p:spPr bwMode="gray">
          <a:xfrm rot="692470">
            <a:off x="4396861" y="3096742"/>
            <a:ext cx="1794943" cy="1533372"/>
          </a:xfrm>
          <a:custGeom>
            <a:avLst/>
            <a:gdLst>
              <a:gd name="T0" fmla="*/ 2147483647 w 13927"/>
              <a:gd name="T1" fmla="*/ 2147483647 h 20367"/>
              <a:gd name="T2" fmla="*/ 0 w 13927"/>
              <a:gd name="T3" fmla="*/ 2147483647 h 20367"/>
              <a:gd name="T4" fmla="*/ 2147483647 w 13927"/>
              <a:gd name="T5" fmla="*/ 0 h 20367"/>
              <a:gd name="T6" fmla="*/ 0 60000 65536"/>
              <a:gd name="T7" fmla="*/ 0 60000 65536"/>
              <a:gd name="T8" fmla="*/ 0 60000 65536"/>
              <a:gd name="T9" fmla="*/ 0 w 13927"/>
              <a:gd name="T10" fmla="*/ 0 h 20367"/>
              <a:gd name="T11" fmla="*/ 13927 w 13927"/>
              <a:gd name="T12" fmla="*/ 20367 h 20367"/>
            </a:gdLst>
            <a:ahLst/>
            <a:cxnLst>
              <a:cxn ang="T6">
                <a:pos x="T0" y="T1"/>
              </a:cxn>
              <a:cxn ang="T7">
                <a:pos x="T2" y="T3"/>
              </a:cxn>
              <a:cxn ang="T8">
                <a:pos x="T4" y="T5"/>
              </a:cxn>
            </a:cxnLst>
            <a:rect l="T9" t="T10" r="T11" b="T12"/>
            <a:pathLst>
              <a:path w="13927" h="20367" fill="none" extrusionOk="0">
                <a:moveTo>
                  <a:pt x="6734" y="20367"/>
                </a:moveTo>
                <a:cubicBezTo>
                  <a:pt x="4275" y="19499"/>
                  <a:pt x="1993" y="18192"/>
                  <a:pt x="0" y="16510"/>
                </a:cubicBezTo>
              </a:path>
              <a:path w="13927" h="20367" stroke="0" extrusionOk="0">
                <a:moveTo>
                  <a:pt x="6734" y="20367"/>
                </a:moveTo>
                <a:cubicBezTo>
                  <a:pt x="4275" y="19499"/>
                  <a:pt x="1993" y="18192"/>
                  <a:pt x="0" y="16510"/>
                </a:cubicBezTo>
                <a:lnTo>
                  <a:pt x="13927" y="0"/>
                </a:lnTo>
                <a:lnTo>
                  <a:pt x="6734" y="20367"/>
                </a:lnTo>
                <a:close/>
              </a:path>
            </a:pathLst>
          </a:custGeom>
          <a:noFill/>
          <a:ln w="12700">
            <a:solidFill>
              <a:srgbClr val="000000"/>
            </a:solidFill>
            <a:prstDash val="sysDot"/>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54" name="Arc 42"/>
          <p:cNvSpPr>
            <a:spLocks/>
          </p:cNvSpPr>
          <p:nvPr/>
        </p:nvSpPr>
        <p:spPr bwMode="gray">
          <a:xfrm rot="692470">
            <a:off x="3436366" y="2860904"/>
            <a:ext cx="2784340" cy="847504"/>
          </a:xfrm>
          <a:custGeom>
            <a:avLst/>
            <a:gdLst>
              <a:gd name="T0" fmla="*/ 2147483647 w 21600"/>
              <a:gd name="T1" fmla="*/ 2147483647 h 12198"/>
              <a:gd name="T2" fmla="*/ 2147483647 w 21600"/>
              <a:gd name="T3" fmla="*/ 0 h 12198"/>
              <a:gd name="T4" fmla="*/ 2147483647 w 21600"/>
              <a:gd name="T5" fmla="*/ 2147483647 h 12198"/>
              <a:gd name="T6" fmla="*/ 0 60000 65536"/>
              <a:gd name="T7" fmla="*/ 0 60000 65536"/>
              <a:gd name="T8" fmla="*/ 0 60000 65536"/>
              <a:gd name="T9" fmla="*/ 0 w 21600"/>
              <a:gd name="T10" fmla="*/ 0 h 12198"/>
              <a:gd name="T11" fmla="*/ 21600 w 21600"/>
              <a:gd name="T12" fmla="*/ 12198 h 12198"/>
            </a:gdLst>
            <a:ahLst/>
            <a:cxnLst>
              <a:cxn ang="T6">
                <a:pos x="T0" y="T1"/>
              </a:cxn>
              <a:cxn ang="T7">
                <a:pos x="T2" y="T3"/>
              </a:cxn>
              <a:cxn ang="T8">
                <a:pos x="T4" y="T5"/>
              </a:cxn>
            </a:cxnLst>
            <a:rect l="T9" t="T10" r="T11" b="T12"/>
            <a:pathLst>
              <a:path w="21600" h="12198" fill="none" extrusionOk="0">
                <a:moveTo>
                  <a:pt x="2336" y="12198"/>
                </a:moveTo>
                <a:cubicBezTo>
                  <a:pt x="800" y="9169"/>
                  <a:pt x="0" y="5821"/>
                  <a:pt x="0" y="2426"/>
                </a:cubicBezTo>
                <a:cubicBezTo>
                  <a:pt x="-1" y="1615"/>
                  <a:pt x="45" y="805"/>
                  <a:pt x="136" y="-1"/>
                </a:cubicBezTo>
              </a:path>
              <a:path w="21600" h="12198" stroke="0" extrusionOk="0">
                <a:moveTo>
                  <a:pt x="2336" y="12198"/>
                </a:moveTo>
                <a:cubicBezTo>
                  <a:pt x="800" y="9169"/>
                  <a:pt x="0" y="5821"/>
                  <a:pt x="0" y="2426"/>
                </a:cubicBezTo>
                <a:cubicBezTo>
                  <a:pt x="-1" y="1615"/>
                  <a:pt x="45" y="805"/>
                  <a:pt x="136" y="-1"/>
                </a:cubicBezTo>
                <a:lnTo>
                  <a:pt x="21600" y="2426"/>
                </a:lnTo>
                <a:lnTo>
                  <a:pt x="2336" y="12198"/>
                </a:lnTo>
                <a:close/>
              </a:path>
            </a:pathLst>
          </a:custGeom>
          <a:noFill/>
          <a:ln w="12700">
            <a:solidFill>
              <a:srgbClr val="000000"/>
            </a:solidFill>
            <a:prstDash val="sysDot"/>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55" name="Arc 43"/>
          <p:cNvSpPr>
            <a:spLocks/>
          </p:cNvSpPr>
          <p:nvPr/>
        </p:nvSpPr>
        <p:spPr bwMode="gray">
          <a:xfrm rot="692470">
            <a:off x="4224381" y="1698384"/>
            <a:ext cx="2158858" cy="1371837"/>
          </a:xfrm>
          <a:custGeom>
            <a:avLst/>
            <a:gdLst>
              <a:gd name="T0" fmla="*/ 0 w 16756"/>
              <a:gd name="T1" fmla="*/ 2147483647 h 18207"/>
              <a:gd name="T2" fmla="*/ 2147483647 w 16756"/>
              <a:gd name="T3" fmla="*/ 0 h 18207"/>
              <a:gd name="T4" fmla="*/ 2147483647 w 16756"/>
              <a:gd name="T5" fmla="*/ 2147483647 h 18207"/>
              <a:gd name="T6" fmla="*/ 0 60000 65536"/>
              <a:gd name="T7" fmla="*/ 0 60000 65536"/>
              <a:gd name="T8" fmla="*/ 0 60000 65536"/>
              <a:gd name="T9" fmla="*/ 0 w 16756"/>
              <a:gd name="T10" fmla="*/ 0 h 18207"/>
              <a:gd name="T11" fmla="*/ 16756 w 16756"/>
              <a:gd name="T12" fmla="*/ 18207 h 18207"/>
            </a:gdLst>
            <a:ahLst/>
            <a:cxnLst>
              <a:cxn ang="T6">
                <a:pos x="T0" y="T1"/>
              </a:cxn>
              <a:cxn ang="T7">
                <a:pos x="T2" y="T3"/>
              </a:cxn>
              <a:cxn ang="T8">
                <a:pos x="T4" y="T5"/>
              </a:cxn>
            </a:cxnLst>
            <a:rect l="T9" t="T10" r="T11" b="T12"/>
            <a:pathLst>
              <a:path w="16756" h="18207" fill="none" extrusionOk="0">
                <a:moveTo>
                  <a:pt x="-1" y="4576"/>
                </a:moveTo>
                <a:cubicBezTo>
                  <a:pt x="1455" y="2786"/>
                  <a:pt x="3189" y="1241"/>
                  <a:pt x="5134" y="0"/>
                </a:cubicBezTo>
              </a:path>
              <a:path w="16756" h="18207" stroke="0" extrusionOk="0">
                <a:moveTo>
                  <a:pt x="-1" y="4576"/>
                </a:moveTo>
                <a:cubicBezTo>
                  <a:pt x="1455" y="2786"/>
                  <a:pt x="3189" y="1241"/>
                  <a:pt x="5134" y="0"/>
                </a:cubicBezTo>
                <a:lnTo>
                  <a:pt x="16756" y="18207"/>
                </a:lnTo>
                <a:lnTo>
                  <a:pt x="-1" y="4576"/>
                </a:lnTo>
                <a:close/>
              </a:path>
            </a:pathLst>
          </a:custGeom>
          <a:noFill/>
          <a:ln w="12700">
            <a:solidFill>
              <a:srgbClr val="000000"/>
            </a:solidFill>
            <a:prstDash val="sysDot"/>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80" name="TextBox 79"/>
          <p:cNvSpPr txBox="1"/>
          <p:nvPr/>
        </p:nvSpPr>
        <p:spPr>
          <a:xfrm>
            <a:off x="14881" y="22503"/>
            <a:ext cx="4079776" cy="523220"/>
          </a:xfrm>
          <a:prstGeom prst="rect">
            <a:avLst/>
          </a:prstGeom>
          <a:noFill/>
        </p:spPr>
        <p:txBody>
          <a:bodyPr wrap="square" rtlCol="0">
            <a:spAutoFit/>
          </a:bodyPr>
          <a:lstStyle/>
          <a:p>
            <a:r>
              <a:rPr lang="zh-CN" altLang="en-US" sz="2800" b="1" dirty="0" smtClean="0">
                <a:latin typeface="+mj-ea"/>
                <a:ea typeface="+mj-ea"/>
              </a:rPr>
              <a:t>专利分析</a:t>
            </a:r>
            <a:endParaRPr lang="zh-CN" altLang="en-US" sz="2800" b="1" dirty="0">
              <a:latin typeface="+mj-ea"/>
              <a:ea typeface="+mj-ea"/>
            </a:endParaRPr>
          </a:p>
        </p:txBody>
      </p:sp>
      <p:sp>
        <p:nvSpPr>
          <p:cNvPr id="81" name="TextBox 80"/>
          <p:cNvSpPr txBox="1"/>
          <p:nvPr/>
        </p:nvSpPr>
        <p:spPr>
          <a:xfrm>
            <a:off x="3170263" y="1941888"/>
            <a:ext cx="1848788" cy="369332"/>
          </a:xfrm>
          <a:prstGeom prst="rect">
            <a:avLst/>
          </a:prstGeom>
          <a:noFill/>
        </p:spPr>
        <p:txBody>
          <a:bodyPr wrap="square" rtlCol="0">
            <a:spAutoFit/>
          </a:bodyPr>
          <a:lstStyle/>
          <a:p>
            <a:r>
              <a:rPr lang="zh-CN" altLang="en-US" b="1" dirty="0" smtClean="0"/>
              <a:t>统计分析</a:t>
            </a:r>
            <a:endParaRPr lang="zh-CN" altLang="en-US" b="1" dirty="0"/>
          </a:p>
        </p:txBody>
      </p:sp>
      <p:sp>
        <p:nvSpPr>
          <p:cNvPr id="82" name="TextBox 81"/>
          <p:cNvSpPr txBox="1"/>
          <p:nvPr/>
        </p:nvSpPr>
        <p:spPr>
          <a:xfrm>
            <a:off x="7065910" y="1904762"/>
            <a:ext cx="1028546" cy="646331"/>
          </a:xfrm>
          <a:prstGeom prst="rect">
            <a:avLst/>
          </a:prstGeom>
          <a:noFill/>
        </p:spPr>
        <p:txBody>
          <a:bodyPr wrap="square" rtlCol="0">
            <a:spAutoFit/>
          </a:bodyPr>
          <a:lstStyle/>
          <a:p>
            <a:r>
              <a:rPr lang="zh-CN" altLang="en-US" b="1" dirty="0" smtClean="0"/>
              <a:t>权利要求分析</a:t>
            </a:r>
            <a:endParaRPr lang="zh-CN" altLang="en-US" b="1" dirty="0"/>
          </a:p>
        </p:txBody>
      </p:sp>
      <p:sp>
        <p:nvSpPr>
          <p:cNvPr id="83" name="TextBox 82"/>
          <p:cNvSpPr txBox="1"/>
          <p:nvPr/>
        </p:nvSpPr>
        <p:spPr>
          <a:xfrm>
            <a:off x="8453947" y="3262444"/>
            <a:ext cx="1279812" cy="369332"/>
          </a:xfrm>
          <a:prstGeom prst="rect">
            <a:avLst/>
          </a:prstGeom>
          <a:noFill/>
        </p:spPr>
        <p:txBody>
          <a:bodyPr wrap="square" rtlCol="0">
            <a:spAutoFit/>
          </a:bodyPr>
          <a:lstStyle/>
          <a:p>
            <a:r>
              <a:rPr lang="zh-CN" altLang="en-US" b="1" dirty="0" smtClean="0">
                <a:solidFill>
                  <a:srgbClr val="FF0000"/>
                </a:solidFill>
              </a:rPr>
              <a:t>同族分析</a:t>
            </a:r>
            <a:endParaRPr lang="zh-CN" altLang="en-US" b="1" dirty="0">
              <a:solidFill>
                <a:srgbClr val="FF0000"/>
              </a:solidFill>
            </a:endParaRPr>
          </a:p>
        </p:txBody>
      </p:sp>
      <p:sp>
        <p:nvSpPr>
          <p:cNvPr id="84" name="TextBox 83"/>
          <p:cNvSpPr txBox="1"/>
          <p:nvPr/>
        </p:nvSpPr>
        <p:spPr>
          <a:xfrm>
            <a:off x="5237769" y="4711998"/>
            <a:ext cx="1194838" cy="369332"/>
          </a:xfrm>
          <a:prstGeom prst="rect">
            <a:avLst/>
          </a:prstGeom>
          <a:noFill/>
        </p:spPr>
        <p:txBody>
          <a:bodyPr wrap="square" rtlCol="0">
            <a:spAutoFit/>
          </a:bodyPr>
          <a:lstStyle/>
          <a:p>
            <a:r>
              <a:rPr lang="zh-CN" altLang="en-US" b="1" dirty="0" smtClean="0"/>
              <a:t>引证分析</a:t>
            </a:r>
            <a:endParaRPr lang="zh-CN" altLang="en-US" b="1" dirty="0"/>
          </a:p>
        </p:txBody>
      </p:sp>
    </p:spTree>
    <p:extLst>
      <p:ext uri="{BB962C8B-B14F-4D97-AF65-F5344CB8AC3E}">
        <p14:creationId xmlns:p14="http://schemas.microsoft.com/office/powerpoint/2010/main" val="4071907571"/>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灯片编号占位符 3"/>
          <p:cNvSpPr>
            <a:spLocks noGrp="1"/>
          </p:cNvSpPr>
          <p:nvPr>
            <p:ph type="sldNum" sz="quarter" idx="12"/>
          </p:nvPr>
        </p:nvSpPr>
        <p:spPr>
          <a:xfrm>
            <a:off x="1262161" y="6338262"/>
            <a:ext cx="292061" cy="283147"/>
          </a:xfrm>
          <a:prstGeom prst="rect">
            <a:avLst/>
          </a:prstGeom>
        </p:spPr>
        <p:txBody>
          <a:bodyPr wrap="square" lIns="0" tIns="0" rIns="0" bIns="0" anchor="ctr" anchorCtr="1"/>
          <a:lstStyle>
            <a:lvl1pPr algn="ctr">
              <a:defRPr sz="1200">
                <a:solidFill>
                  <a:schemeClr val="tx1"/>
                </a:solidFill>
              </a:defRPr>
            </a:lvl1pPr>
          </a:lstStyle>
          <a:p>
            <a:fld id="{55183D58-648D-4475-BEF8-624F48514A30}" type="slidenum">
              <a:rPr lang="zh-CN" altLang="en-US" smtClean="0"/>
              <a:pPr/>
              <a:t>28</a:t>
            </a:fld>
            <a:endParaRPr lang="zh-CN" altLang="en-US" dirty="0"/>
          </a:p>
        </p:txBody>
      </p:sp>
      <p:cxnSp>
        <p:nvCxnSpPr>
          <p:cNvPr id="14" name="直接连接符 13"/>
          <p:cNvCxnSpPr/>
          <p:nvPr/>
        </p:nvCxnSpPr>
        <p:spPr>
          <a:xfrm flipH="1">
            <a:off x="21517" y="6195969"/>
            <a:ext cx="1175765" cy="0"/>
          </a:xfrm>
          <a:prstGeom prst="line">
            <a:avLst/>
          </a:prstGeom>
          <a:ln/>
        </p:spPr>
        <p:style>
          <a:lnRef idx="2">
            <a:schemeClr val="accent6"/>
          </a:lnRef>
          <a:fillRef idx="0">
            <a:schemeClr val="accent6"/>
          </a:fillRef>
          <a:effectRef idx="1">
            <a:schemeClr val="accent6"/>
          </a:effectRef>
          <a:fontRef idx="minor">
            <a:schemeClr val="tx1"/>
          </a:fontRef>
        </p:style>
      </p:cxnSp>
      <p:sp>
        <p:nvSpPr>
          <p:cNvPr id="16" name="TextBox 15"/>
          <p:cNvSpPr txBox="1"/>
          <p:nvPr/>
        </p:nvSpPr>
        <p:spPr>
          <a:xfrm>
            <a:off x="-1722" y="6231523"/>
            <a:ext cx="1181186" cy="523220"/>
          </a:xfrm>
          <a:prstGeom prst="rect">
            <a:avLst/>
          </a:prstGeom>
          <a:noFill/>
        </p:spPr>
        <p:txBody>
          <a:bodyPr wrap="square" rtlCol="0">
            <a:spAutoFit/>
          </a:bodyPr>
          <a:lstStyle/>
          <a:p>
            <a:r>
              <a:rPr lang="en-US" altLang="zh-CN" sz="2800" b="1" dirty="0" smtClean="0">
                <a:solidFill>
                  <a:schemeClr val="accent6">
                    <a:lumMod val="75000"/>
                  </a:schemeClr>
                </a:solidFill>
                <a:latin typeface="+mn-ea"/>
                <a:ea typeface="+mn-ea"/>
              </a:rPr>
              <a:t>WI</a:t>
            </a:r>
            <a:r>
              <a:rPr lang="en-US" altLang="zh-CN" sz="2800" b="1" dirty="0" smtClean="0">
                <a:latin typeface="+mn-ea"/>
                <a:ea typeface="+mn-ea"/>
              </a:rPr>
              <a:t>PS</a:t>
            </a:r>
            <a:endParaRPr lang="zh-CN" altLang="en-US" sz="2800" b="1" dirty="0">
              <a:latin typeface="+mn-ea"/>
              <a:ea typeface="+mn-ea"/>
            </a:endParaRPr>
          </a:p>
        </p:txBody>
      </p:sp>
      <p:sp>
        <p:nvSpPr>
          <p:cNvPr id="17" name="TextBox 16"/>
          <p:cNvSpPr txBox="1"/>
          <p:nvPr/>
        </p:nvSpPr>
        <p:spPr>
          <a:xfrm>
            <a:off x="1703512" y="6492767"/>
            <a:ext cx="10488488" cy="369332"/>
          </a:xfrm>
          <a:prstGeom prst="rect">
            <a:avLst/>
          </a:prstGeom>
          <a:solidFill>
            <a:schemeClr val="accent6"/>
          </a:solidFill>
        </p:spPr>
        <p:txBody>
          <a:bodyPr wrap="square" rtlCol="0">
            <a:spAutoFit/>
          </a:bodyPr>
          <a:lstStyle/>
          <a:p>
            <a:endParaRPr lang="zh-CN" altLang="en-US" dirty="0"/>
          </a:p>
        </p:txBody>
      </p:sp>
      <p:grpSp>
        <p:nvGrpSpPr>
          <p:cNvPr id="18" name="组合 17"/>
          <p:cNvGrpSpPr/>
          <p:nvPr/>
        </p:nvGrpSpPr>
        <p:grpSpPr>
          <a:xfrm flipH="1">
            <a:off x="1203867" y="6268899"/>
            <a:ext cx="412970" cy="421874"/>
            <a:chOff x="7019085" y="157473"/>
            <a:chExt cx="3868830" cy="3952255"/>
          </a:xfrm>
          <a:solidFill>
            <a:schemeClr val="accent6">
              <a:lumMod val="75000"/>
            </a:schemeClr>
          </a:solidFill>
        </p:grpSpPr>
        <p:sp>
          <p:nvSpPr>
            <p:cNvPr id="19" name="椭圆 18"/>
            <p:cNvSpPr/>
            <p:nvPr/>
          </p:nvSpPr>
          <p:spPr>
            <a:xfrm>
              <a:off x="8641073" y="157473"/>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rot="1542857">
              <a:off x="9362925" y="322231"/>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rot="3085714">
              <a:off x="9941806" y="783873"/>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rot="7714286">
              <a:off x="9941806" y="2858472"/>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rot="4628572">
              <a:off x="10263060" y="1450964"/>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rot="9257143">
              <a:off x="9362925" y="3320114"/>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rot="6171428">
              <a:off x="10263060" y="2191381"/>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rot="10800000">
              <a:off x="8641073" y="3484873"/>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rot="12342857">
              <a:off x="7919220" y="3320114"/>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rot="13885714">
              <a:off x="7340340" y="2858472"/>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rot="20057142">
              <a:off x="7919220" y="322231"/>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rot="15428571">
              <a:off x="7019085" y="2191381"/>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rot="16971429">
              <a:off x="7019085" y="1450964"/>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rot="18514286">
              <a:off x="7340340" y="783873"/>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3" name="直接连接符 32"/>
          <p:cNvCxnSpPr/>
          <p:nvPr/>
        </p:nvCxnSpPr>
        <p:spPr>
          <a:xfrm>
            <a:off x="-1722" y="548680"/>
            <a:ext cx="11354306" cy="0"/>
          </a:xfrm>
          <a:prstGeom prst="line">
            <a:avLst/>
          </a:prstGeom>
          <a:ln w="38100"/>
        </p:spPr>
        <p:style>
          <a:lnRef idx="2">
            <a:schemeClr val="accent6"/>
          </a:lnRef>
          <a:fillRef idx="0">
            <a:schemeClr val="accent6"/>
          </a:fillRef>
          <a:effectRef idx="1">
            <a:schemeClr val="accent6"/>
          </a:effectRef>
          <a:fontRef idx="minor">
            <a:schemeClr val="tx1"/>
          </a:fontRef>
        </p:style>
      </p:cxn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18" y="548680"/>
            <a:ext cx="12170482" cy="5647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utoShape 121"/>
          <p:cNvSpPr>
            <a:spLocks noChangeArrowheads="1"/>
          </p:cNvSpPr>
          <p:nvPr/>
        </p:nvSpPr>
        <p:spPr bwMode="auto">
          <a:xfrm>
            <a:off x="6042521" y="982233"/>
            <a:ext cx="2057400" cy="436626"/>
          </a:xfrm>
          <a:prstGeom prst="wedgeRoundRectCallout">
            <a:avLst>
              <a:gd name="adj1" fmla="val -44569"/>
              <a:gd name="adj2" fmla="val 103403"/>
              <a:gd name="adj3" fmla="val 16667"/>
            </a:avLst>
          </a:prstGeom>
          <a:solidFill>
            <a:srgbClr val="FFFFFF">
              <a:alpha val="0"/>
            </a:srgbClr>
          </a:solidFill>
          <a:ln w="25400">
            <a:solidFill>
              <a:srgbClr val="FF0000"/>
            </a:solidFill>
            <a:miter lim="800000"/>
            <a:headEnd/>
            <a:tailEnd/>
          </a:ln>
        </p:spPr>
        <p:txBody>
          <a:bodyPr rot="0" vert="horz" wrap="square" lIns="0" tIns="0" rIns="0" bIns="0" anchor="ctr" anchorCtr="0" upright="1">
            <a:noAutofit/>
          </a:bodyPr>
          <a:lstStyle/>
          <a:p>
            <a:pPr indent="325628" algn="just">
              <a:lnSpc>
                <a:spcPct val="150000"/>
              </a:lnSpc>
            </a:pPr>
            <a:r>
              <a:rPr lang="zh-CN" altLang="en-US" sz="1400" b="1" kern="100" dirty="0">
                <a:latin typeface="Times New Roman"/>
                <a:ea typeface="微软雅黑"/>
                <a:cs typeface="宋体"/>
              </a:rPr>
              <a:t>选择欲分析的项目</a:t>
            </a:r>
          </a:p>
        </p:txBody>
      </p:sp>
      <p:sp>
        <p:nvSpPr>
          <p:cNvPr id="6" name="Rectangle 120"/>
          <p:cNvSpPr>
            <a:spLocks noChangeArrowheads="1"/>
          </p:cNvSpPr>
          <p:nvPr/>
        </p:nvSpPr>
        <p:spPr bwMode="auto">
          <a:xfrm>
            <a:off x="21518" y="1656457"/>
            <a:ext cx="7039054" cy="277624"/>
          </a:xfrm>
          <a:prstGeom prst="rect">
            <a:avLst/>
          </a:prstGeom>
          <a:solidFill>
            <a:srgbClr val="FFFFFF">
              <a:alpha val="0"/>
            </a:srgbClr>
          </a:solidFill>
          <a:ln w="25400">
            <a:solidFill>
              <a:srgbClr val="FF0000"/>
            </a:solidFill>
            <a:miter lim="800000"/>
            <a:headEnd/>
            <a:tailEnd/>
          </a:ln>
        </p:spPr>
        <p:txBody>
          <a:bodyPr rot="0" vert="horz" wrap="square" lIns="0" tIns="0" rIns="0" bIns="0" anchor="ctr" anchorCtr="0" upright="1">
            <a:noAutofit/>
          </a:bodyPr>
          <a:lstStyle/>
          <a:p>
            <a:endParaRPr lang="zh-CN" alt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371" y="3284984"/>
            <a:ext cx="11280576" cy="2910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2" y="545723"/>
            <a:ext cx="12193722" cy="5650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组合 4"/>
          <p:cNvGrpSpPr/>
          <p:nvPr/>
        </p:nvGrpSpPr>
        <p:grpSpPr>
          <a:xfrm>
            <a:off x="580764" y="1873627"/>
            <a:ext cx="2304256" cy="969586"/>
            <a:chOff x="683568" y="1561356"/>
            <a:chExt cx="1728192" cy="807988"/>
          </a:xfrm>
        </p:grpSpPr>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8" y="1561356"/>
              <a:ext cx="819297" cy="8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6343" y="1611734"/>
              <a:ext cx="615417"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518" y="545723"/>
            <a:ext cx="12170482" cy="5703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285"/>
          <p:cNvSpPr>
            <a:spLocks noChangeArrowheads="1"/>
          </p:cNvSpPr>
          <p:nvPr/>
        </p:nvSpPr>
        <p:spPr bwMode="auto">
          <a:xfrm>
            <a:off x="147822" y="3688433"/>
            <a:ext cx="3050673" cy="262890"/>
          </a:xfrm>
          <a:prstGeom prst="rect">
            <a:avLst/>
          </a:prstGeom>
          <a:noFill/>
          <a:ln>
            <a:noFill/>
          </a:ln>
          <a:extLst/>
        </p:spPr>
        <p:txBody>
          <a:bodyPr rot="0" vert="horz" wrap="square" lIns="0" tIns="0" rIns="0" bIns="0" anchor="ctr" anchorCtr="0" upright="1">
            <a:noAutofit/>
          </a:bodyPr>
          <a:lstStyle/>
          <a:p>
            <a:pPr indent="162814" algn="just">
              <a:lnSpc>
                <a:spcPct val="150000"/>
              </a:lnSpc>
            </a:pPr>
            <a:r>
              <a:rPr lang="zh-CN" altLang="en-US" sz="1400" b="1" kern="100" dirty="0">
                <a:solidFill>
                  <a:srgbClr val="FF0000"/>
                </a:solidFill>
                <a:latin typeface="Times New Roman"/>
                <a:ea typeface="微软雅黑"/>
                <a:cs typeface="宋体"/>
              </a:rPr>
              <a:t>比较著录项、权利项和法律状态</a:t>
            </a:r>
          </a:p>
        </p:txBody>
      </p:sp>
      <p:sp>
        <p:nvSpPr>
          <p:cNvPr id="34" name="TextBox 33"/>
          <p:cNvSpPr txBox="1"/>
          <p:nvPr/>
        </p:nvSpPr>
        <p:spPr>
          <a:xfrm>
            <a:off x="14881" y="22503"/>
            <a:ext cx="4079776" cy="523220"/>
          </a:xfrm>
          <a:prstGeom prst="rect">
            <a:avLst/>
          </a:prstGeom>
          <a:noFill/>
        </p:spPr>
        <p:txBody>
          <a:bodyPr wrap="square" rtlCol="0">
            <a:spAutoFit/>
          </a:bodyPr>
          <a:lstStyle/>
          <a:p>
            <a:r>
              <a:rPr lang="zh-CN" altLang="en-US" sz="2800" b="1" dirty="0" smtClean="0">
                <a:latin typeface="+mj-ea"/>
                <a:ea typeface="+mj-ea"/>
              </a:rPr>
              <a:t>同族专利分析</a:t>
            </a:r>
            <a:endParaRPr lang="zh-CN" altLang="en-US" sz="2800" b="1" dirty="0">
              <a:latin typeface="+mj-ea"/>
              <a:ea typeface="+mj-ea"/>
            </a:endParaRPr>
          </a:p>
        </p:txBody>
      </p:sp>
    </p:spTree>
    <p:extLst>
      <p:ext uri="{BB962C8B-B14F-4D97-AF65-F5344CB8AC3E}">
        <p14:creationId xmlns:p14="http://schemas.microsoft.com/office/powerpoint/2010/main" val="4234486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xit" presetSubtype="21" fill="hold" grpId="1" nodeType="clickEffect">
                                  <p:stCondLst>
                                    <p:cond delay="0"/>
                                  </p:stCondLst>
                                  <p:childTnLst>
                                    <p:animEffect transition="out" filter="barn(inVertical)">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par>
                                <p:cTn id="23" presetID="16" presetClass="exit" presetSubtype="21" fill="hold" grpId="1" nodeType="withEffect">
                                  <p:stCondLst>
                                    <p:cond delay="0"/>
                                  </p:stCondLst>
                                  <p:childTnLst>
                                    <p:animEffect transition="out" filter="barn(inVertical)">
                                      <p:cBhvr>
                                        <p:cTn id="24" dur="500"/>
                                        <p:tgtEl>
                                          <p:spTgt spid="4"/>
                                        </p:tgtEl>
                                      </p:cBhvr>
                                    </p:animEffect>
                                    <p:set>
                                      <p:cBhvr>
                                        <p:cTn id="25" dur="1" fill="hold">
                                          <p:stCondLst>
                                            <p:cond delay="499"/>
                                          </p:stCondLst>
                                        </p:cTn>
                                        <p:tgtEl>
                                          <p:spTgt spid="4"/>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6" presetClass="emph" presetSubtype="0" fill="hold" nodeType="clickEffect">
                                  <p:stCondLst>
                                    <p:cond delay="0"/>
                                  </p:stCondLst>
                                  <p:childTnLst>
                                    <p:animScale>
                                      <p:cBhvr>
                                        <p:cTn id="29" dur="2000" fill="hold"/>
                                        <p:tgtEl>
                                          <p:spTgt spid="1026"/>
                                        </p:tgtEl>
                                      </p:cBhvr>
                                      <p:by x="50000" y="50000"/>
                                    </p:animScale>
                                  </p:childTnLst>
                                </p:cTn>
                              </p:par>
                              <p:par>
                                <p:cTn id="30" presetID="42" presetClass="path" presetSubtype="0" accel="50000" decel="50000" fill="hold" nodeType="withEffect">
                                  <p:stCondLst>
                                    <p:cond delay="0"/>
                                  </p:stCondLst>
                                  <p:childTnLst>
                                    <p:animMotion origin="layout" path="M -0.13959 -0.08611 L -0.24983 -0.19944 " pathEditMode="relative" rAng="0" ptsTypes="AA">
                                      <p:cBhvr>
                                        <p:cTn id="31" dur="2000" fill="hold"/>
                                        <p:tgtEl>
                                          <p:spTgt spid="1026"/>
                                        </p:tgtEl>
                                        <p:attrNameLst>
                                          <p:attrName>ppt_x</p:attrName>
                                          <p:attrName>ppt_y</p:attrName>
                                        </p:attrNameLst>
                                      </p:cBhvr>
                                      <p:rCtr x="-5521" y="-5667"/>
                                    </p:animMotion>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027"/>
                                        </p:tgtEl>
                                        <p:attrNameLst>
                                          <p:attrName>style.visibility</p:attrName>
                                        </p:attrNameLst>
                                      </p:cBhvr>
                                      <p:to>
                                        <p:strVal val="visible"/>
                                      </p:to>
                                    </p:set>
                                    <p:animEffect transition="in" filter="barn(inVertical)">
                                      <p:cBhvr>
                                        <p:cTn id="36" dur="500"/>
                                        <p:tgtEl>
                                          <p:spTgt spid="1027"/>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mph" presetSubtype="0" fill="hold" nodeType="clickEffect">
                                  <p:stCondLst>
                                    <p:cond delay="0"/>
                                  </p:stCondLst>
                                  <p:childTnLst>
                                    <p:animScale>
                                      <p:cBhvr>
                                        <p:cTn id="40" dur="2000" fill="hold"/>
                                        <p:tgtEl>
                                          <p:spTgt spid="1027"/>
                                        </p:tgtEl>
                                      </p:cBhvr>
                                      <p:by x="50000" y="50000"/>
                                    </p:animScale>
                                  </p:childTnLst>
                                </p:cTn>
                              </p:par>
                            </p:childTnLst>
                          </p:cTn>
                        </p:par>
                      </p:childTnLst>
                    </p:cTn>
                  </p:par>
                  <p:par>
                    <p:cTn id="41" fill="hold">
                      <p:stCondLst>
                        <p:cond delay="indefinite"/>
                      </p:stCondLst>
                      <p:childTnLst>
                        <p:par>
                          <p:cTn id="42" fill="hold">
                            <p:stCondLst>
                              <p:cond delay="0"/>
                            </p:stCondLst>
                            <p:childTnLst>
                              <p:par>
                                <p:cTn id="43" presetID="42" presetClass="path" presetSubtype="0" accel="50000" decel="50000" fill="hold" nodeType="clickEffect">
                                  <p:stCondLst>
                                    <p:cond delay="0"/>
                                  </p:stCondLst>
                                  <p:childTnLst>
                                    <p:animMotion origin="layout" path="M 0.13185 -0.34027 L 0.25576 -0.4956 " pathEditMode="relative" rAng="0" ptsTypes="AA">
                                      <p:cBhvr>
                                        <p:cTn id="44" dur="2000" fill="hold"/>
                                        <p:tgtEl>
                                          <p:spTgt spid="1027"/>
                                        </p:tgtEl>
                                        <p:attrNameLst>
                                          <p:attrName>ppt_x</p:attrName>
                                          <p:attrName>ppt_y</p:attrName>
                                        </p:attrNameLst>
                                      </p:cBhvr>
                                      <p:rCtr x="6195" y="-7778"/>
                                    </p:animMotion>
                                  </p:childTnLst>
                                </p:cTn>
                              </p:par>
                              <p:par>
                                <p:cTn id="45" presetID="16" presetClass="entr" presetSubtype="21" fill="hold" nodeType="withEffect">
                                  <p:stCondLst>
                                    <p:cond delay="0"/>
                                  </p:stCondLst>
                                  <p:childTnLst>
                                    <p:set>
                                      <p:cBhvr>
                                        <p:cTn id="46" dur="1" fill="hold">
                                          <p:stCondLst>
                                            <p:cond delay="0"/>
                                          </p:stCondLst>
                                        </p:cTn>
                                        <p:tgtEl>
                                          <p:spTgt spid="1028"/>
                                        </p:tgtEl>
                                        <p:attrNameLst>
                                          <p:attrName>style.visibility</p:attrName>
                                        </p:attrNameLst>
                                      </p:cBhvr>
                                      <p:to>
                                        <p:strVal val="visible"/>
                                      </p:to>
                                    </p:set>
                                    <p:animEffect transition="in" filter="barn(inVertical)">
                                      <p:cBhvr>
                                        <p:cTn id="47" dur="500"/>
                                        <p:tgtEl>
                                          <p:spTgt spid="1028"/>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barn(inVertical)">
                                      <p:cBhvr>
                                        <p:cTn id="52" dur="5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xit" presetSubtype="21" fill="hold" nodeType="clickEffect">
                                  <p:stCondLst>
                                    <p:cond delay="0"/>
                                  </p:stCondLst>
                                  <p:childTnLst>
                                    <p:animEffect transition="out" filter="barn(inVertical)">
                                      <p:cBhvr>
                                        <p:cTn id="56" dur="500"/>
                                        <p:tgtEl>
                                          <p:spTgt spid="5"/>
                                        </p:tgtEl>
                                      </p:cBhvr>
                                    </p:animEffect>
                                    <p:set>
                                      <p:cBhvr>
                                        <p:cTn id="57" dur="1" fill="hold">
                                          <p:stCondLst>
                                            <p:cond delay="499"/>
                                          </p:stCondLst>
                                        </p:cTn>
                                        <p:tgtEl>
                                          <p:spTgt spid="5"/>
                                        </p:tgtEl>
                                        <p:attrNameLst>
                                          <p:attrName>style.visibility</p:attrName>
                                        </p:attrNameLst>
                                      </p:cBhvr>
                                      <p:to>
                                        <p:strVal val="hidden"/>
                                      </p:to>
                                    </p:set>
                                  </p:childTnLst>
                                </p:cTn>
                              </p:par>
                              <p:par>
                                <p:cTn id="58" presetID="6" presetClass="emph" presetSubtype="0" fill="hold" nodeType="withEffect">
                                  <p:stCondLst>
                                    <p:cond delay="0"/>
                                  </p:stCondLst>
                                  <p:childTnLst>
                                    <p:animScale>
                                      <p:cBhvr>
                                        <p:cTn id="59" dur="2000" fill="hold"/>
                                        <p:tgtEl>
                                          <p:spTgt spid="1028"/>
                                        </p:tgtEl>
                                      </p:cBhvr>
                                      <p:by x="50000" y="50000"/>
                                    </p:animScale>
                                  </p:childTnLst>
                                </p:cTn>
                              </p:par>
                              <p:par>
                                <p:cTn id="60" presetID="42" presetClass="path" presetSubtype="0" accel="50000" decel="50000" fill="hold" nodeType="withEffect">
                                  <p:stCondLst>
                                    <p:cond delay="0"/>
                                  </p:stCondLst>
                                  <p:childTnLst>
                                    <p:animMotion origin="layout" path="M -0.15332 0.07152 L -0.24742 0.16759 " pathEditMode="relative" rAng="0" ptsTypes="AA">
                                      <p:cBhvr>
                                        <p:cTn id="61" dur="2000" fill="hold"/>
                                        <p:tgtEl>
                                          <p:spTgt spid="1028"/>
                                        </p:tgtEl>
                                        <p:attrNameLst>
                                          <p:attrName>ppt_x</p:attrName>
                                          <p:attrName>ppt_y</p:attrName>
                                        </p:attrNameLst>
                                      </p:cBhvr>
                                      <p:rCtr x="-4712" y="4792"/>
                                    </p:animMotion>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nodeType="clickEffect">
                                  <p:stCondLst>
                                    <p:cond delay="0"/>
                                  </p:stCondLst>
                                  <p:childTnLst>
                                    <p:set>
                                      <p:cBhvr>
                                        <p:cTn id="65" dur="1" fill="hold">
                                          <p:stCondLst>
                                            <p:cond delay="0"/>
                                          </p:stCondLst>
                                        </p:cTn>
                                        <p:tgtEl>
                                          <p:spTgt spid="1032"/>
                                        </p:tgtEl>
                                        <p:attrNameLst>
                                          <p:attrName>style.visibility</p:attrName>
                                        </p:attrNameLst>
                                      </p:cBhvr>
                                      <p:to>
                                        <p:strVal val="visible"/>
                                      </p:to>
                                    </p:set>
                                    <p:animEffect transition="in" filter="barn(inVertical)">
                                      <p:cBhvr>
                                        <p:cTn id="66" dur="500"/>
                                        <p:tgtEl>
                                          <p:spTgt spid="1032"/>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barn(inVertical)">
                                      <p:cBhvr>
                                        <p:cTn id="71" dur="500"/>
                                        <p:tgtEl>
                                          <p:spTgt spid="15"/>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xit" presetSubtype="21" fill="hold" grpId="1" nodeType="clickEffect">
                                  <p:stCondLst>
                                    <p:cond delay="0"/>
                                  </p:stCondLst>
                                  <p:childTnLst>
                                    <p:animEffect transition="out" filter="barn(inVertical)">
                                      <p:cBhvr>
                                        <p:cTn id="75" dur="500"/>
                                        <p:tgtEl>
                                          <p:spTgt spid="15"/>
                                        </p:tgtEl>
                                      </p:cBhvr>
                                    </p:animEffect>
                                    <p:set>
                                      <p:cBhvr>
                                        <p:cTn id="76" dur="1" fill="hold">
                                          <p:stCondLst>
                                            <p:cond delay="499"/>
                                          </p:stCondLst>
                                        </p:cTn>
                                        <p:tgtEl>
                                          <p:spTgt spid="15"/>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6" presetClass="emph" presetSubtype="0" fill="hold" nodeType="clickEffect">
                                  <p:stCondLst>
                                    <p:cond delay="0"/>
                                  </p:stCondLst>
                                  <p:childTnLst>
                                    <p:animScale>
                                      <p:cBhvr>
                                        <p:cTn id="80" dur="2000" fill="hold"/>
                                        <p:tgtEl>
                                          <p:spTgt spid="1032"/>
                                        </p:tgtEl>
                                      </p:cBhvr>
                                      <p:by x="50000" y="50000"/>
                                    </p:animScale>
                                  </p:childTnLst>
                                </p:cTn>
                              </p:par>
                              <p:par>
                                <p:cTn id="81" presetID="42" presetClass="path" presetSubtype="0" accel="50000" decel="50000" fill="hold" nodeType="withEffect">
                                  <p:stCondLst>
                                    <p:cond delay="0"/>
                                  </p:stCondLst>
                                  <p:childTnLst>
                                    <p:animMotion origin="layout" path="M 0.15254 0.01505 L 0.25289 0.17269 " pathEditMode="relative" rAng="0" ptsTypes="AA">
                                      <p:cBhvr>
                                        <p:cTn id="82" dur="2000" fill="hold"/>
                                        <p:tgtEl>
                                          <p:spTgt spid="1032"/>
                                        </p:tgtEl>
                                        <p:attrNameLst>
                                          <p:attrName>ppt_x</p:attrName>
                                          <p:attrName>ppt_y</p:attrName>
                                        </p:attrNameLst>
                                      </p:cBhvr>
                                      <p:rCtr x="5011" y="787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6" grpId="1" animBg="1"/>
      <p:bldP spid="15" grpId="0"/>
      <p:bldP spid="15"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55183D58-648D-4475-BEF8-624F48514A30}" type="slidenum">
              <a:rPr lang="zh-CN" altLang="en-US" smtClean="0"/>
              <a:pPr/>
              <a:t>2</a:t>
            </a:fld>
            <a:endParaRPr lang="zh-CN" altLang="en-US" dirty="0"/>
          </a:p>
        </p:txBody>
      </p:sp>
      <p:sp>
        <p:nvSpPr>
          <p:cNvPr id="5" name="TextBox 4"/>
          <p:cNvSpPr txBox="1"/>
          <p:nvPr/>
        </p:nvSpPr>
        <p:spPr>
          <a:xfrm>
            <a:off x="-14264" y="26894"/>
            <a:ext cx="2351584" cy="523220"/>
          </a:xfrm>
          <a:prstGeom prst="rect">
            <a:avLst/>
          </a:prstGeom>
          <a:noFill/>
        </p:spPr>
        <p:txBody>
          <a:bodyPr wrap="square" rtlCol="0">
            <a:spAutoFit/>
          </a:bodyPr>
          <a:lstStyle/>
          <a:p>
            <a:r>
              <a:rPr lang="zh-CN" altLang="en-US" sz="2800" b="1" dirty="0" smtClean="0">
                <a:latin typeface="+mj-ea"/>
                <a:ea typeface="+mj-ea"/>
              </a:rPr>
              <a:t>目录</a:t>
            </a:r>
            <a:endParaRPr lang="zh-CN" altLang="en-US" sz="2800" b="1" dirty="0">
              <a:latin typeface="+mj-ea"/>
              <a:ea typeface="+mj-ea"/>
            </a:endParaRPr>
          </a:p>
        </p:txBody>
      </p:sp>
      <p:sp>
        <p:nvSpPr>
          <p:cNvPr id="43" name="等腰三角形 42"/>
          <p:cNvSpPr/>
          <p:nvPr/>
        </p:nvSpPr>
        <p:spPr>
          <a:xfrm rot="5368527">
            <a:off x="5214740" y="857697"/>
            <a:ext cx="1177370" cy="984131"/>
          </a:xfrm>
          <a:prstGeom prst="triangle">
            <a:avLst/>
          </a:prstGeom>
          <a:solidFill>
            <a:sysClr val="window" lastClr="FFFFFF"/>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44" name="TextBox 43"/>
          <p:cNvSpPr txBox="1"/>
          <p:nvPr/>
        </p:nvSpPr>
        <p:spPr>
          <a:xfrm>
            <a:off x="6864240" y="864454"/>
            <a:ext cx="2169009" cy="397929"/>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altLang="zh-CN" sz="2400" b="1" i="0" u="none" strike="noStrike" kern="0" cap="none" spc="0" normalizeH="0" baseline="0" noProof="0" dirty="0" smtClean="0">
                <a:ln w="18415" cmpd="sng">
                  <a:noFill/>
                  <a:prstDash val="solid"/>
                </a:ln>
                <a:solidFill>
                  <a:sysClr val="window" lastClr="FFFFFF"/>
                </a:solidFill>
                <a:effectLst/>
                <a:uLnTx/>
                <a:uFillTx/>
                <a:latin typeface="Baskerville Old Face" pitchFamily="18" charset="0"/>
                <a:ea typeface="微软雅黑" pitchFamily="34" charset="-122"/>
                <a:cs typeface="Times New Roman" pitchFamily="18" charset="0"/>
              </a:rPr>
              <a:t>Your</a:t>
            </a:r>
            <a:r>
              <a:rPr kumimoji="0" lang="en-US" altLang="zh-CN" sz="1800" b="1" i="0" u="none" strike="noStrike" kern="0" cap="none" spc="0" normalizeH="0" baseline="0" noProof="0" dirty="0" smtClean="0">
                <a:ln w="18415" cmpd="sng">
                  <a:noFill/>
                  <a:prstDash val="solid"/>
                </a:ln>
                <a:solidFill>
                  <a:sysClr val="window" lastClr="FFFFFF"/>
                </a:solidFill>
                <a:effectLst/>
                <a:uLnTx/>
                <a:uFillTx/>
                <a:latin typeface="Baskerville Old Face" pitchFamily="18" charset="0"/>
                <a:ea typeface="微软雅黑" pitchFamily="34" charset="-122"/>
                <a:cs typeface="Times New Roman" pitchFamily="18" charset="0"/>
              </a:rPr>
              <a:t> </a:t>
            </a:r>
            <a:r>
              <a:rPr kumimoji="0" lang="en-US" altLang="zh-CN" sz="2400" b="1" i="0" u="none" strike="noStrike" kern="0" cap="none" spc="0" normalizeH="0" baseline="0" noProof="0" dirty="0" smtClean="0">
                <a:ln w="18415" cmpd="sng">
                  <a:noFill/>
                  <a:prstDash val="solid"/>
                </a:ln>
                <a:solidFill>
                  <a:sysClr val="window" lastClr="FFFFFF"/>
                </a:solidFill>
                <a:effectLst/>
                <a:uLnTx/>
                <a:uFillTx/>
                <a:latin typeface="Baskerville Old Face" pitchFamily="18" charset="0"/>
                <a:ea typeface="微软雅黑" pitchFamily="34" charset="-122"/>
                <a:cs typeface="Times New Roman" pitchFamily="18" charset="0"/>
              </a:rPr>
              <a:t>text</a:t>
            </a:r>
            <a:endParaRPr kumimoji="0" lang="zh-CN" altLang="en-US" sz="2400" b="1" i="0" u="none" strike="noStrike" kern="0" cap="none" spc="0" normalizeH="0" baseline="0" noProof="0" dirty="0">
              <a:ln w="18415" cmpd="sng">
                <a:noFill/>
                <a:prstDash val="solid"/>
              </a:ln>
              <a:solidFill>
                <a:sysClr val="window" lastClr="FFFFFF"/>
              </a:solidFill>
              <a:effectLst/>
              <a:uLnTx/>
              <a:uFillTx/>
              <a:latin typeface="Baskerville Old Face" pitchFamily="18" charset="0"/>
              <a:ea typeface="微软雅黑" pitchFamily="34" charset="-122"/>
              <a:cs typeface="Times New Roman" pitchFamily="18" charset="0"/>
            </a:endParaRPr>
          </a:p>
        </p:txBody>
      </p:sp>
      <p:sp>
        <p:nvSpPr>
          <p:cNvPr id="45" name="TextBox 44"/>
          <p:cNvSpPr txBox="1"/>
          <p:nvPr/>
        </p:nvSpPr>
        <p:spPr>
          <a:xfrm>
            <a:off x="6598510" y="1239857"/>
            <a:ext cx="3936437"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baseline="0" noProof="0" dirty="0">
                <a:ln>
                  <a:noFill/>
                </a:ln>
                <a:solidFill>
                  <a:sysClr val="window" lastClr="FFFFFF"/>
                </a:solidFill>
                <a:effectLst/>
                <a:uLnTx/>
                <a:uFillTx/>
                <a:latin typeface="Arial" pitchFamily="34" charset="0"/>
                <a:ea typeface="微软雅黑" pitchFamily="34" charset="-122"/>
                <a:cs typeface="Arial" pitchFamily="34" charset="0"/>
              </a:rPr>
              <a:t>Click </a:t>
            </a:r>
            <a:r>
              <a:rPr kumimoji="0" lang="en-US" altLang="zh-CN" sz="1400" b="0" i="0" u="none" strike="noStrike" kern="0" cap="none" spc="0" normalizeH="0" baseline="0" noProof="0" dirty="0" smtClean="0">
                <a:ln>
                  <a:noFill/>
                </a:ln>
                <a:solidFill>
                  <a:sysClr val="window" lastClr="FFFFFF"/>
                </a:solidFill>
                <a:effectLst/>
                <a:uLnTx/>
                <a:uFillTx/>
                <a:latin typeface="Arial" pitchFamily="34" charset="0"/>
                <a:ea typeface="微软雅黑" pitchFamily="34" charset="-122"/>
                <a:cs typeface="Arial" pitchFamily="34" charset="0"/>
              </a:rPr>
              <a:t>here to </a:t>
            </a:r>
            <a:r>
              <a:rPr kumimoji="0" lang="en-US" altLang="zh-CN" sz="1400" b="0" i="0" u="none" strike="noStrike" kern="0" cap="none" spc="0" normalizeH="0" baseline="0" noProof="0" dirty="0">
                <a:ln>
                  <a:noFill/>
                </a:ln>
                <a:solidFill>
                  <a:sysClr val="window" lastClr="FFFFFF"/>
                </a:solidFill>
                <a:effectLst/>
                <a:uLnTx/>
                <a:uFillTx/>
                <a:latin typeface="Arial" pitchFamily="34" charset="0"/>
                <a:ea typeface="微软雅黑" pitchFamily="34" charset="-122"/>
                <a:cs typeface="Arial" pitchFamily="34" charset="0"/>
              </a:rPr>
              <a:t>add your </a:t>
            </a:r>
            <a:r>
              <a:rPr kumimoji="0" lang="en-US" altLang="zh-CN" sz="1400" b="0" i="0" u="none" strike="noStrike" kern="0" cap="none" spc="0" normalizeH="0" baseline="0" noProof="0" dirty="0" smtClean="0">
                <a:ln>
                  <a:noFill/>
                </a:ln>
                <a:solidFill>
                  <a:sysClr val="window" lastClr="FFFFFF"/>
                </a:solidFill>
                <a:effectLst/>
                <a:uLnTx/>
                <a:uFillTx/>
                <a:latin typeface="Arial" pitchFamily="34" charset="0"/>
                <a:ea typeface="微软雅黑" pitchFamily="34" charset="-122"/>
                <a:cs typeface="Arial" pitchFamily="34" charset="0"/>
              </a:rPr>
              <a:t>text. Click here to add your text. </a:t>
            </a:r>
            <a:endParaRPr kumimoji="0" lang="en-US" altLang="zh-CN" sz="1400" b="0" i="0" u="none" strike="noStrike" kern="0" cap="none" spc="0" normalizeH="0" baseline="0" noProof="0" dirty="0">
              <a:ln>
                <a:noFill/>
              </a:ln>
              <a:solidFill>
                <a:sysClr val="window" lastClr="FFFFFF"/>
              </a:solidFill>
              <a:effectLst/>
              <a:uLnTx/>
              <a:uFillTx/>
              <a:latin typeface="Arial" pitchFamily="34" charset="0"/>
              <a:ea typeface="微软雅黑" pitchFamily="34" charset="-122"/>
              <a:cs typeface="Arial" pitchFamily="34" charset="0"/>
            </a:endParaRPr>
          </a:p>
        </p:txBody>
      </p:sp>
      <p:sp>
        <p:nvSpPr>
          <p:cNvPr id="48" name="等腰三角形 47"/>
          <p:cNvSpPr/>
          <p:nvPr/>
        </p:nvSpPr>
        <p:spPr>
          <a:xfrm rot="5368527">
            <a:off x="5367140" y="1010097"/>
            <a:ext cx="1177370" cy="984131"/>
          </a:xfrm>
          <a:prstGeom prst="triangle">
            <a:avLst/>
          </a:prstGeom>
          <a:solidFill>
            <a:sysClr val="window" lastClr="FFFFFF"/>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79" name="Line 43"/>
          <p:cNvSpPr>
            <a:spLocks noChangeShapeType="1"/>
          </p:cNvSpPr>
          <p:nvPr/>
        </p:nvSpPr>
        <p:spPr bwMode="auto">
          <a:xfrm flipV="1">
            <a:off x="4987941" y="3972150"/>
            <a:ext cx="737123"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80" name="Group 50"/>
          <p:cNvGrpSpPr>
            <a:grpSpLocks/>
          </p:cNvGrpSpPr>
          <p:nvPr/>
        </p:nvGrpSpPr>
        <p:grpSpPr bwMode="auto">
          <a:xfrm>
            <a:off x="4177684" y="4153094"/>
            <a:ext cx="1539682" cy="492039"/>
            <a:chOff x="1444" y="3218"/>
            <a:chExt cx="672" cy="192"/>
          </a:xfrm>
        </p:grpSpPr>
        <p:sp>
          <p:nvSpPr>
            <p:cNvPr id="109" name="Line 51"/>
            <p:cNvSpPr>
              <a:spLocks noChangeShapeType="1"/>
            </p:cNvSpPr>
            <p:nvPr/>
          </p:nvSpPr>
          <p:spPr bwMode="auto">
            <a:xfrm>
              <a:off x="1732" y="3410"/>
              <a:ext cx="38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0" name="Line 52"/>
            <p:cNvSpPr>
              <a:spLocks noChangeShapeType="1"/>
            </p:cNvSpPr>
            <p:nvPr/>
          </p:nvSpPr>
          <p:spPr bwMode="auto">
            <a:xfrm>
              <a:off x="1444" y="3218"/>
              <a:ext cx="288" cy="19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81" name="Group 47"/>
          <p:cNvGrpSpPr>
            <a:grpSpLocks/>
          </p:cNvGrpSpPr>
          <p:nvPr/>
        </p:nvGrpSpPr>
        <p:grpSpPr bwMode="auto">
          <a:xfrm>
            <a:off x="4177684" y="2053196"/>
            <a:ext cx="1539682" cy="515848"/>
            <a:chOff x="1492" y="1538"/>
            <a:chExt cx="624" cy="240"/>
          </a:xfrm>
        </p:grpSpPr>
        <p:sp>
          <p:nvSpPr>
            <p:cNvPr id="107" name="Line 48"/>
            <p:cNvSpPr>
              <a:spLocks noChangeShapeType="1"/>
            </p:cNvSpPr>
            <p:nvPr/>
          </p:nvSpPr>
          <p:spPr bwMode="auto">
            <a:xfrm>
              <a:off x="1732" y="1538"/>
              <a:ext cx="38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8" name="Line 49"/>
            <p:cNvSpPr>
              <a:spLocks noChangeShapeType="1"/>
            </p:cNvSpPr>
            <p:nvPr/>
          </p:nvSpPr>
          <p:spPr bwMode="auto">
            <a:xfrm flipV="1">
              <a:off x="1492" y="1538"/>
              <a:ext cx="240" cy="24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82" name="Line 3"/>
          <p:cNvSpPr>
            <a:spLocks noChangeShapeType="1"/>
          </p:cNvSpPr>
          <p:nvPr/>
        </p:nvSpPr>
        <p:spPr bwMode="auto">
          <a:xfrm>
            <a:off x="5068774" y="2745225"/>
            <a:ext cx="65629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 name="Line 4"/>
          <p:cNvSpPr>
            <a:spLocks noChangeShapeType="1"/>
          </p:cNvSpPr>
          <p:nvPr/>
        </p:nvSpPr>
        <p:spPr bwMode="auto">
          <a:xfrm flipV="1">
            <a:off x="4987941" y="3353133"/>
            <a:ext cx="737123"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84" name="Group 5"/>
          <p:cNvGrpSpPr>
            <a:grpSpLocks/>
          </p:cNvGrpSpPr>
          <p:nvPr/>
        </p:nvGrpSpPr>
        <p:grpSpPr bwMode="auto">
          <a:xfrm>
            <a:off x="3885144" y="1392909"/>
            <a:ext cx="1839920" cy="731711"/>
            <a:chOff x="1492" y="1538"/>
            <a:chExt cx="624" cy="240"/>
          </a:xfrm>
        </p:grpSpPr>
        <p:sp>
          <p:nvSpPr>
            <p:cNvPr id="105" name="Line 6"/>
            <p:cNvSpPr>
              <a:spLocks noChangeShapeType="1"/>
            </p:cNvSpPr>
            <p:nvPr/>
          </p:nvSpPr>
          <p:spPr bwMode="auto">
            <a:xfrm>
              <a:off x="1732" y="1538"/>
              <a:ext cx="38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6" name="Line 7"/>
            <p:cNvSpPr>
              <a:spLocks noChangeShapeType="1"/>
            </p:cNvSpPr>
            <p:nvPr/>
          </p:nvSpPr>
          <p:spPr bwMode="auto">
            <a:xfrm flipV="1">
              <a:off x="1492" y="1538"/>
              <a:ext cx="240" cy="24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85" name="Group 8"/>
          <p:cNvGrpSpPr>
            <a:grpSpLocks/>
          </p:cNvGrpSpPr>
          <p:nvPr/>
        </p:nvGrpSpPr>
        <p:grpSpPr bwMode="auto">
          <a:xfrm>
            <a:off x="3796614" y="4500697"/>
            <a:ext cx="1928452" cy="792026"/>
            <a:chOff x="1444" y="3218"/>
            <a:chExt cx="672" cy="192"/>
          </a:xfrm>
        </p:grpSpPr>
        <p:sp>
          <p:nvSpPr>
            <p:cNvPr id="103" name="Line 9"/>
            <p:cNvSpPr>
              <a:spLocks noChangeShapeType="1"/>
            </p:cNvSpPr>
            <p:nvPr/>
          </p:nvSpPr>
          <p:spPr bwMode="auto">
            <a:xfrm>
              <a:off x="1732" y="3410"/>
              <a:ext cx="38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4" name="Line 10"/>
            <p:cNvSpPr>
              <a:spLocks noChangeShapeType="1"/>
            </p:cNvSpPr>
            <p:nvPr/>
          </p:nvSpPr>
          <p:spPr bwMode="auto">
            <a:xfrm>
              <a:off x="1444" y="3218"/>
              <a:ext cx="288" cy="19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86" name="AutoShape 11"/>
          <p:cNvSpPr>
            <a:spLocks noChangeArrowheads="1"/>
          </p:cNvSpPr>
          <p:nvPr/>
        </p:nvSpPr>
        <p:spPr bwMode="gray">
          <a:xfrm>
            <a:off x="5963460" y="1196149"/>
            <a:ext cx="4316639" cy="433313"/>
          </a:xfrm>
          <a:prstGeom prst="roundRect">
            <a:avLst>
              <a:gd name="adj" fmla="val 50000"/>
            </a:avLst>
          </a:prstGeom>
          <a:gradFill rotWithShape="1">
            <a:gsLst>
              <a:gs pos="0">
                <a:srgbClr val="F8F8F8"/>
              </a:gs>
              <a:gs pos="100000">
                <a:srgbClr val="F8F8F8">
                  <a:gamma/>
                  <a:shade val="76471"/>
                  <a:invGamma/>
                </a:srgbClr>
              </a:gs>
            </a:gsLst>
            <a:lin ang="5400000" scaled="1"/>
          </a:gradFill>
          <a:ln w="19050">
            <a:noFill/>
            <a:round/>
            <a:headEnd/>
            <a:tailEnd/>
          </a:ln>
          <a:effectLst>
            <a:outerShdw dist="53882" dir="2700000" algn="ctr" rotWithShape="0">
              <a:srgbClr val="292929">
                <a:alpha val="50000"/>
              </a:srgbClr>
            </a:outerShdw>
          </a:effectLst>
        </p:spPr>
        <p:txBody>
          <a:bodyPr wrap="none" anchor="ctr"/>
          <a:lstStyle/>
          <a:p>
            <a:pPr>
              <a:defRPr/>
            </a:pPr>
            <a:r>
              <a:rPr lang="zh-CN" altLang="en-US" sz="2000" b="1" dirty="0" smtClean="0">
                <a:latin typeface="+mn-ea"/>
              </a:rPr>
              <a:t>一、</a:t>
            </a:r>
            <a:r>
              <a:rPr lang="zh-CN" altLang="en-US" sz="2000" b="1" dirty="0">
                <a:latin typeface="+mn-ea"/>
              </a:rPr>
              <a:t>登陆</a:t>
            </a:r>
          </a:p>
        </p:txBody>
      </p:sp>
      <p:sp>
        <p:nvSpPr>
          <p:cNvPr id="87" name="AutoShape 13"/>
          <p:cNvSpPr>
            <a:spLocks noChangeArrowheads="1"/>
          </p:cNvSpPr>
          <p:nvPr/>
        </p:nvSpPr>
        <p:spPr bwMode="gray">
          <a:xfrm>
            <a:off x="5869409" y="1854793"/>
            <a:ext cx="4115023" cy="433312"/>
          </a:xfrm>
          <a:prstGeom prst="roundRect">
            <a:avLst>
              <a:gd name="adj" fmla="val 50000"/>
            </a:avLst>
          </a:prstGeom>
          <a:gradFill rotWithShape="1">
            <a:gsLst>
              <a:gs pos="0">
                <a:srgbClr val="F8F8F8"/>
              </a:gs>
              <a:gs pos="100000">
                <a:srgbClr val="F8F8F8">
                  <a:gamma/>
                  <a:shade val="76471"/>
                  <a:invGamma/>
                </a:srgbClr>
              </a:gs>
            </a:gsLst>
            <a:lin ang="5400000" scaled="1"/>
          </a:gradFill>
          <a:ln w="19050">
            <a:noFill/>
            <a:round/>
            <a:headEnd/>
            <a:tailEnd/>
          </a:ln>
          <a:effectLst>
            <a:outerShdw dist="53882" dir="2700000" algn="ctr" rotWithShape="0">
              <a:srgbClr val="292929">
                <a:alpha val="50000"/>
              </a:srgbClr>
            </a:outerShdw>
          </a:effectLst>
        </p:spPr>
        <p:txBody>
          <a:bodyPr wrap="none" anchor="ctr"/>
          <a:lstStyle/>
          <a:p>
            <a:pPr>
              <a:defRPr/>
            </a:pPr>
            <a:endParaRPr lang="zh-CN" altLang="en-US" dirty="0">
              <a:ea typeface="宋体" pitchFamily="2" charset="-122"/>
            </a:endParaRPr>
          </a:p>
        </p:txBody>
      </p:sp>
      <p:sp>
        <p:nvSpPr>
          <p:cNvPr id="88" name="AutoShape 15"/>
          <p:cNvSpPr>
            <a:spLocks noChangeArrowheads="1"/>
          </p:cNvSpPr>
          <p:nvPr/>
        </p:nvSpPr>
        <p:spPr bwMode="gray">
          <a:xfrm>
            <a:off x="5815520" y="2513491"/>
            <a:ext cx="3550892" cy="434899"/>
          </a:xfrm>
          <a:prstGeom prst="roundRect">
            <a:avLst>
              <a:gd name="adj" fmla="val 50000"/>
            </a:avLst>
          </a:prstGeom>
          <a:gradFill rotWithShape="1">
            <a:gsLst>
              <a:gs pos="0">
                <a:srgbClr val="F8F8F8"/>
              </a:gs>
              <a:gs pos="100000">
                <a:srgbClr val="BEBEBE"/>
              </a:gs>
            </a:gsLst>
            <a:lin ang="5400000" scaled="1"/>
          </a:gradFill>
          <a:ln w="19050">
            <a:noFill/>
            <a:round/>
            <a:headEnd/>
            <a:tailEnd/>
          </a:ln>
          <a:effectLst>
            <a:outerShdw dist="53882" dir="2700000" algn="ctr" rotWithShape="0">
              <a:srgbClr val="292929">
                <a:alpha val="50000"/>
              </a:srgbClr>
            </a:outerShdw>
          </a:effectLst>
        </p:spPr>
        <p:txBody>
          <a:bodyPr wrap="none" anchor="ctr"/>
          <a:lstStyle/>
          <a:p>
            <a:pPr>
              <a:defRPr/>
            </a:pPr>
            <a:endParaRPr lang="zh-CN" altLang="en-US">
              <a:ea typeface="宋体" pitchFamily="2" charset="-122"/>
            </a:endParaRPr>
          </a:p>
        </p:txBody>
      </p:sp>
      <p:sp>
        <p:nvSpPr>
          <p:cNvPr id="89" name="Oval 17"/>
          <p:cNvSpPr>
            <a:spLocks noChangeArrowheads="1"/>
          </p:cNvSpPr>
          <p:nvPr/>
        </p:nvSpPr>
        <p:spPr bwMode="gray">
          <a:xfrm>
            <a:off x="5623059" y="1294502"/>
            <a:ext cx="246349" cy="201578"/>
          </a:xfrm>
          <a:prstGeom prst="ellipse">
            <a:avLst/>
          </a:prstGeom>
          <a:solidFill>
            <a:schemeClr val="accent2">
              <a:lumMod val="60000"/>
              <a:lumOff val="40000"/>
            </a:schemeClr>
          </a:solidFill>
          <a:ln w="19050">
            <a:solidFill>
              <a:srgbClr val="FFFFFF"/>
            </a:solidFill>
            <a:round/>
            <a:headEnd/>
            <a:tailEnd/>
          </a:ln>
          <a:effectLst>
            <a:outerShdw dist="63500" dir="2212194" algn="ctr" rotWithShape="0">
              <a:schemeClr val="bg2">
                <a:alpha val="50000"/>
              </a:schemeClr>
            </a:outerShdw>
          </a:effectLst>
        </p:spPr>
        <p:txBody>
          <a:bodyPr wrap="none" anchor="ctr"/>
          <a:lstStyle/>
          <a:p>
            <a:pPr>
              <a:defRPr/>
            </a:pPr>
            <a:endParaRPr lang="zh-CN" altLang="en-US">
              <a:ea typeface="宋体" pitchFamily="2" charset="-122"/>
            </a:endParaRPr>
          </a:p>
        </p:txBody>
      </p:sp>
      <p:sp>
        <p:nvSpPr>
          <p:cNvPr id="90" name="Oval 18"/>
          <p:cNvSpPr>
            <a:spLocks noChangeArrowheads="1"/>
          </p:cNvSpPr>
          <p:nvPr/>
        </p:nvSpPr>
        <p:spPr bwMode="gray">
          <a:xfrm>
            <a:off x="5636532" y="1972248"/>
            <a:ext cx="246349" cy="203164"/>
          </a:xfrm>
          <a:prstGeom prst="ellipse">
            <a:avLst/>
          </a:prstGeom>
          <a:solidFill>
            <a:schemeClr val="tx2">
              <a:lumMod val="60000"/>
              <a:lumOff val="40000"/>
            </a:schemeClr>
          </a:solidFill>
          <a:ln w="19050">
            <a:solidFill>
              <a:srgbClr val="FFFFFF"/>
            </a:solidFill>
            <a:round/>
            <a:headEnd/>
            <a:tailEnd/>
          </a:ln>
          <a:effectLst>
            <a:outerShdw dist="63500" dir="2212194" algn="ctr" rotWithShape="0">
              <a:schemeClr val="bg2">
                <a:alpha val="50000"/>
              </a:schemeClr>
            </a:outerShdw>
          </a:effectLst>
        </p:spPr>
        <p:txBody>
          <a:bodyPr wrap="none" anchor="ctr"/>
          <a:lstStyle/>
          <a:p>
            <a:pPr>
              <a:defRPr/>
            </a:pPr>
            <a:endParaRPr lang="zh-CN" altLang="en-US">
              <a:ea typeface="宋体" pitchFamily="2" charset="-122"/>
            </a:endParaRPr>
          </a:p>
        </p:txBody>
      </p:sp>
      <p:sp>
        <p:nvSpPr>
          <p:cNvPr id="91" name="Oval 19"/>
          <p:cNvSpPr>
            <a:spLocks noChangeArrowheads="1"/>
          </p:cNvSpPr>
          <p:nvPr/>
        </p:nvSpPr>
        <p:spPr bwMode="gray">
          <a:xfrm>
            <a:off x="5636532" y="2643643"/>
            <a:ext cx="246349" cy="203164"/>
          </a:xfrm>
          <a:prstGeom prst="ellipse">
            <a:avLst/>
          </a:prstGeom>
          <a:solidFill>
            <a:schemeClr val="bg1">
              <a:lumMod val="75000"/>
            </a:schemeClr>
          </a:solidFill>
          <a:ln w="19050">
            <a:solidFill>
              <a:srgbClr val="FFFFFF"/>
            </a:solidFill>
            <a:round/>
            <a:headEnd/>
            <a:tailEnd/>
          </a:ln>
          <a:effectLst>
            <a:outerShdw dist="63500" dir="2212194" algn="ctr" rotWithShape="0">
              <a:schemeClr val="bg2">
                <a:alpha val="50000"/>
              </a:schemeClr>
            </a:outerShdw>
          </a:effectLst>
        </p:spPr>
        <p:txBody>
          <a:bodyPr wrap="none" anchor="ctr"/>
          <a:lstStyle/>
          <a:p>
            <a:pPr>
              <a:defRPr/>
            </a:pPr>
            <a:endParaRPr lang="zh-CN" altLang="en-US">
              <a:ea typeface="宋体" pitchFamily="2" charset="-122"/>
            </a:endParaRPr>
          </a:p>
        </p:txBody>
      </p:sp>
      <p:sp>
        <p:nvSpPr>
          <p:cNvPr id="92" name="AutoShape 20"/>
          <p:cNvSpPr>
            <a:spLocks noChangeArrowheads="1"/>
          </p:cNvSpPr>
          <p:nvPr/>
        </p:nvSpPr>
        <p:spPr bwMode="gray">
          <a:xfrm>
            <a:off x="5815519" y="3162666"/>
            <a:ext cx="3664858" cy="434899"/>
          </a:xfrm>
          <a:prstGeom prst="roundRect">
            <a:avLst>
              <a:gd name="adj" fmla="val 50000"/>
            </a:avLst>
          </a:prstGeom>
          <a:gradFill rotWithShape="1">
            <a:gsLst>
              <a:gs pos="0">
                <a:srgbClr val="F8F8F8"/>
              </a:gs>
              <a:gs pos="100000">
                <a:srgbClr val="F8F8F8">
                  <a:gamma/>
                  <a:shade val="76471"/>
                  <a:invGamma/>
                </a:srgbClr>
              </a:gs>
            </a:gsLst>
            <a:lin ang="5400000" scaled="1"/>
          </a:gradFill>
          <a:ln w="19050">
            <a:noFill/>
            <a:round/>
            <a:headEnd/>
            <a:tailEnd/>
          </a:ln>
          <a:effectLst>
            <a:outerShdw dist="53882" dir="2700000" algn="ctr" rotWithShape="0">
              <a:srgbClr val="292929">
                <a:alpha val="50000"/>
              </a:srgbClr>
            </a:outerShdw>
          </a:effectLst>
        </p:spPr>
        <p:txBody>
          <a:bodyPr wrap="none" anchor="ctr"/>
          <a:lstStyle/>
          <a:p>
            <a:pPr>
              <a:defRPr/>
            </a:pPr>
            <a:endParaRPr lang="zh-CN" altLang="en-US">
              <a:ea typeface="宋体" pitchFamily="2" charset="-122"/>
            </a:endParaRPr>
          </a:p>
        </p:txBody>
      </p:sp>
      <p:sp>
        <p:nvSpPr>
          <p:cNvPr id="93" name="Oval 22"/>
          <p:cNvSpPr>
            <a:spLocks noChangeArrowheads="1"/>
          </p:cNvSpPr>
          <p:nvPr/>
        </p:nvSpPr>
        <p:spPr bwMode="gray">
          <a:xfrm>
            <a:off x="5623059" y="3286470"/>
            <a:ext cx="246349" cy="203164"/>
          </a:xfrm>
          <a:prstGeom prst="ellipse">
            <a:avLst/>
          </a:prstGeom>
          <a:solidFill>
            <a:schemeClr val="bg1">
              <a:lumMod val="75000"/>
            </a:schemeClr>
          </a:solidFill>
          <a:ln w="19050">
            <a:solidFill>
              <a:srgbClr val="FFFFFF"/>
            </a:solidFill>
            <a:round/>
            <a:headEnd/>
            <a:tailEnd/>
          </a:ln>
          <a:effectLst>
            <a:outerShdw dist="63500" dir="2212194" algn="ctr" rotWithShape="0">
              <a:schemeClr val="bg2">
                <a:alpha val="50000"/>
              </a:schemeClr>
            </a:outerShdw>
          </a:effectLst>
        </p:spPr>
        <p:txBody>
          <a:bodyPr wrap="none" anchor="ctr"/>
          <a:lstStyle/>
          <a:p>
            <a:pPr>
              <a:defRPr/>
            </a:pPr>
            <a:endParaRPr lang="zh-CN" altLang="en-US">
              <a:ea typeface="宋体" pitchFamily="2" charset="-122"/>
            </a:endParaRPr>
          </a:p>
        </p:txBody>
      </p:sp>
      <p:sp>
        <p:nvSpPr>
          <p:cNvPr id="94" name="AutoShape 35"/>
          <p:cNvSpPr>
            <a:spLocks noChangeArrowheads="1"/>
          </p:cNvSpPr>
          <p:nvPr/>
        </p:nvSpPr>
        <p:spPr bwMode="gray">
          <a:xfrm>
            <a:off x="5842464" y="4443556"/>
            <a:ext cx="4236273" cy="434899"/>
          </a:xfrm>
          <a:prstGeom prst="roundRect">
            <a:avLst>
              <a:gd name="adj" fmla="val 50000"/>
            </a:avLst>
          </a:prstGeom>
          <a:gradFill rotWithShape="1">
            <a:gsLst>
              <a:gs pos="0">
                <a:srgbClr val="F8F8F8"/>
              </a:gs>
              <a:gs pos="100000">
                <a:srgbClr val="F8F8F8">
                  <a:gamma/>
                  <a:shade val="76471"/>
                  <a:invGamma/>
                </a:srgbClr>
              </a:gs>
            </a:gsLst>
            <a:lin ang="5400000" scaled="1"/>
          </a:gradFill>
          <a:ln w="19050">
            <a:noFill/>
            <a:round/>
            <a:headEnd/>
            <a:tailEnd/>
          </a:ln>
          <a:effectLst>
            <a:outerShdw dist="53882" dir="2700000" algn="ctr" rotWithShape="0">
              <a:srgbClr val="292929">
                <a:alpha val="50000"/>
              </a:srgbClr>
            </a:outerShdw>
          </a:effectLst>
        </p:spPr>
        <p:txBody>
          <a:bodyPr wrap="none" anchor="ctr"/>
          <a:lstStyle/>
          <a:p>
            <a:pPr>
              <a:defRPr/>
            </a:pPr>
            <a:endParaRPr lang="zh-CN" altLang="en-US">
              <a:ea typeface="宋体" pitchFamily="2" charset="-122"/>
            </a:endParaRPr>
          </a:p>
        </p:txBody>
      </p:sp>
      <p:sp>
        <p:nvSpPr>
          <p:cNvPr id="95" name="Oval 37"/>
          <p:cNvSpPr>
            <a:spLocks noChangeArrowheads="1"/>
          </p:cNvSpPr>
          <p:nvPr/>
        </p:nvSpPr>
        <p:spPr bwMode="gray">
          <a:xfrm>
            <a:off x="5624985" y="4559424"/>
            <a:ext cx="246349" cy="203164"/>
          </a:xfrm>
          <a:prstGeom prst="ellipse">
            <a:avLst/>
          </a:prstGeom>
          <a:solidFill>
            <a:srgbClr val="92D050"/>
          </a:solidFill>
          <a:ln w="19050">
            <a:solidFill>
              <a:srgbClr val="FFFFFF"/>
            </a:solidFill>
            <a:round/>
            <a:headEnd/>
            <a:tailEnd/>
          </a:ln>
          <a:effectLst>
            <a:outerShdw dist="63500" dir="2212194" algn="ctr" rotWithShape="0">
              <a:schemeClr val="bg2">
                <a:alpha val="50000"/>
              </a:schemeClr>
            </a:outerShdw>
          </a:effectLst>
        </p:spPr>
        <p:txBody>
          <a:bodyPr wrap="none" anchor="ctr"/>
          <a:lstStyle/>
          <a:p>
            <a:pPr>
              <a:defRPr/>
            </a:pPr>
            <a:endParaRPr lang="zh-CN" altLang="en-US">
              <a:ea typeface="宋体" pitchFamily="2" charset="-122"/>
            </a:endParaRPr>
          </a:p>
        </p:txBody>
      </p:sp>
      <p:sp>
        <p:nvSpPr>
          <p:cNvPr id="96" name="Oval 38"/>
          <p:cNvSpPr>
            <a:spLocks noChangeArrowheads="1"/>
          </p:cNvSpPr>
          <p:nvPr/>
        </p:nvSpPr>
        <p:spPr bwMode="gray">
          <a:xfrm>
            <a:off x="5596115" y="5226059"/>
            <a:ext cx="246349" cy="203164"/>
          </a:xfrm>
          <a:prstGeom prst="ellipse">
            <a:avLst/>
          </a:prstGeom>
          <a:solidFill>
            <a:schemeClr val="accent2">
              <a:lumMod val="40000"/>
              <a:lumOff val="60000"/>
            </a:schemeClr>
          </a:solidFill>
          <a:ln w="19050">
            <a:solidFill>
              <a:srgbClr val="FFFFFF"/>
            </a:solidFill>
            <a:round/>
            <a:headEnd/>
            <a:tailEnd/>
          </a:ln>
          <a:effectLst>
            <a:outerShdw dist="63500" dir="2212194" algn="ctr" rotWithShape="0">
              <a:schemeClr val="bg2">
                <a:alpha val="50000"/>
              </a:schemeClr>
            </a:outerShdw>
          </a:effectLst>
        </p:spPr>
        <p:txBody>
          <a:bodyPr wrap="none" anchor="ctr"/>
          <a:lstStyle/>
          <a:p>
            <a:pPr>
              <a:defRPr/>
            </a:pPr>
            <a:endParaRPr lang="zh-CN" altLang="en-US">
              <a:ea typeface="宋体" pitchFamily="2" charset="-122"/>
            </a:endParaRPr>
          </a:p>
        </p:txBody>
      </p:sp>
      <p:sp>
        <p:nvSpPr>
          <p:cNvPr id="97" name="AutoShape 44"/>
          <p:cNvSpPr>
            <a:spLocks noChangeArrowheads="1"/>
          </p:cNvSpPr>
          <p:nvPr/>
        </p:nvSpPr>
        <p:spPr bwMode="gray">
          <a:xfrm>
            <a:off x="5815520" y="3781684"/>
            <a:ext cx="3550892" cy="434899"/>
          </a:xfrm>
          <a:prstGeom prst="roundRect">
            <a:avLst>
              <a:gd name="adj" fmla="val 50000"/>
            </a:avLst>
          </a:prstGeom>
          <a:gradFill rotWithShape="1">
            <a:gsLst>
              <a:gs pos="0">
                <a:srgbClr val="F8F8F8"/>
              </a:gs>
              <a:gs pos="100000">
                <a:srgbClr val="F8F8F8">
                  <a:gamma/>
                  <a:shade val="76471"/>
                  <a:invGamma/>
                </a:srgbClr>
              </a:gs>
            </a:gsLst>
            <a:lin ang="5400000" scaled="1"/>
          </a:gradFill>
          <a:ln w="19050">
            <a:noFill/>
            <a:round/>
            <a:headEnd/>
            <a:tailEnd/>
          </a:ln>
          <a:effectLst>
            <a:outerShdw dist="53882" dir="2700000" algn="ctr" rotWithShape="0">
              <a:srgbClr val="292929">
                <a:alpha val="50000"/>
              </a:srgbClr>
            </a:outerShdw>
          </a:effectLst>
        </p:spPr>
        <p:txBody>
          <a:bodyPr wrap="none" anchor="ctr"/>
          <a:lstStyle/>
          <a:p>
            <a:pPr>
              <a:defRPr/>
            </a:pPr>
            <a:endParaRPr lang="zh-CN" altLang="en-US">
              <a:ea typeface="宋体" pitchFamily="2" charset="-122"/>
            </a:endParaRPr>
          </a:p>
        </p:txBody>
      </p:sp>
      <p:sp>
        <p:nvSpPr>
          <p:cNvPr id="98" name="Oval 46"/>
          <p:cNvSpPr>
            <a:spLocks noChangeArrowheads="1"/>
          </p:cNvSpPr>
          <p:nvPr/>
        </p:nvSpPr>
        <p:spPr bwMode="gray">
          <a:xfrm>
            <a:off x="5623059" y="3905487"/>
            <a:ext cx="246349" cy="203164"/>
          </a:xfrm>
          <a:prstGeom prst="ellipse">
            <a:avLst/>
          </a:prstGeom>
          <a:solidFill>
            <a:schemeClr val="tx2">
              <a:lumMod val="60000"/>
              <a:lumOff val="40000"/>
            </a:schemeClr>
          </a:solidFill>
          <a:ln w="19050">
            <a:solidFill>
              <a:srgbClr val="FFFFFF"/>
            </a:solidFill>
            <a:round/>
            <a:headEnd/>
            <a:tailEnd/>
          </a:ln>
          <a:effectLst>
            <a:outerShdw dist="63500" dir="2212194" algn="ctr" rotWithShape="0">
              <a:schemeClr val="bg2">
                <a:alpha val="50000"/>
              </a:schemeClr>
            </a:outerShdw>
          </a:effectLst>
        </p:spPr>
        <p:txBody>
          <a:bodyPr wrap="none" anchor="ctr"/>
          <a:lstStyle/>
          <a:p>
            <a:pPr>
              <a:defRPr/>
            </a:pPr>
            <a:endParaRPr lang="zh-CN" altLang="en-US">
              <a:ea typeface="宋体" pitchFamily="2" charset="-122"/>
            </a:endParaRPr>
          </a:p>
        </p:txBody>
      </p:sp>
      <p:grpSp>
        <p:nvGrpSpPr>
          <p:cNvPr id="99" name="组合 98"/>
          <p:cNvGrpSpPr/>
          <p:nvPr/>
        </p:nvGrpSpPr>
        <p:grpSpPr>
          <a:xfrm>
            <a:off x="2366351" y="2066846"/>
            <a:ext cx="2877280" cy="2845577"/>
            <a:chOff x="1071563" y="2078038"/>
            <a:chExt cx="2373312" cy="2371725"/>
          </a:xfrm>
        </p:grpSpPr>
        <p:sp>
          <p:nvSpPr>
            <p:cNvPr id="100" name="Oval 25"/>
            <p:cNvSpPr>
              <a:spLocks noChangeArrowheads="1"/>
            </p:cNvSpPr>
            <p:nvPr/>
          </p:nvSpPr>
          <p:spPr bwMode="gray">
            <a:xfrm>
              <a:off x="1071563" y="2078038"/>
              <a:ext cx="2373312" cy="2371725"/>
            </a:xfrm>
            <a:prstGeom prst="ellipse">
              <a:avLst/>
            </a:prstGeom>
            <a:solidFill>
              <a:schemeClr val="accent6">
                <a:lumMod val="75000"/>
              </a:schemeClr>
            </a:solidFill>
            <a:ln w="38100" algn="ctr">
              <a:noFill/>
              <a:round/>
              <a:headEnd/>
              <a:tailEnd/>
            </a:ln>
            <a:effectLst/>
          </p:spPr>
          <p:txBody>
            <a:bodyPr wrap="none" anchor="ctr">
              <a:spAutoFit/>
            </a:bodyPr>
            <a:lstStyle/>
            <a:p>
              <a:pPr>
                <a:defRPr/>
              </a:pPr>
              <a:endParaRPr lang="zh-CN" altLang="en-US">
                <a:ea typeface="宋体" pitchFamily="2" charset="-122"/>
              </a:endParaRPr>
            </a:p>
          </p:txBody>
        </p:sp>
        <p:sp>
          <p:nvSpPr>
            <p:cNvPr id="101" name="Oval 30"/>
            <p:cNvSpPr>
              <a:spLocks noChangeArrowheads="1"/>
            </p:cNvSpPr>
            <p:nvPr/>
          </p:nvSpPr>
          <p:spPr bwMode="gray">
            <a:xfrm>
              <a:off x="1381125" y="2374900"/>
              <a:ext cx="1755775" cy="1755775"/>
            </a:xfrm>
            <a:prstGeom prst="ellipse">
              <a:avLst/>
            </a:prstGeom>
            <a:solidFill>
              <a:schemeClr val="bg2"/>
            </a:soli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102" name="Text Box 33"/>
            <p:cNvSpPr txBox="1">
              <a:spLocks noChangeArrowheads="1"/>
            </p:cNvSpPr>
            <p:nvPr/>
          </p:nvSpPr>
          <p:spPr bwMode="gray">
            <a:xfrm>
              <a:off x="1360488" y="2968625"/>
              <a:ext cx="18272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zh-CN" altLang="en-US" sz="2800" b="1" dirty="0">
                  <a:solidFill>
                    <a:srgbClr val="000000"/>
                  </a:solidFill>
                  <a:latin typeface="华文中宋" pitchFamily="2" charset="-122"/>
                  <a:ea typeface="华文中宋" pitchFamily="2" charset="-122"/>
                </a:rPr>
                <a:t>主要内容</a:t>
              </a:r>
            </a:p>
          </p:txBody>
        </p:sp>
      </p:grpSp>
      <p:sp>
        <p:nvSpPr>
          <p:cNvPr id="111" name="AutoShape 35"/>
          <p:cNvSpPr>
            <a:spLocks noChangeArrowheads="1"/>
          </p:cNvSpPr>
          <p:nvPr/>
        </p:nvSpPr>
        <p:spPr bwMode="gray">
          <a:xfrm>
            <a:off x="5784754" y="5075273"/>
            <a:ext cx="4522818" cy="434899"/>
          </a:xfrm>
          <a:prstGeom prst="roundRect">
            <a:avLst>
              <a:gd name="adj" fmla="val 50000"/>
            </a:avLst>
          </a:prstGeom>
          <a:gradFill rotWithShape="1">
            <a:gsLst>
              <a:gs pos="0">
                <a:srgbClr val="F8F8F8"/>
              </a:gs>
              <a:gs pos="100000">
                <a:srgbClr val="F8F8F8">
                  <a:gamma/>
                  <a:shade val="76471"/>
                  <a:invGamma/>
                </a:srgbClr>
              </a:gs>
            </a:gsLst>
            <a:lin ang="5400000" scaled="1"/>
          </a:gradFill>
          <a:ln w="19050">
            <a:noFill/>
            <a:round/>
            <a:headEnd/>
            <a:tailEnd/>
          </a:ln>
          <a:effectLst>
            <a:outerShdw dist="53882" dir="2700000" algn="ctr" rotWithShape="0">
              <a:srgbClr val="292929">
                <a:alpha val="50000"/>
              </a:srgbClr>
            </a:outerShdw>
          </a:effectLst>
        </p:spPr>
        <p:txBody>
          <a:bodyPr wrap="none" anchor="ctr"/>
          <a:lstStyle/>
          <a:p>
            <a:pPr>
              <a:defRPr/>
            </a:pPr>
            <a:endParaRPr lang="zh-CN" altLang="en-US">
              <a:ea typeface="宋体" pitchFamily="2" charset="-122"/>
            </a:endParaRPr>
          </a:p>
        </p:txBody>
      </p:sp>
      <p:sp>
        <p:nvSpPr>
          <p:cNvPr id="113" name="TextBox 112"/>
          <p:cNvSpPr txBox="1"/>
          <p:nvPr/>
        </p:nvSpPr>
        <p:spPr>
          <a:xfrm>
            <a:off x="5963461" y="1887995"/>
            <a:ext cx="4316639" cy="400110"/>
          </a:xfrm>
          <a:prstGeom prst="rect">
            <a:avLst/>
          </a:prstGeom>
          <a:noFill/>
        </p:spPr>
        <p:txBody>
          <a:bodyPr wrap="square" rtlCol="0">
            <a:spAutoFit/>
          </a:bodyPr>
          <a:lstStyle/>
          <a:p>
            <a:r>
              <a:rPr lang="zh-CN" altLang="en-US" sz="2000" b="1" dirty="0" smtClean="0"/>
              <a:t>二、检索</a:t>
            </a:r>
            <a:endParaRPr lang="zh-CN" altLang="en-US" sz="2000" b="1" dirty="0"/>
          </a:p>
        </p:txBody>
      </p:sp>
      <p:sp>
        <p:nvSpPr>
          <p:cNvPr id="114" name="TextBox 113"/>
          <p:cNvSpPr txBox="1"/>
          <p:nvPr/>
        </p:nvSpPr>
        <p:spPr>
          <a:xfrm>
            <a:off x="5984545" y="2544852"/>
            <a:ext cx="2093127" cy="400110"/>
          </a:xfrm>
          <a:prstGeom prst="rect">
            <a:avLst/>
          </a:prstGeom>
          <a:noFill/>
        </p:spPr>
        <p:txBody>
          <a:bodyPr wrap="square" rtlCol="0">
            <a:spAutoFit/>
          </a:bodyPr>
          <a:lstStyle/>
          <a:p>
            <a:r>
              <a:rPr lang="zh-CN" altLang="en-US" sz="2000" b="1" dirty="0" smtClean="0"/>
              <a:t>三</a:t>
            </a:r>
            <a:r>
              <a:rPr lang="zh-CN" altLang="en-US" sz="2000" b="1" dirty="0" smtClean="0"/>
              <a:t>、</a:t>
            </a:r>
            <a:r>
              <a:rPr lang="zh-CN" altLang="en-US" sz="2000" b="1" dirty="0"/>
              <a:t>阅读</a:t>
            </a:r>
            <a:endParaRPr lang="zh-CN" altLang="en-US" sz="2000" b="1" dirty="0"/>
          </a:p>
        </p:txBody>
      </p:sp>
      <p:sp>
        <p:nvSpPr>
          <p:cNvPr id="116" name="TextBox 115"/>
          <p:cNvSpPr txBox="1"/>
          <p:nvPr/>
        </p:nvSpPr>
        <p:spPr>
          <a:xfrm>
            <a:off x="6028654" y="3861048"/>
            <a:ext cx="2093127" cy="400110"/>
          </a:xfrm>
          <a:prstGeom prst="rect">
            <a:avLst/>
          </a:prstGeom>
          <a:noFill/>
        </p:spPr>
        <p:txBody>
          <a:bodyPr wrap="square" rtlCol="0">
            <a:spAutoFit/>
          </a:bodyPr>
          <a:lstStyle/>
          <a:p>
            <a:r>
              <a:rPr lang="zh-CN" altLang="en-US" sz="2000" b="1" dirty="0"/>
              <a:t>五</a:t>
            </a:r>
            <a:r>
              <a:rPr lang="zh-CN" altLang="en-US" sz="2000" b="1" dirty="0" smtClean="0"/>
              <a:t>、专利保存</a:t>
            </a:r>
            <a:endParaRPr lang="zh-CN" altLang="en-US" sz="2000" b="1" dirty="0"/>
          </a:p>
        </p:txBody>
      </p:sp>
      <p:sp>
        <p:nvSpPr>
          <p:cNvPr id="117" name="TextBox 116"/>
          <p:cNvSpPr txBox="1"/>
          <p:nvPr/>
        </p:nvSpPr>
        <p:spPr>
          <a:xfrm>
            <a:off x="6028654" y="3249580"/>
            <a:ext cx="2371603" cy="400110"/>
          </a:xfrm>
          <a:prstGeom prst="rect">
            <a:avLst/>
          </a:prstGeom>
          <a:noFill/>
        </p:spPr>
        <p:txBody>
          <a:bodyPr wrap="square" rtlCol="0">
            <a:spAutoFit/>
          </a:bodyPr>
          <a:lstStyle/>
          <a:p>
            <a:r>
              <a:rPr lang="zh-CN" altLang="en-US" sz="2000" b="1" dirty="0"/>
              <a:t>四</a:t>
            </a:r>
            <a:r>
              <a:rPr lang="zh-CN" altLang="en-US" sz="2000" b="1" dirty="0" smtClean="0"/>
              <a:t>、</a:t>
            </a:r>
            <a:r>
              <a:rPr lang="zh-CN" altLang="en-US" sz="2000" b="1" dirty="0"/>
              <a:t>统计</a:t>
            </a:r>
            <a:r>
              <a:rPr lang="zh-CN" altLang="en-US" sz="2000" b="1" dirty="0" smtClean="0"/>
              <a:t>分析</a:t>
            </a:r>
            <a:endParaRPr lang="zh-CN" altLang="en-US" sz="2000" b="1" dirty="0"/>
          </a:p>
        </p:txBody>
      </p:sp>
      <p:sp>
        <p:nvSpPr>
          <p:cNvPr id="118" name="TextBox 117"/>
          <p:cNvSpPr txBox="1"/>
          <p:nvPr/>
        </p:nvSpPr>
        <p:spPr>
          <a:xfrm>
            <a:off x="6028653" y="4443556"/>
            <a:ext cx="3451724" cy="400110"/>
          </a:xfrm>
          <a:prstGeom prst="rect">
            <a:avLst/>
          </a:prstGeom>
          <a:noFill/>
        </p:spPr>
        <p:txBody>
          <a:bodyPr wrap="square" rtlCol="0">
            <a:spAutoFit/>
          </a:bodyPr>
          <a:lstStyle/>
          <a:p>
            <a:r>
              <a:rPr lang="zh-CN" altLang="en-US" sz="2000" b="1" dirty="0" smtClean="0"/>
              <a:t>六、预警、下载</a:t>
            </a:r>
            <a:endParaRPr lang="zh-CN" altLang="en-US" sz="2000" b="1" dirty="0"/>
          </a:p>
        </p:txBody>
      </p:sp>
      <p:sp>
        <p:nvSpPr>
          <p:cNvPr id="119" name="TextBox 118"/>
          <p:cNvSpPr txBox="1"/>
          <p:nvPr/>
        </p:nvSpPr>
        <p:spPr>
          <a:xfrm>
            <a:off x="6028654" y="5149236"/>
            <a:ext cx="3523730" cy="400110"/>
          </a:xfrm>
          <a:prstGeom prst="rect">
            <a:avLst/>
          </a:prstGeom>
          <a:noFill/>
        </p:spPr>
        <p:txBody>
          <a:bodyPr wrap="square" rtlCol="0">
            <a:spAutoFit/>
          </a:bodyPr>
          <a:lstStyle/>
          <a:p>
            <a:r>
              <a:rPr lang="zh-CN" altLang="en-US" sz="2000" b="1" dirty="0" smtClean="0"/>
              <a:t>七、</a:t>
            </a:r>
            <a:r>
              <a:rPr lang="en-US" altLang="zh-CN" sz="2000" b="1" dirty="0" smtClean="0">
                <a:latin typeface="Times New Roman" panose="02020603050405020304" pitchFamily="18" charset="0"/>
                <a:cs typeface="Times New Roman" panose="02020603050405020304" pitchFamily="18" charset="0"/>
              </a:rPr>
              <a:t>Thinklear</a:t>
            </a:r>
            <a:r>
              <a:rPr lang="zh-CN" altLang="en-US" sz="2000" b="1" dirty="0" smtClean="0">
                <a:latin typeface="Times New Roman" panose="02020603050405020304" pitchFamily="18" charset="0"/>
                <a:cs typeface="Times New Roman" panose="02020603050405020304" pitchFamily="18" charset="0"/>
              </a:rPr>
              <a:t>线下分析工具</a:t>
            </a:r>
            <a:endParaRPr lang="zh-CN" altLang="en-US" sz="2000" b="1" dirty="0"/>
          </a:p>
        </p:txBody>
      </p:sp>
    </p:spTree>
    <p:extLst>
      <p:ext uri="{BB962C8B-B14F-4D97-AF65-F5344CB8AC3E}">
        <p14:creationId xmlns:p14="http://schemas.microsoft.com/office/powerpoint/2010/main" val="1537491685"/>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55183D58-648D-4475-BEF8-624F48514A30}" type="slidenum">
              <a:rPr lang="zh-CN" altLang="en-US" smtClean="0"/>
              <a:pPr/>
              <a:t>29</a:t>
            </a:fld>
            <a:endParaRPr lang="zh-CN" altLang="en-US" dirty="0"/>
          </a:p>
        </p:txBody>
      </p:sp>
      <p:sp>
        <p:nvSpPr>
          <p:cNvPr id="42" name="Arc 3"/>
          <p:cNvSpPr>
            <a:spLocks/>
          </p:cNvSpPr>
          <p:nvPr/>
        </p:nvSpPr>
        <p:spPr bwMode="gray">
          <a:xfrm rot="692470">
            <a:off x="5425402" y="1714028"/>
            <a:ext cx="1544595" cy="1632222"/>
          </a:xfrm>
          <a:custGeom>
            <a:avLst/>
            <a:gdLst>
              <a:gd name="T0" fmla="*/ 0 w 12831"/>
              <a:gd name="T1" fmla="*/ 2147483647 h 21600"/>
              <a:gd name="T2" fmla="*/ 2147483647 w 12831"/>
              <a:gd name="T3" fmla="*/ 2147483647 h 21600"/>
              <a:gd name="T4" fmla="*/ 2147483647 w 12831"/>
              <a:gd name="T5" fmla="*/ 2147483647 h 21600"/>
              <a:gd name="T6" fmla="*/ 0 60000 65536"/>
              <a:gd name="T7" fmla="*/ 0 60000 65536"/>
              <a:gd name="T8" fmla="*/ 0 60000 65536"/>
              <a:gd name="T9" fmla="*/ 0 w 12831"/>
              <a:gd name="T10" fmla="*/ 0 h 21600"/>
              <a:gd name="T11" fmla="*/ 12831 w 12831"/>
              <a:gd name="T12" fmla="*/ 21600 h 21600"/>
            </a:gdLst>
            <a:ahLst/>
            <a:cxnLst>
              <a:cxn ang="T6">
                <a:pos x="T0" y="T1"/>
              </a:cxn>
              <a:cxn ang="T7">
                <a:pos x="T2" y="T3"/>
              </a:cxn>
              <a:cxn ang="T8">
                <a:pos x="T4" y="T5"/>
              </a:cxn>
            </a:cxnLst>
            <a:rect l="T9" t="T10" r="T11" b="T12"/>
            <a:pathLst>
              <a:path w="12831" h="21600" fill="none" extrusionOk="0">
                <a:moveTo>
                  <a:pt x="-1" y="895"/>
                </a:moveTo>
                <a:cubicBezTo>
                  <a:pt x="1997" y="301"/>
                  <a:pt x="4070" y="-1"/>
                  <a:pt x="6155" y="0"/>
                </a:cubicBezTo>
                <a:cubicBezTo>
                  <a:pt x="8422" y="0"/>
                  <a:pt x="10675" y="356"/>
                  <a:pt x="12831" y="1057"/>
                </a:cubicBezTo>
              </a:path>
              <a:path w="12831" h="21600" stroke="0" extrusionOk="0">
                <a:moveTo>
                  <a:pt x="-1" y="895"/>
                </a:moveTo>
                <a:cubicBezTo>
                  <a:pt x="1997" y="301"/>
                  <a:pt x="4070" y="-1"/>
                  <a:pt x="6155" y="0"/>
                </a:cubicBezTo>
                <a:cubicBezTo>
                  <a:pt x="8422" y="0"/>
                  <a:pt x="10675" y="356"/>
                  <a:pt x="12831" y="1057"/>
                </a:cubicBezTo>
                <a:lnTo>
                  <a:pt x="6155" y="21600"/>
                </a:lnTo>
                <a:lnTo>
                  <a:pt x="-1" y="895"/>
                </a:lnTo>
                <a:close/>
              </a:path>
            </a:pathLst>
          </a:custGeom>
          <a:noFill/>
          <a:ln w="9525">
            <a:solidFill>
              <a:srgbClr val="000000"/>
            </a:solidFill>
            <a:prstDash val="sysDot"/>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grpSp>
        <p:nvGrpSpPr>
          <p:cNvPr id="43" name="Group 10"/>
          <p:cNvGrpSpPr>
            <a:grpSpLocks/>
          </p:cNvGrpSpPr>
          <p:nvPr/>
        </p:nvGrpSpPr>
        <p:grpSpPr bwMode="auto">
          <a:xfrm>
            <a:off x="5050774" y="1281288"/>
            <a:ext cx="489013" cy="497378"/>
            <a:chOff x="1833" y="1596"/>
            <a:chExt cx="368" cy="355"/>
          </a:xfrm>
        </p:grpSpPr>
        <p:pic>
          <p:nvPicPr>
            <p:cNvPr id="77" name="Picture 11" descr="circuler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1833" y="1596"/>
              <a:ext cx="368" cy="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Oval 12"/>
            <p:cNvSpPr>
              <a:spLocks noChangeArrowheads="1"/>
            </p:cNvSpPr>
            <p:nvPr/>
          </p:nvSpPr>
          <p:spPr bwMode="gray">
            <a:xfrm>
              <a:off x="1833" y="1596"/>
              <a:ext cx="366" cy="355"/>
            </a:xfrm>
            <a:prstGeom prst="ellipse">
              <a:avLst/>
            </a:prstGeom>
            <a:gradFill rotWithShape="1">
              <a:gsLst>
                <a:gs pos="0">
                  <a:srgbClr val="DDDDDD">
                    <a:alpha val="55000"/>
                  </a:srgbClr>
                </a:gs>
                <a:gs pos="50000">
                  <a:srgbClr val="DDDDDD">
                    <a:gamma/>
                    <a:shade val="46275"/>
                    <a:invGamma/>
                    <a:alpha val="89999"/>
                  </a:srgbClr>
                </a:gs>
                <a:gs pos="100000">
                  <a:srgbClr val="DDDDDD">
                    <a:alpha val="55000"/>
                  </a:srgbClr>
                </a:gs>
              </a:gsLst>
              <a:lin ang="5400000" scaled="1"/>
            </a:gradFill>
            <a:ln w="9525" algn="ctr">
              <a:noFill/>
              <a:round/>
              <a:headEnd/>
              <a:tailEnd/>
            </a:ln>
            <a:effectLst/>
          </p:spPr>
          <p:txBody>
            <a:bodyPr wrap="none" anchor="ctr"/>
            <a:lstStyle/>
            <a:p>
              <a:pPr>
                <a:defRPr/>
              </a:pPr>
              <a:endParaRPr lang="zh-CN" altLang="en-US">
                <a:latin typeface="Arial" charset="0"/>
              </a:endParaRPr>
            </a:p>
          </p:txBody>
        </p:sp>
        <p:pic>
          <p:nvPicPr>
            <p:cNvPr id="79" name="Picture 13"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1869" y="1600"/>
              <a:ext cx="291"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4" name="Group 14"/>
          <p:cNvGrpSpPr>
            <a:grpSpLocks/>
          </p:cNvGrpSpPr>
          <p:nvPr/>
        </p:nvGrpSpPr>
        <p:grpSpPr bwMode="auto">
          <a:xfrm>
            <a:off x="6960096" y="1727571"/>
            <a:ext cx="1028545" cy="932700"/>
            <a:chOff x="3206" y="1632"/>
            <a:chExt cx="298" cy="289"/>
          </a:xfrm>
        </p:grpSpPr>
        <p:pic>
          <p:nvPicPr>
            <p:cNvPr id="74" name="Picture 15" descr="circuler_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3206" y="1632"/>
              <a:ext cx="29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Oval 16"/>
            <p:cNvSpPr>
              <a:spLocks noChangeArrowheads="1"/>
            </p:cNvSpPr>
            <p:nvPr/>
          </p:nvSpPr>
          <p:spPr bwMode="gray">
            <a:xfrm>
              <a:off x="3206" y="1632"/>
              <a:ext cx="296" cy="289"/>
            </a:xfrm>
            <a:prstGeom prst="ellipse">
              <a:avLst/>
            </a:prstGeom>
            <a:solidFill>
              <a:schemeClr val="accent2">
                <a:lumMod val="60000"/>
                <a:lumOff val="40000"/>
              </a:schemeClr>
            </a:solidFill>
            <a:ln w="9525" algn="ctr">
              <a:noFill/>
              <a:round/>
              <a:headEnd/>
              <a:tailEnd/>
            </a:ln>
            <a:effectLst/>
          </p:spPr>
          <p:txBody>
            <a:bodyPr wrap="none" anchor="ctr"/>
            <a:lstStyle/>
            <a:p>
              <a:pPr>
                <a:defRPr/>
              </a:pPr>
              <a:endParaRPr lang="zh-CN" altLang="en-US">
                <a:latin typeface="Arial" charset="0"/>
              </a:endParaRPr>
            </a:p>
          </p:txBody>
        </p:sp>
        <p:pic>
          <p:nvPicPr>
            <p:cNvPr id="76" name="Picture 17"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3236" y="1635"/>
              <a:ext cx="235"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5" name="Group 18"/>
          <p:cNvGrpSpPr>
            <a:grpSpLocks/>
          </p:cNvGrpSpPr>
          <p:nvPr/>
        </p:nvGrpSpPr>
        <p:grpSpPr bwMode="auto">
          <a:xfrm rot="692470">
            <a:off x="8489455" y="2911057"/>
            <a:ext cx="1082920" cy="1098750"/>
            <a:chOff x="4055" y="2088"/>
            <a:chExt cx="436" cy="422"/>
          </a:xfrm>
        </p:grpSpPr>
        <p:pic>
          <p:nvPicPr>
            <p:cNvPr id="71" name="Picture 19" descr="circuler_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4055" y="2088"/>
              <a:ext cx="436"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Oval 20"/>
            <p:cNvSpPr>
              <a:spLocks noChangeArrowheads="1"/>
            </p:cNvSpPr>
            <p:nvPr/>
          </p:nvSpPr>
          <p:spPr bwMode="gray">
            <a:xfrm>
              <a:off x="4055" y="2088"/>
              <a:ext cx="433" cy="422"/>
            </a:xfrm>
            <a:prstGeom prst="ellipse">
              <a:avLst/>
            </a:prstGeom>
            <a:gradFill rotWithShape="1">
              <a:gsLst>
                <a:gs pos="0">
                  <a:srgbClr val="35ADE3">
                    <a:alpha val="78999"/>
                  </a:srgbClr>
                </a:gs>
                <a:gs pos="50000">
                  <a:srgbClr val="35ADE3">
                    <a:gamma/>
                    <a:shade val="46275"/>
                    <a:invGamma/>
                  </a:srgbClr>
                </a:gs>
                <a:gs pos="100000">
                  <a:srgbClr val="35ADE3">
                    <a:alpha val="78999"/>
                  </a:srgbClr>
                </a:gs>
              </a:gsLst>
              <a:lin ang="5400000" scaled="1"/>
            </a:gradFill>
            <a:ln w="9525" algn="ctr">
              <a:noFill/>
              <a:round/>
              <a:headEnd/>
              <a:tailEnd/>
            </a:ln>
            <a:effectLst/>
          </p:spPr>
          <p:txBody>
            <a:bodyPr wrap="none" anchor="ctr"/>
            <a:lstStyle/>
            <a:p>
              <a:pPr>
                <a:defRPr/>
              </a:pPr>
              <a:endParaRPr lang="zh-CN" altLang="en-US">
                <a:latin typeface="Arial" charset="0"/>
              </a:endParaRPr>
            </a:p>
          </p:txBody>
        </p:sp>
        <p:pic>
          <p:nvPicPr>
            <p:cNvPr id="73" name="Picture 21"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4098" y="2092"/>
              <a:ext cx="345"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6" name="Group 26"/>
          <p:cNvGrpSpPr>
            <a:grpSpLocks/>
          </p:cNvGrpSpPr>
          <p:nvPr/>
        </p:nvGrpSpPr>
        <p:grpSpPr bwMode="auto">
          <a:xfrm>
            <a:off x="3646283" y="3347482"/>
            <a:ext cx="788486" cy="821641"/>
            <a:chOff x="1224" y="2711"/>
            <a:chExt cx="530" cy="512"/>
          </a:xfrm>
        </p:grpSpPr>
        <p:pic>
          <p:nvPicPr>
            <p:cNvPr id="68" name="Picture 27" descr="circuler_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gray">
            <a:xfrm>
              <a:off x="1224" y="2711"/>
              <a:ext cx="530" cy="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Oval 28"/>
            <p:cNvSpPr>
              <a:spLocks noChangeArrowheads="1"/>
            </p:cNvSpPr>
            <p:nvPr/>
          </p:nvSpPr>
          <p:spPr bwMode="gray">
            <a:xfrm>
              <a:off x="1224" y="2711"/>
              <a:ext cx="526" cy="512"/>
            </a:xfrm>
            <a:prstGeom prst="ellipse">
              <a:avLst/>
            </a:prstGeom>
            <a:gradFill rotWithShape="1">
              <a:gsLst>
                <a:gs pos="0">
                  <a:srgbClr val="DDDDDD">
                    <a:alpha val="55000"/>
                  </a:srgbClr>
                </a:gs>
                <a:gs pos="50000">
                  <a:srgbClr val="DDDDDD">
                    <a:gamma/>
                    <a:shade val="46275"/>
                    <a:invGamma/>
                    <a:alpha val="89999"/>
                  </a:srgbClr>
                </a:gs>
                <a:gs pos="100000">
                  <a:srgbClr val="DDDDDD">
                    <a:alpha val="55000"/>
                  </a:srgbClr>
                </a:gs>
              </a:gsLst>
              <a:lin ang="5400000" scaled="1"/>
            </a:gradFill>
            <a:ln w="9525" algn="ctr">
              <a:noFill/>
              <a:round/>
              <a:headEnd/>
              <a:tailEnd/>
            </a:ln>
            <a:effectLst/>
          </p:spPr>
          <p:txBody>
            <a:bodyPr wrap="none" anchor="ctr"/>
            <a:lstStyle/>
            <a:p>
              <a:pPr>
                <a:defRPr/>
              </a:pPr>
              <a:endParaRPr lang="zh-CN" altLang="en-US">
                <a:latin typeface="Arial" charset="0"/>
              </a:endParaRPr>
            </a:p>
          </p:txBody>
        </p:sp>
        <p:pic>
          <p:nvPicPr>
            <p:cNvPr id="70" name="Picture 29"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1277" y="2716"/>
              <a:ext cx="419"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7" name="Group 22"/>
          <p:cNvGrpSpPr>
            <a:grpSpLocks/>
          </p:cNvGrpSpPr>
          <p:nvPr/>
        </p:nvGrpSpPr>
        <p:grpSpPr bwMode="auto">
          <a:xfrm>
            <a:off x="3185702" y="1576013"/>
            <a:ext cx="1175147" cy="1089420"/>
            <a:chOff x="887" y="2040"/>
            <a:chExt cx="433" cy="422"/>
          </a:xfrm>
        </p:grpSpPr>
        <p:pic>
          <p:nvPicPr>
            <p:cNvPr id="65" name="Picture 23" descr="circuler_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gray">
            <a:xfrm>
              <a:off x="887" y="2040"/>
              <a:ext cx="430"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Oval 24"/>
            <p:cNvSpPr>
              <a:spLocks noChangeArrowheads="1"/>
            </p:cNvSpPr>
            <p:nvPr/>
          </p:nvSpPr>
          <p:spPr bwMode="gray">
            <a:xfrm>
              <a:off x="887" y="2040"/>
              <a:ext cx="433" cy="422"/>
            </a:xfrm>
            <a:prstGeom prst="ellipse">
              <a:avLst/>
            </a:prstGeom>
            <a:gradFill rotWithShape="1">
              <a:gsLst>
                <a:gs pos="0">
                  <a:srgbClr val="99CC00">
                    <a:alpha val="80000"/>
                  </a:srgbClr>
                </a:gs>
                <a:gs pos="50000">
                  <a:srgbClr val="99CC00">
                    <a:gamma/>
                    <a:shade val="46275"/>
                    <a:invGamma/>
                  </a:srgbClr>
                </a:gs>
                <a:gs pos="100000">
                  <a:srgbClr val="99CC00">
                    <a:alpha val="80000"/>
                  </a:srgbClr>
                </a:gs>
              </a:gsLst>
              <a:lin ang="5400000" scaled="1"/>
            </a:gradFill>
            <a:ln w="9525" algn="ctr">
              <a:noFill/>
              <a:round/>
              <a:headEnd/>
              <a:tailEnd/>
            </a:ln>
            <a:effectLst/>
          </p:spPr>
          <p:txBody>
            <a:bodyPr wrap="none" anchor="ctr"/>
            <a:lstStyle/>
            <a:p>
              <a:pPr>
                <a:defRPr/>
              </a:pPr>
              <a:endParaRPr lang="zh-CN" altLang="en-US" dirty="0">
                <a:latin typeface="Arial" charset="0"/>
              </a:endParaRPr>
            </a:p>
          </p:txBody>
        </p:sp>
        <p:pic>
          <p:nvPicPr>
            <p:cNvPr id="67" name="Picture 25"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893" y="2045"/>
              <a:ext cx="345"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8" name="Group 30"/>
          <p:cNvGrpSpPr>
            <a:grpSpLocks/>
          </p:cNvGrpSpPr>
          <p:nvPr/>
        </p:nvGrpSpPr>
        <p:grpSpPr bwMode="auto">
          <a:xfrm>
            <a:off x="5050774" y="4155155"/>
            <a:ext cx="1508737" cy="1434086"/>
            <a:chOff x="2323" y="2847"/>
            <a:chExt cx="636" cy="616"/>
          </a:xfrm>
        </p:grpSpPr>
        <p:pic>
          <p:nvPicPr>
            <p:cNvPr id="62" name="Picture 31" descr="circuler_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gray">
            <a:xfrm>
              <a:off x="2323" y="2847"/>
              <a:ext cx="636" cy="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Oval 32"/>
            <p:cNvSpPr>
              <a:spLocks noChangeArrowheads="1"/>
            </p:cNvSpPr>
            <p:nvPr/>
          </p:nvSpPr>
          <p:spPr bwMode="gray">
            <a:xfrm>
              <a:off x="2323" y="2847"/>
              <a:ext cx="632" cy="616"/>
            </a:xfrm>
            <a:prstGeom prst="ellipse">
              <a:avLst/>
            </a:prstGeom>
            <a:solidFill>
              <a:srgbClr val="FFC000"/>
            </a:solidFill>
            <a:ln w="9525" algn="ctr">
              <a:noFill/>
              <a:round/>
              <a:headEnd/>
              <a:tailEnd/>
            </a:ln>
            <a:effectLst/>
          </p:spPr>
          <p:txBody>
            <a:bodyPr wrap="none" anchor="ctr"/>
            <a:lstStyle/>
            <a:p>
              <a:pPr>
                <a:defRPr/>
              </a:pPr>
              <a:endParaRPr lang="zh-CN" altLang="en-US">
                <a:latin typeface="Arial" charset="0"/>
              </a:endParaRPr>
            </a:p>
          </p:txBody>
        </p:sp>
        <p:pic>
          <p:nvPicPr>
            <p:cNvPr id="64" name="Picture 33"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2386" y="2853"/>
              <a:ext cx="503"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9" name="Group 34"/>
          <p:cNvGrpSpPr>
            <a:grpSpLocks/>
          </p:cNvGrpSpPr>
          <p:nvPr/>
        </p:nvGrpSpPr>
        <p:grpSpPr bwMode="auto">
          <a:xfrm>
            <a:off x="7594399" y="4514162"/>
            <a:ext cx="788486" cy="765005"/>
            <a:chOff x="3528" y="2759"/>
            <a:chExt cx="530" cy="512"/>
          </a:xfrm>
        </p:grpSpPr>
        <p:pic>
          <p:nvPicPr>
            <p:cNvPr id="59" name="Picture 35" descr="circuler_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gray">
            <a:xfrm>
              <a:off x="3528" y="2759"/>
              <a:ext cx="530" cy="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Oval 36"/>
            <p:cNvSpPr>
              <a:spLocks noChangeArrowheads="1"/>
            </p:cNvSpPr>
            <p:nvPr/>
          </p:nvSpPr>
          <p:spPr bwMode="gray">
            <a:xfrm>
              <a:off x="3528" y="2759"/>
              <a:ext cx="526" cy="512"/>
            </a:xfrm>
            <a:prstGeom prst="ellipse">
              <a:avLst/>
            </a:prstGeom>
            <a:gradFill rotWithShape="1">
              <a:gsLst>
                <a:gs pos="0">
                  <a:srgbClr val="DDDDDD">
                    <a:alpha val="55000"/>
                  </a:srgbClr>
                </a:gs>
                <a:gs pos="50000">
                  <a:srgbClr val="DDDDDD">
                    <a:gamma/>
                    <a:shade val="46275"/>
                    <a:invGamma/>
                    <a:alpha val="89999"/>
                  </a:srgbClr>
                </a:gs>
                <a:gs pos="100000">
                  <a:srgbClr val="DDDDDD">
                    <a:alpha val="55000"/>
                  </a:srgbClr>
                </a:gs>
              </a:gsLst>
              <a:lin ang="5400000" scaled="1"/>
            </a:gradFill>
            <a:ln w="9525" algn="ctr">
              <a:noFill/>
              <a:round/>
              <a:headEnd/>
              <a:tailEnd/>
            </a:ln>
            <a:effectLst/>
          </p:spPr>
          <p:txBody>
            <a:bodyPr wrap="none" anchor="ctr"/>
            <a:lstStyle/>
            <a:p>
              <a:pPr>
                <a:defRPr/>
              </a:pPr>
              <a:endParaRPr lang="zh-CN" altLang="en-US">
                <a:latin typeface="Arial" charset="0"/>
              </a:endParaRPr>
            </a:p>
          </p:txBody>
        </p:sp>
        <p:pic>
          <p:nvPicPr>
            <p:cNvPr id="61" name="Picture 37"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3581" y="2764"/>
              <a:ext cx="419"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0" name="Arc 38"/>
          <p:cNvSpPr>
            <a:spLocks/>
          </p:cNvSpPr>
          <p:nvPr/>
        </p:nvSpPr>
        <p:spPr bwMode="gray">
          <a:xfrm rot="692470">
            <a:off x="6511700" y="2331311"/>
            <a:ext cx="2186506" cy="1382111"/>
          </a:xfrm>
          <a:custGeom>
            <a:avLst/>
            <a:gdLst>
              <a:gd name="T0" fmla="*/ 2147483647 w 18088"/>
              <a:gd name="T1" fmla="*/ 0 h 18769"/>
              <a:gd name="T2" fmla="*/ 2147483647 w 18088"/>
              <a:gd name="T3" fmla="*/ 2147483647 h 18769"/>
              <a:gd name="T4" fmla="*/ 0 w 18088"/>
              <a:gd name="T5" fmla="*/ 2147483647 h 18769"/>
              <a:gd name="T6" fmla="*/ 0 60000 65536"/>
              <a:gd name="T7" fmla="*/ 0 60000 65536"/>
              <a:gd name="T8" fmla="*/ 0 60000 65536"/>
              <a:gd name="T9" fmla="*/ 0 w 18088"/>
              <a:gd name="T10" fmla="*/ 0 h 18769"/>
              <a:gd name="T11" fmla="*/ 18088 w 18088"/>
              <a:gd name="T12" fmla="*/ 18769 h 18769"/>
            </a:gdLst>
            <a:ahLst/>
            <a:cxnLst>
              <a:cxn ang="T6">
                <a:pos x="T0" y="T1"/>
              </a:cxn>
              <a:cxn ang="T7">
                <a:pos x="T2" y="T3"/>
              </a:cxn>
              <a:cxn ang="T8">
                <a:pos x="T4" y="T5"/>
              </a:cxn>
            </a:cxnLst>
            <a:rect l="T9" t="T10" r="T11" b="T12"/>
            <a:pathLst>
              <a:path w="18088" h="18769" fill="none" extrusionOk="0">
                <a:moveTo>
                  <a:pt x="10690" y="0"/>
                </a:moveTo>
                <a:cubicBezTo>
                  <a:pt x="13675" y="1700"/>
                  <a:pt x="16211" y="4087"/>
                  <a:pt x="18088" y="6963"/>
                </a:cubicBezTo>
              </a:path>
              <a:path w="18088" h="18769" stroke="0" extrusionOk="0">
                <a:moveTo>
                  <a:pt x="10690" y="0"/>
                </a:moveTo>
                <a:cubicBezTo>
                  <a:pt x="13675" y="1700"/>
                  <a:pt x="16211" y="4087"/>
                  <a:pt x="18088" y="6963"/>
                </a:cubicBezTo>
                <a:lnTo>
                  <a:pt x="0" y="18769"/>
                </a:lnTo>
                <a:lnTo>
                  <a:pt x="10690" y="0"/>
                </a:lnTo>
                <a:close/>
              </a:path>
            </a:pathLst>
          </a:custGeom>
          <a:noFill/>
          <a:ln w="12700">
            <a:solidFill>
              <a:srgbClr val="000000"/>
            </a:solidFill>
            <a:prstDash val="sysDot"/>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51" name="Arc 39"/>
          <p:cNvSpPr>
            <a:spLocks/>
          </p:cNvSpPr>
          <p:nvPr/>
        </p:nvSpPr>
        <p:spPr bwMode="gray">
          <a:xfrm rot="692470">
            <a:off x="6189908" y="3656085"/>
            <a:ext cx="2780550" cy="998138"/>
          </a:xfrm>
          <a:custGeom>
            <a:avLst/>
            <a:gdLst>
              <a:gd name="T0" fmla="*/ 2147483647 w 21600"/>
              <a:gd name="T1" fmla="*/ 0 h 13223"/>
              <a:gd name="T2" fmla="*/ 2147483647 w 21600"/>
              <a:gd name="T3" fmla="*/ 2147483647 h 13223"/>
              <a:gd name="T4" fmla="*/ 0 w 21600"/>
              <a:gd name="T5" fmla="*/ 2147483647 h 13223"/>
              <a:gd name="T6" fmla="*/ 0 60000 65536"/>
              <a:gd name="T7" fmla="*/ 0 60000 65536"/>
              <a:gd name="T8" fmla="*/ 0 60000 65536"/>
              <a:gd name="T9" fmla="*/ 0 w 21600"/>
              <a:gd name="T10" fmla="*/ 0 h 13223"/>
              <a:gd name="T11" fmla="*/ 21600 w 21600"/>
              <a:gd name="T12" fmla="*/ 13223 h 13223"/>
            </a:gdLst>
            <a:ahLst/>
            <a:cxnLst>
              <a:cxn ang="T6">
                <a:pos x="T0" y="T1"/>
              </a:cxn>
              <a:cxn ang="T7">
                <a:pos x="T2" y="T3"/>
              </a:cxn>
              <a:cxn ang="T8">
                <a:pos x="T4" y="T5"/>
              </a:cxn>
            </a:cxnLst>
            <a:rect l="T9" t="T10" r="T11" b="T12"/>
            <a:pathLst>
              <a:path w="21600" h="13223" fill="none" extrusionOk="0">
                <a:moveTo>
                  <a:pt x="21574" y="0"/>
                </a:moveTo>
                <a:cubicBezTo>
                  <a:pt x="21591" y="347"/>
                  <a:pt x="21600" y="694"/>
                  <a:pt x="21600" y="1042"/>
                </a:cubicBezTo>
                <a:cubicBezTo>
                  <a:pt x="21600" y="5388"/>
                  <a:pt x="20288" y="9633"/>
                  <a:pt x="17837" y="13223"/>
                </a:cubicBezTo>
              </a:path>
              <a:path w="21600" h="13223" stroke="0" extrusionOk="0">
                <a:moveTo>
                  <a:pt x="21574" y="0"/>
                </a:moveTo>
                <a:cubicBezTo>
                  <a:pt x="21591" y="347"/>
                  <a:pt x="21600" y="694"/>
                  <a:pt x="21600" y="1042"/>
                </a:cubicBezTo>
                <a:cubicBezTo>
                  <a:pt x="21600" y="5388"/>
                  <a:pt x="20288" y="9633"/>
                  <a:pt x="17837" y="13223"/>
                </a:cubicBezTo>
                <a:lnTo>
                  <a:pt x="0" y="1042"/>
                </a:lnTo>
                <a:lnTo>
                  <a:pt x="21574" y="0"/>
                </a:lnTo>
                <a:close/>
              </a:path>
            </a:pathLst>
          </a:custGeom>
          <a:noFill/>
          <a:ln w="12700">
            <a:solidFill>
              <a:srgbClr val="000000"/>
            </a:solidFill>
            <a:prstDash val="sysDot"/>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52" name="Arc 40"/>
          <p:cNvSpPr>
            <a:spLocks/>
          </p:cNvSpPr>
          <p:nvPr/>
        </p:nvSpPr>
        <p:spPr bwMode="gray">
          <a:xfrm rot="692470">
            <a:off x="5986536" y="3531636"/>
            <a:ext cx="1723200" cy="1591235"/>
          </a:xfrm>
          <a:custGeom>
            <a:avLst/>
            <a:gdLst>
              <a:gd name="T0" fmla="*/ 2147483647 w 12127"/>
              <a:gd name="T1" fmla="*/ 2147483647 h 21079"/>
              <a:gd name="T2" fmla="*/ 2147483647 w 12127"/>
              <a:gd name="T3" fmla="*/ 2147483647 h 21079"/>
              <a:gd name="T4" fmla="*/ 0 w 12127"/>
              <a:gd name="T5" fmla="*/ 0 h 21079"/>
              <a:gd name="T6" fmla="*/ 0 60000 65536"/>
              <a:gd name="T7" fmla="*/ 0 60000 65536"/>
              <a:gd name="T8" fmla="*/ 0 60000 65536"/>
              <a:gd name="T9" fmla="*/ 0 w 12127"/>
              <a:gd name="T10" fmla="*/ 0 h 21079"/>
              <a:gd name="T11" fmla="*/ 12127 w 12127"/>
              <a:gd name="T12" fmla="*/ 21079 h 21079"/>
            </a:gdLst>
            <a:ahLst/>
            <a:cxnLst>
              <a:cxn ang="T6">
                <a:pos x="T0" y="T1"/>
              </a:cxn>
              <a:cxn ang="T7">
                <a:pos x="T2" y="T3"/>
              </a:cxn>
              <a:cxn ang="T8">
                <a:pos x="T4" y="T5"/>
              </a:cxn>
            </a:cxnLst>
            <a:rect l="T9" t="T10" r="T11" b="T12"/>
            <a:pathLst>
              <a:path w="12127" h="21079" fill="none" extrusionOk="0">
                <a:moveTo>
                  <a:pt x="12126" y="17874"/>
                </a:moveTo>
                <a:cubicBezTo>
                  <a:pt x="9879" y="19399"/>
                  <a:pt x="7364" y="20486"/>
                  <a:pt x="4714" y="21079"/>
                </a:cubicBezTo>
              </a:path>
              <a:path w="12127" h="21079" stroke="0" extrusionOk="0">
                <a:moveTo>
                  <a:pt x="12126" y="17874"/>
                </a:moveTo>
                <a:cubicBezTo>
                  <a:pt x="9879" y="19399"/>
                  <a:pt x="7364" y="20486"/>
                  <a:pt x="4714" y="21079"/>
                </a:cubicBezTo>
                <a:lnTo>
                  <a:pt x="0" y="0"/>
                </a:lnTo>
                <a:lnTo>
                  <a:pt x="12126" y="17874"/>
                </a:lnTo>
                <a:close/>
              </a:path>
            </a:pathLst>
          </a:custGeom>
          <a:noFill/>
          <a:ln w="12700">
            <a:solidFill>
              <a:srgbClr val="000000"/>
            </a:solidFill>
            <a:prstDash val="sysDot"/>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53" name="Arc 41"/>
          <p:cNvSpPr>
            <a:spLocks/>
          </p:cNvSpPr>
          <p:nvPr/>
        </p:nvSpPr>
        <p:spPr bwMode="gray">
          <a:xfrm rot="692470">
            <a:off x="4396861" y="3096742"/>
            <a:ext cx="1794943" cy="1533372"/>
          </a:xfrm>
          <a:custGeom>
            <a:avLst/>
            <a:gdLst>
              <a:gd name="T0" fmla="*/ 2147483647 w 13927"/>
              <a:gd name="T1" fmla="*/ 2147483647 h 20367"/>
              <a:gd name="T2" fmla="*/ 0 w 13927"/>
              <a:gd name="T3" fmla="*/ 2147483647 h 20367"/>
              <a:gd name="T4" fmla="*/ 2147483647 w 13927"/>
              <a:gd name="T5" fmla="*/ 0 h 20367"/>
              <a:gd name="T6" fmla="*/ 0 60000 65536"/>
              <a:gd name="T7" fmla="*/ 0 60000 65536"/>
              <a:gd name="T8" fmla="*/ 0 60000 65536"/>
              <a:gd name="T9" fmla="*/ 0 w 13927"/>
              <a:gd name="T10" fmla="*/ 0 h 20367"/>
              <a:gd name="T11" fmla="*/ 13927 w 13927"/>
              <a:gd name="T12" fmla="*/ 20367 h 20367"/>
            </a:gdLst>
            <a:ahLst/>
            <a:cxnLst>
              <a:cxn ang="T6">
                <a:pos x="T0" y="T1"/>
              </a:cxn>
              <a:cxn ang="T7">
                <a:pos x="T2" y="T3"/>
              </a:cxn>
              <a:cxn ang="T8">
                <a:pos x="T4" y="T5"/>
              </a:cxn>
            </a:cxnLst>
            <a:rect l="T9" t="T10" r="T11" b="T12"/>
            <a:pathLst>
              <a:path w="13927" h="20367" fill="none" extrusionOk="0">
                <a:moveTo>
                  <a:pt x="6734" y="20367"/>
                </a:moveTo>
                <a:cubicBezTo>
                  <a:pt x="4275" y="19499"/>
                  <a:pt x="1993" y="18192"/>
                  <a:pt x="0" y="16510"/>
                </a:cubicBezTo>
              </a:path>
              <a:path w="13927" h="20367" stroke="0" extrusionOk="0">
                <a:moveTo>
                  <a:pt x="6734" y="20367"/>
                </a:moveTo>
                <a:cubicBezTo>
                  <a:pt x="4275" y="19499"/>
                  <a:pt x="1993" y="18192"/>
                  <a:pt x="0" y="16510"/>
                </a:cubicBezTo>
                <a:lnTo>
                  <a:pt x="13927" y="0"/>
                </a:lnTo>
                <a:lnTo>
                  <a:pt x="6734" y="20367"/>
                </a:lnTo>
                <a:close/>
              </a:path>
            </a:pathLst>
          </a:custGeom>
          <a:noFill/>
          <a:ln w="12700">
            <a:solidFill>
              <a:srgbClr val="000000"/>
            </a:solidFill>
            <a:prstDash val="sysDot"/>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54" name="Arc 42"/>
          <p:cNvSpPr>
            <a:spLocks/>
          </p:cNvSpPr>
          <p:nvPr/>
        </p:nvSpPr>
        <p:spPr bwMode="gray">
          <a:xfrm rot="692470">
            <a:off x="3436366" y="2860904"/>
            <a:ext cx="2784340" cy="847504"/>
          </a:xfrm>
          <a:custGeom>
            <a:avLst/>
            <a:gdLst>
              <a:gd name="T0" fmla="*/ 2147483647 w 21600"/>
              <a:gd name="T1" fmla="*/ 2147483647 h 12198"/>
              <a:gd name="T2" fmla="*/ 2147483647 w 21600"/>
              <a:gd name="T3" fmla="*/ 0 h 12198"/>
              <a:gd name="T4" fmla="*/ 2147483647 w 21600"/>
              <a:gd name="T5" fmla="*/ 2147483647 h 12198"/>
              <a:gd name="T6" fmla="*/ 0 60000 65536"/>
              <a:gd name="T7" fmla="*/ 0 60000 65536"/>
              <a:gd name="T8" fmla="*/ 0 60000 65536"/>
              <a:gd name="T9" fmla="*/ 0 w 21600"/>
              <a:gd name="T10" fmla="*/ 0 h 12198"/>
              <a:gd name="T11" fmla="*/ 21600 w 21600"/>
              <a:gd name="T12" fmla="*/ 12198 h 12198"/>
            </a:gdLst>
            <a:ahLst/>
            <a:cxnLst>
              <a:cxn ang="T6">
                <a:pos x="T0" y="T1"/>
              </a:cxn>
              <a:cxn ang="T7">
                <a:pos x="T2" y="T3"/>
              </a:cxn>
              <a:cxn ang="T8">
                <a:pos x="T4" y="T5"/>
              </a:cxn>
            </a:cxnLst>
            <a:rect l="T9" t="T10" r="T11" b="T12"/>
            <a:pathLst>
              <a:path w="21600" h="12198" fill="none" extrusionOk="0">
                <a:moveTo>
                  <a:pt x="2336" y="12198"/>
                </a:moveTo>
                <a:cubicBezTo>
                  <a:pt x="800" y="9169"/>
                  <a:pt x="0" y="5821"/>
                  <a:pt x="0" y="2426"/>
                </a:cubicBezTo>
                <a:cubicBezTo>
                  <a:pt x="-1" y="1615"/>
                  <a:pt x="45" y="805"/>
                  <a:pt x="136" y="-1"/>
                </a:cubicBezTo>
              </a:path>
              <a:path w="21600" h="12198" stroke="0" extrusionOk="0">
                <a:moveTo>
                  <a:pt x="2336" y="12198"/>
                </a:moveTo>
                <a:cubicBezTo>
                  <a:pt x="800" y="9169"/>
                  <a:pt x="0" y="5821"/>
                  <a:pt x="0" y="2426"/>
                </a:cubicBezTo>
                <a:cubicBezTo>
                  <a:pt x="-1" y="1615"/>
                  <a:pt x="45" y="805"/>
                  <a:pt x="136" y="-1"/>
                </a:cubicBezTo>
                <a:lnTo>
                  <a:pt x="21600" y="2426"/>
                </a:lnTo>
                <a:lnTo>
                  <a:pt x="2336" y="12198"/>
                </a:lnTo>
                <a:close/>
              </a:path>
            </a:pathLst>
          </a:custGeom>
          <a:noFill/>
          <a:ln w="12700">
            <a:solidFill>
              <a:srgbClr val="000000"/>
            </a:solidFill>
            <a:prstDash val="sysDot"/>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55" name="Arc 43"/>
          <p:cNvSpPr>
            <a:spLocks/>
          </p:cNvSpPr>
          <p:nvPr/>
        </p:nvSpPr>
        <p:spPr bwMode="gray">
          <a:xfrm rot="692470">
            <a:off x="4224381" y="1698384"/>
            <a:ext cx="2158858" cy="1371837"/>
          </a:xfrm>
          <a:custGeom>
            <a:avLst/>
            <a:gdLst>
              <a:gd name="T0" fmla="*/ 0 w 16756"/>
              <a:gd name="T1" fmla="*/ 2147483647 h 18207"/>
              <a:gd name="T2" fmla="*/ 2147483647 w 16756"/>
              <a:gd name="T3" fmla="*/ 0 h 18207"/>
              <a:gd name="T4" fmla="*/ 2147483647 w 16756"/>
              <a:gd name="T5" fmla="*/ 2147483647 h 18207"/>
              <a:gd name="T6" fmla="*/ 0 60000 65536"/>
              <a:gd name="T7" fmla="*/ 0 60000 65536"/>
              <a:gd name="T8" fmla="*/ 0 60000 65536"/>
              <a:gd name="T9" fmla="*/ 0 w 16756"/>
              <a:gd name="T10" fmla="*/ 0 h 18207"/>
              <a:gd name="T11" fmla="*/ 16756 w 16756"/>
              <a:gd name="T12" fmla="*/ 18207 h 18207"/>
            </a:gdLst>
            <a:ahLst/>
            <a:cxnLst>
              <a:cxn ang="T6">
                <a:pos x="T0" y="T1"/>
              </a:cxn>
              <a:cxn ang="T7">
                <a:pos x="T2" y="T3"/>
              </a:cxn>
              <a:cxn ang="T8">
                <a:pos x="T4" y="T5"/>
              </a:cxn>
            </a:cxnLst>
            <a:rect l="T9" t="T10" r="T11" b="T12"/>
            <a:pathLst>
              <a:path w="16756" h="18207" fill="none" extrusionOk="0">
                <a:moveTo>
                  <a:pt x="-1" y="4576"/>
                </a:moveTo>
                <a:cubicBezTo>
                  <a:pt x="1455" y="2786"/>
                  <a:pt x="3189" y="1241"/>
                  <a:pt x="5134" y="0"/>
                </a:cubicBezTo>
              </a:path>
              <a:path w="16756" h="18207" stroke="0" extrusionOk="0">
                <a:moveTo>
                  <a:pt x="-1" y="4576"/>
                </a:moveTo>
                <a:cubicBezTo>
                  <a:pt x="1455" y="2786"/>
                  <a:pt x="3189" y="1241"/>
                  <a:pt x="5134" y="0"/>
                </a:cubicBezTo>
                <a:lnTo>
                  <a:pt x="16756" y="18207"/>
                </a:lnTo>
                <a:lnTo>
                  <a:pt x="-1" y="4576"/>
                </a:lnTo>
                <a:close/>
              </a:path>
            </a:pathLst>
          </a:custGeom>
          <a:noFill/>
          <a:ln w="12700">
            <a:solidFill>
              <a:srgbClr val="000000"/>
            </a:solidFill>
            <a:prstDash val="sysDot"/>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80" name="TextBox 79"/>
          <p:cNvSpPr txBox="1"/>
          <p:nvPr/>
        </p:nvSpPr>
        <p:spPr>
          <a:xfrm>
            <a:off x="14881" y="22503"/>
            <a:ext cx="4079776" cy="523220"/>
          </a:xfrm>
          <a:prstGeom prst="rect">
            <a:avLst/>
          </a:prstGeom>
          <a:noFill/>
        </p:spPr>
        <p:txBody>
          <a:bodyPr wrap="square" rtlCol="0">
            <a:spAutoFit/>
          </a:bodyPr>
          <a:lstStyle/>
          <a:p>
            <a:r>
              <a:rPr lang="zh-CN" altLang="en-US" sz="2800" b="1" dirty="0" smtClean="0">
                <a:latin typeface="+mj-ea"/>
                <a:ea typeface="+mj-ea"/>
              </a:rPr>
              <a:t>专利分析</a:t>
            </a:r>
            <a:endParaRPr lang="zh-CN" altLang="en-US" sz="2800" b="1" dirty="0">
              <a:latin typeface="+mj-ea"/>
              <a:ea typeface="+mj-ea"/>
            </a:endParaRPr>
          </a:p>
        </p:txBody>
      </p:sp>
      <p:sp>
        <p:nvSpPr>
          <p:cNvPr id="81" name="TextBox 80"/>
          <p:cNvSpPr txBox="1"/>
          <p:nvPr/>
        </p:nvSpPr>
        <p:spPr>
          <a:xfrm>
            <a:off x="3170263" y="1941888"/>
            <a:ext cx="1848788" cy="369332"/>
          </a:xfrm>
          <a:prstGeom prst="rect">
            <a:avLst/>
          </a:prstGeom>
          <a:noFill/>
        </p:spPr>
        <p:txBody>
          <a:bodyPr wrap="square" rtlCol="0">
            <a:spAutoFit/>
          </a:bodyPr>
          <a:lstStyle/>
          <a:p>
            <a:r>
              <a:rPr lang="zh-CN" altLang="en-US" b="1" dirty="0" smtClean="0"/>
              <a:t>统计分析</a:t>
            </a:r>
            <a:endParaRPr lang="zh-CN" altLang="en-US" b="1" dirty="0"/>
          </a:p>
        </p:txBody>
      </p:sp>
      <p:sp>
        <p:nvSpPr>
          <p:cNvPr id="82" name="TextBox 81"/>
          <p:cNvSpPr txBox="1"/>
          <p:nvPr/>
        </p:nvSpPr>
        <p:spPr>
          <a:xfrm>
            <a:off x="7065910" y="1904762"/>
            <a:ext cx="1028546" cy="646331"/>
          </a:xfrm>
          <a:prstGeom prst="rect">
            <a:avLst/>
          </a:prstGeom>
          <a:noFill/>
        </p:spPr>
        <p:txBody>
          <a:bodyPr wrap="square" rtlCol="0">
            <a:spAutoFit/>
          </a:bodyPr>
          <a:lstStyle/>
          <a:p>
            <a:r>
              <a:rPr lang="zh-CN" altLang="en-US" b="1" dirty="0" smtClean="0"/>
              <a:t>权利要求分析</a:t>
            </a:r>
            <a:endParaRPr lang="zh-CN" altLang="en-US" b="1" dirty="0"/>
          </a:p>
        </p:txBody>
      </p:sp>
      <p:sp>
        <p:nvSpPr>
          <p:cNvPr id="83" name="TextBox 82"/>
          <p:cNvSpPr txBox="1"/>
          <p:nvPr/>
        </p:nvSpPr>
        <p:spPr>
          <a:xfrm>
            <a:off x="8453947" y="3262444"/>
            <a:ext cx="1279812" cy="369332"/>
          </a:xfrm>
          <a:prstGeom prst="rect">
            <a:avLst/>
          </a:prstGeom>
          <a:noFill/>
        </p:spPr>
        <p:txBody>
          <a:bodyPr wrap="square" rtlCol="0">
            <a:spAutoFit/>
          </a:bodyPr>
          <a:lstStyle/>
          <a:p>
            <a:r>
              <a:rPr lang="zh-CN" altLang="en-US" b="1" dirty="0" smtClean="0"/>
              <a:t>同族分析</a:t>
            </a:r>
            <a:endParaRPr lang="zh-CN" altLang="en-US" b="1" dirty="0"/>
          </a:p>
        </p:txBody>
      </p:sp>
      <p:sp>
        <p:nvSpPr>
          <p:cNvPr id="84" name="TextBox 83"/>
          <p:cNvSpPr txBox="1"/>
          <p:nvPr/>
        </p:nvSpPr>
        <p:spPr>
          <a:xfrm>
            <a:off x="5237769" y="4711998"/>
            <a:ext cx="1194838" cy="369332"/>
          </a:xfrm>
          <a:prstGeom prst="rect">
            <a:avLst/>
          </a:prstGeom>
          <a:noFill/>
        </p:spPr>
        <p:txBody>
          <a:bodyPr wrap="square" rtlCol="0">
            <a:spAutoFit/>
          </a:bodyPr>
          <a:lstStyle/>
          <a:p>
            <a:r>
              <a:rPr lang="zh-CN" altLang="en-US" b="1" dirty="0" smtClean="0">
                <a:solidFill>
                  <a:srgbClr val="FF0000"/>
                </a:solidFill>
              </a:rPr>
              <a:t>引证分析</a:t>
            </a:r>
            <a:endParaRPr lang="zh-CN" altLang="en-US" b="1" dirty="0">
              <a:solidFill>
                <a:srgbClr val="FF0000"/>
              </a:solidFill>
            </a:endParaRPr>
          </a:p>
        </p:txBody>
      </p:sp>
    </p:spTree>
    <p:extLst>
      <p:ext uri="{BB962C8B-B14F-4D97-AF65-F5344CB8AC3E}">
        <p14:creationId xmlns:p14="http://schemas.microsoft.com/office/powerpoint/2010/main" val="62408300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灯片编号占位符 3"/>
          <p:cNvSpPr>
            <a:spLocks noGrp="1"/>
          </p:cNvSpPr>
          <p:nvPr>
            <p:ph type="sldNum" sz="quarter" idx="12"/>
          </p:nvPr>
        </p:nvSpPr>
        <p:spPr>
          <a:xfrm>
            <a:off x="1262161" y="6338262"/>
            <a:ext cx="292061" cy="283147"/>
          </a:xfrm>
          <a:prstGeom prst="rect">
            <a:avLst/>
          </a:prstGeom>
        </p:spPr>
        <p:txBody>
          <a:bodyPr wrap="square" lIns="0" tIns="0" rIns="0" bIns="0" anchor="ctr" anchorCtr="1"/>
          <a:lstStyle>
            <a:lvl1pPr algn="ctr">
              <a:defRPr sz="1200">
                <a:solidFill>
                  <a:schemeClr val="tx1"/>
                </a:solidFill>
              </a:defRPr>
            </a:lvl1pPr>
          </a:lstStyle>
          <a:p>
            <a:fld id="{55183D58-648D-4475-BEF8-624F48514A30}" type="slidenum">
              <a:rPr lang="zh-CN" altLang="en-US" smtClean="0"/>
              <a:pPr/>
              <a:t>30</a:t>
            </a:fld>
            <a:endParaRPr lang="zh-CN" altLang="en-US" dirty="0"/>
          </a:p>
        </p:txBody>
      </p:sp>
      <p:cxnSp>
        <p:nvCxnSpPr>
          <p:cNvPr id="12" name="直接连接符 11"/>
          <p:cNvCxnSpPr/>
          <p:nvPr/>
        </p:nvCxnSpPr>
        <p:spPr>
          <a:xfrm flipH="1">
            <a:off x="21517" y="6195969"/>
            <a:ext cx="1175765" cy="0"/>
          </a:xfrm>
          <a:prstGeom prst="line">
            <a:avLst/>
          </a:prstGeom>
          <a:ln/>
        </p:spPr>
        <p:style>
          <a:lnRef idx="2">
            <a:schemeClr val="accent6"/>
          </a:lnRef>
          <a:fillRef idx="0">
            <a:schemeClr val="accent6"/>
          </a:fillRef>
          <a:effectRef idx="1">
            <a:schemeClr val="accent6"/>
          </a:effectRef>
          <a:fontRef idx="minor">
            <a:schemeClr val="tx1"/>
          </a:fontRef>
        </p:style>
      </p:cxnSp>
      <p:sp>
        <p:nvSpPr>
          <p:cNvPr id="13" name="TextBox 12"/>
          <p:cNvSpPr txBox="1"/>
          <p:nvPr/>
        </p:nvSpPr>
        <p:spPr>
          <a:xfrm>
            <a:off x="-1722" y="6231523"/>
            <a:ext cx="1181186" cy="523220"/>
          </a:xfrm>
          <a:prstGeom prst="rect">
            <a:avLst/>
          </a:prstGeom>
          <a:noFill/>
        </p:spPr>
        <p:txBody>
          <a:bodyPr wrap="square" rtlCol="0">
            <a:spAutoFit/>
          </a:bodyPr>
          <a:lstStyle/>
          <a:p>
            <a:r>
              <a:rPr lang="en-US" altLang="zh-CN" sz="2800" b="1" dirty="0" smtClean="0">
                <a:solidFill>
                  <a:schemeClr val="accent6">
                    <a:lumMod val="75000"/>
                  </a:schemeClr>
                </a:solidFill>
                <a:latin typeface="+mn-ea"/>
                <a:ea typeface="+mn-ea"/>
              </a:rPr>
              <a:t>WI</a:t>
            </a:r>
            <a:r>
              <a:rPr lang="en-US" altLang="zh-CN" sz="2800" b="1" dirty="0" smtClean="0">
                <a:latin typeface="+mn-ea"/>
                <a:ea typeface="+mn-ea"/>
              </a:rPr>
              <a:t>PS</a:t>
            </a:r>
            <a:endParaRPr lang="zh-CN" altLang="en-US" sz="2800" b="1" dirty="0">
              <a:latin typeface="+mn-ea"/>
              <a:ea typeface="+mn-ea"/>
            </a:endParaRPr>
          </a:p>
        </p:txBody>
      </p:sp>
      <p:sp>
        <p:nvSpPr>
          <p:cNvPr id="14" name="TextBox 13"/>
          <p:cNvSpPr txBox="1"/>
          <p:nvPr/>
        </p:nvSpPr>
        <p:spPr>
          <a:xfrm>
            <a:off x="1703512" y="6492767"/>
            <a:ext cx="10488488" cy="369332"/>
          </a:xfrm>
          <a:prstGeom prst="rect">
            <a:avLst/>
          </a:prstGeom>
          <a:solidFill>
            <a:schemeClr val="accent6"/>
          </a:solidFill>
        </p:spPr>
        <p:txBody>
          <a:bodyPr wrap="square" rtlCol="0">
            <a:spAutoFit/>
          </a:bodyPr>
          <a:lstStyle/>
          <a:p>
            <a:endParaRPr lang="zh-CN" altLang="en-US" dirty="0"/>
          </a:p>
        </p:txBody>
      </p:sp>
      <p:grpSp>
        <p:nvGrpSpPr>
          <p:cNvPr id="15" name="组合 14"/>
          <p:cNvGrpSpPr/>
          <p:nvPr/>
        </p:nvGrpSpPr>
        <p:grpSpPr>
          <a:xfrm flipH="1">
            <a:off x="1203867" y="6268899"/>
            <a:ext cx="412970" cy="421874"/>
            <a:chOff x="7019085" y="157473"/>
            <a:chExt cx="3868830" cy="3952255"/>
          </a:xfrm>
          <a:solidFill>
            <a:schemeClr val="accent6">
              <a:lumMod val="75000"/>
            </a:schemeClr>
          </a:solidFill>
        </p:grpSpPr>
        <p:sp>
          <p:nvSpPr>
            <p:cNvPr id="16" name="椭圆 15"/>
            <p:cNvSpPr/>
            <p:nvPr/>
          </p:nvSpPr>
          <p:spPr>
            <a:xfrm>
              <a:off x="8641073" y="157473"/>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rot="1542857">
              <a:off x="9362925" y="322231"/>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rot="3085714">
              <a:off x="9941806" y="783873"/>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rot="7714286">
              <a:off x="9941806" y="2858472"/>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rot="4628572">
              <a:off x="10263060" y="1450964"/>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rot="9257143">
              <a:off x="9362925" y="3320114"/>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rot="6171428">
              <a:off x="10263060" y="2191381"/>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rot="10800000">
              <a:off x="8641073" y="3484873"/>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rot="12342857">
              <a:off x="7919220" y="3320114"/>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rot="13885714">
              <a:off x="7340340" y="2858472"/>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rot="20057142">
              <a:off x="7919220" y="322231"/>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rot="15428571">
              <a:off x="7019085" y="2191381"/>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rot="16971429">
              <a:off x="7019085" y="1450964"/>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rot="18514286">
              <a:off x="7340340" y="783873"/>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0" name="直接连接符 29"/>
          <p:cNvCxnSpPr/>
          <p:nvPr/>
        </p:nvCxnSpPr>
        <p:spPr>
          <a:xfrm>
            <a:off x="-1722" y="548680"/>
            <a:ext cx="11354306" cy="0"/>
          </a:xfrm>
          <a:prstGeom prst="line">
            <a:avLst/>
          </a:prstGeom>
          <a:ln w="38100"/>
        </p:spPr>
        <p:style>
          <a:lnRef idx="2">
            <a:schemeClr val="accent6"/>
          </a:lnRef>
          <a:fillRef idx="0">
            <a:schemeClr val="accent6"/>
          </a:fillRef>
          <a:effectRef idx="1">
            <a:schemeClr val="accent6"/>
          </a:effectRef>
          <a:fontRef idx="minor">
            <a:schemeClr val="tx1"/>
          </a:fontRef>
        </p:style>
      </p:cxnSp>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17" y="548680"/>
            <a:ext cx="12170483" cy="5647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42031" y="1171922"/>
            <a:ext cx="3168352" cy="395370"/>
          </a:xfrm>
          <a:prstGeom prst="rect">
            <a:avLst/>
          </a:prstGeom>
          <a:noFill/>
          <a:ln w="28575">
            <a:solidFill>
              <a:srgbClr val="FF0000"/>
            </a:solidFill>
          </a:ln>
        </p:spPr>
        <p:txBody>
          <a:bodyPr wrap="square" lIns="117226" tIns="58613" rIns="117226" bIns="58613" rtlCol="0">
            <a:spAutoFit/>
          </a:bodyPr>
          <a:lstStyle/>
          <a:p>
            <a:endParaRPr lang="zh-CN" altLang="en-US" dirty="0"/>
          </a:p>
        </p:txBody>
      </p:sp>
      <p:sp>
        <p:nvSpPr>
          <p:cNvPr id="31" name="TextBox 30"/>
          <p:cNvSpPr txBox="1"/>
          <p:nvPr/>
        </p:nvSpPr>
        <p:spPr>
          <a:xfrm>
            <a:off x="14881" y="22503"/>
            <a:ext cx="4079776" cy="523220"/>
          </a:xfrm>
          <a:prstGeom prst="rect">
            <a:avLst/>
          </a:prstGeom>
          <a:noFill/>
        </p:spPr>
        <p:txBody>
          <a:bodyPr wrap="square" rtlCol="0">
            <a:spAutoFit/>
          </a:bodyPr>
          <a:lstStyle/>
          <a:p>
            <a:r>
              <a:rPr lang="zh-CN" altLang="en-US" sz="2800" b="1" dirty="0">
                <a:latin typeface="+mj-ea"/>
                <a:ea typeface="+mj-ea"/>
              </a:rPr>
              <a:t>引用</a:t>
            </a:r>
            <a:r>
              <a:rPr lang="zh-CN" altLang="en-US" sz="2800" b="1" dirty="0" smtClean="0">
                <a:latin typeface="+mj-ea"/>
                <a:ea typeface="+mj-ea"/>
              </a:rPr>
              <a:t>分析</a:t>
            </a:r>
            <a:r>
              <a:rPr lang="en-US" altLang="zh-CN" sz="2800" b="1" dirty="0" smtClean="0">
                <a:latin typeface="+mj-ea"/>
                <a:ea typeface="+mj-ea"/>
              </a:rPr>
              <a:t>-</a:t>
            </a:r>
            <a:r>
              <a:rPr lang="zh-CN" altLang="en-US" sz="2800" b="1" dirty="0" smtClean="0">
                <a:latin typeface="+mj-ea"/>
                <a:ea typeface="+mj-ea"/>
              </a:rPr>
              <a:t>文本模式</a:t>
            </a:r>
            <a:endParaRPr lang="zh-CN" altLang="en-US" sz="2800" b="1" dirty="0">
              <a:latin typeface="+mj-ea"/>
              <a:ea typeface="+mj-ea"/>
            </a:endParaRPr>
          </a:p>
        </p:txBody>
      </p:sp>
    </p:spTree>
    <p:extLst>
      <p:ext uri="{BB962C8B-B14F-4D97-AF65-F5344CB8AC3E}">
        <p14:creationId xmlns:p14="http://schemas.microsoft.com/office/powerpoint/2010/main" val="1304299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barn(inVertical)">
                                      <p:cBhvr>
                                        <p:cTn id="7" dur="500"/>
                                        <p:tgtEl>
                                          <p:spTgt spid="1433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1" nodeType="clickEffect">
                                  <p:stCondLst>
                                    <p:cond delay="0"/>
                                  </p:stCondLst>
                                  <p:childTnLst>
                                    <p:anim calcmode="lin" valueType="num">
                                      <p:cBhvr additive="base">
                                        <p:cTn id="16" dur="500"/>
                                        <p:tgtEl>
                                          <p:spTgt spid="2"/>
                                        </p:tgtEl>
                                        <p:attrNameLst>
                                          <p:attrName>ppt_x</p:attrName>
                                        </p:attrNameLst>
                                      </p:cBhvr>
                                      <p:tavLst>
                                        <p:tav tm="0">
                                          <p:val>
                                            <p:strVal val="ppt_x"/>
                                          </p:val>
                                        </p:tav>
                                        <p:tav tm="100000">
                                          <p:val>
                                            <p:strVal val="ppt_x"/>
                                          </p:val>
                                        </p:tav>
                                      </p:tavLst>
                                    </p:anim>
                                    <p:anim calcmode="lin" valueType="num">
                                      <p:cBhvr additive="base">
                                        <p:cTn id="17" dur="500"/>
                                        <p:tgtEl>
                                          <p:spTgt spid="2"/>
                                        </p:tgtEl>
                                        <p:attrNameLst>
                                          <p:attrName>ppt_y</p:attrName>
                                        </p:attrNameLst>
                                      </p:cBhvr>
                                      <p:tavLst>
                                        <p:tav tm="0">
                                          <p:val>
                                            <p:strVal val="ppt_y"/>
                                          </p:val>
                                        </p:tav>
                                        <p:tav tm="100000">
                                          <p:val>
                                            <p:strVal val="1+ppt_h/2"/>
                                          </p:val>
                                        </p:tav>
                                      </p:tavLst>
                                    </p:anim>
                                    <p:set>
                                      <p:cBhvr>
                                        <p:cTn id="1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CDE5BEF5-CC1C-46B3-BA9F-3E1EB1B65F48}" type="slidenum">
              <a:rPr lang="zh-CN" altLang="en-US" smtClean="0"/>
              <a:t>31</a:t>
            </a:fld>
            <a:endParaRPr lang="zh-CN" altLang="en-US"/>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247" y="1036728"/>
            <a:ext cx="12170483" cy="3703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140"/>
          <p:cNvSpPr>
            <a:spLocks noChangeArrowheads="1"/>
          </p:cNvSpPr>
          <p:nvPr/>
        </p:nvSpPr>
        <p:spPr bwMode="auto">
          <a:xfrm>
            <a:off x="230207" y="1412776"/>
            <a:ext cx="6148921" cy="295103"/>
          </a:xfrm>
          <a:prstGeom prst="rect">
            <a:avLst/>
          </a:prstGeom>
          <a:solidFill>
            <a:srgbClr val="FFFFFF">
              <a:alpha val="0"/>
            </a:srgbClr>
          </a:solidFill>
          <a:ln w="25400">
            <a:solidFill>
              <a:srgbClr val="FF0000"/>
            </a:solidFill>
            <a:miter lim="800000"/>
            <a:headEnd/>
            <a:tailEnd/>
          </a:ln>
        </p:spPr>
        <p:txBody>
          <a:bodyPr rot="0" vert="horz" wrap="square" lIns="0" tIns="0" rIns="0" bIns="0" anchor="ctr" anchorCtr="0" upright="1">
            <a:noAutofit/>
          </a:bodyPr>
          <a:lstStyle/>
          <a:p>
            <a:endParaRPr lang="zh-CN" altLang="en-US"/>
          </a:p>
        </p:txBody>
      </p:sp>
      <p:sp>
        <p:nvSpPr>
          <p:cNvPr id="5" name="AutoShape 141"/>
          <p:cNvSpPr>
            <a:spLocks noChangeArrowheads="1"/>
          </p:cNvSpPr>
          <p:nvPr/>
        </p:nvSpPr>
        <p:spPr bwMode="auto">
          <a:xfrm>
            <a:off x="6744072" y="1209560"/>
            <a:ext cx="2016224" cy="406432"/>
          </a:xfrm>
          <a:prstGeom prst="wedgeRoundRectCallout">
            <a:avLst>
              <a:gd name="adj1" fmla="val -60352"/>
              <a:gd name="adj2" fmla="val 67024"/>
              <a:gd name="adj3" fmla="val 16667"/>
            </a:avLst>
          </a:prstGeom>
          <a:solidFill>
            <a:srgbClr val="FFFFFF">
              <a:alpha val="0"/>
            </a:srgbClr>
          </a:solidFill>
          <a:ln w="25400">
            <a:solidFill>
              <a:srgbClr val="FF0000"/>
            </a:solidFill>
            <a:miter lim="800000"/>
            <a:headEnd/>
            <a:tailEnd/>
          </a:ln>
        </p:spPr>
        <p:txBody>
          <a:bodyPr rot="0" vert="horz" wrap="square" lIns="0" tIns="0" rIns="0" bIns="0" anchor="ctr" anchorCtr="0" upright="1">
            <a:noAutofit/>
          </a:bodyPr>
          <a:lstStyle/>
          <a:p>
            <a:pPr indent="162814" algn="just">
              <a:lnSpc>
                <a:spcPct val="150000"/>
              </a:lnSpc>
            </a:pPr>
            <a:r>
              <a:rPr lang="zh-CN" altLang="en-US" sz="1300" b="1" kern="100" dirty="0">
                <a:latin typeface="Times New Roman"/>
                <a:ea typeface="微软雅黑"/>
                <a:cs typeface="宋体"/>
              </a:rPr>
              <a:t>选择阶层与呈现项目</a:t>
            </a:r>
            <a:endParaRPr lang="zh-CN" altLang="en-US" sz="1500" b="1" kern="100" dirty="0">
              <a:latin typeface="Times New Roman"/>
              <a:ea typeface="微软雅黑"/>
              <a:cs typeface="宋体"/>
            </a:endParaRPr>
          </a:p>
        </p:txBody>
      </p:sp>
      <p:sp>
        <p:nvSpPr>
          <p:cNvPr id="6" name="TextBox 5"/>
          <p:cNvSpPr txBox="1"/>
          <p:nvPr/>
        </p:nvSpPr>
        <p:spPr>
          <a:xfrm>
            <a:off x="7201245" y="2492894"/>
            <a:ext cx="1536171" cy="395370"/>
          </a:xfrm>
          <a:prstGeom prst="rect">
            <a:avLst/>
          </a:prstGeom>
          <a:noFill/>
        </p:spPr>
        <p:txBody>
          <a:bodyPr wrap="square" lIns="117226" tIns="58613" rIns="117226" bIns="58613" rtlCol="0">
            <a:spAutoFit/>
          </a:bodyPr>
          <a:lstStyle/>
          <a:p>
            <a:r>
              <a:rPr lang="zh-CN" altLang="en-US" b="1" dirty="0">
                <a:solidFill>
                  <a:srgbClr val="FF0000"/>
                </a:solidFill>
              </a:rPr>
              <a:t>目标专利</a:t>
            </a:r>
          </a:p>
        </p:txBody>
      </p:sp>
      <p:sp>
        <p:nvSpPr>
          <p:cNvPr id="7" name="TextBox 6"/>
          <p:cNvSpPr txBox="1"/>
          <p:nvPr/>
        </p:nvSpPr>
        <p:spPr>
          <a:xfrm>
            <a:off x="3304667" y="3048655"/>
            <a:ext cx="2016224" cy="395370"/>
          </a:xfrm>
          <a:prstGeom prst="rect">
            <a:avLst/>
          </a:prstGeom>
          <a:noFill/>
        </p:spPr>
        <p:txBody>
          <a:bodyPr wrap="square" lIns="117226" tIns="58613" rIns="117226" bIns="58613" rtlCol="0">
            <a:spAutoFit/>
          </a:bodyPr>
          <a:lstStyle/>
          <a:p>
            <a:r>
              <a:rPr lang="zh-CN" altLang="en-US" b="1" dirty="0">
                <a:solidFill>
                  <a:srgbClr val="FF0000"/>
                </a:solidFill>
              </a:rPr>
              <a:t>被引专利</a:t>
            </a:r>
          </a:p>
        </p:txBody>
      </p:sp>
      <p:sp>
        <p:nvSpPr>
          <p:cNvPr id="8" name="TextBox 7"/>
          <p:cNvSpPr txBox="1"/>
          <p:nvPr/>
        </p:nvSpPr>
        <p:spPr>
          <a:xfrm>
            <a:off x="9301388" y="3068960"/>
            <a:ext cx="2016224" cy="395370"/>
          </a:xfrm>
          <a:prstGeom prst="rect">
            <a:avLst/>
          </a:prstGeom>
          <a:noFill/>
        </p:spPr>
        <p:txBody>
          <a:bodyPr wrap="square" lIns="117226" tIns="58613" rIns="117226" bIns="58613" rtlCol="0">
            <a:spAutoFit/>
          </a:bodyPr>
          <a:lstStyle/>
          <a:p>
            <a:r>
              <a:rPr lang="zh-CN" altLang="en-US" b="1" dirty="0">
                <a:solidFill>
                  <a:srgbClr val="FF0000"/>
                </a:solidFill>
              </a:rPr>
              <a:t>引用专利</a:t>
            </a:r>
          </a:p>
        </p:txBody>
      </p:sp>
      <p:sp>
        <p:nvSpPr>
          <p:cNvPr id="9" name="TextBox 8"/>
          <p:cNvSpPr txBox="1"/>
          <p:nvPr/>
        </p:nvSpPr>
        <p:spPr>
          <a:xfrm>
            <a:off x="14881" y="22503"/>
            <a:ext cx="4079776" cy="523220"/>
          </a:xfrm>
          <a:prstGeom prst="rect">
            <a:avLst/>
          </a:prstGeom>
          <a:noFill/>
        </p:spPr>
        <p:txBody>
          <a:bodyPr wrap="square" rtlCol="0">
            <a:spAutoFit/>
          </a:bodyPr>
          <a:lstStyle/>
          <a:p>
            <a:r>
              <a:rPr lang="zh-CN" altLang="en-US" sz="2800" b="1" dirty="0">
                <a:latin typeface="+mj-ea"/>
                <a:ea typeface="+mj-ea"/>
              </a:rPr>
              <a:t>引用</a:t>
            </a:r>
            <a:r>
              <a:rPr lang="zh-CN" altLang="en-US" sz="2800" b="1" dirty="0" smtClean="0">
                <a:latin typeface="+mj-ea"/>
                <a:ea typeface="+mj-ea"/>
              </a:rPr>
              <a:t>分析</a:t>
            </a:r>
            <a:r>
              <a:rPr lang="en-US" altLang="zh-CN" sz="2800" b="1" dirty="0" smtClean="0">
                <a:latin typeface="+mj-ea"/>
                <a:ea typeface="+mj-ea"/>
              </a:rPr>
              <a:t>-</a:t>
            </a:r>
            <a:r>
              <a:rPr lang="zh-CN" altLang="en-US" sz="2800" b="1" dirty="0" smtClean="0">
                <a:latin typeface="+mj-ea"/>
                <a:ea typeface="+mj-ea"/>
              </a:rPr>
              <a:t>图形模式</a:t>
            </a:r>
            <a:endParaRPr lang="zh-CN" altLang="en-US" sz="2800" b="1" dirty="0">
              <a:latin typeface="+mj-ea"/>
              <a:ea typeface="+mj-ea"/>
            </a:endParaRPr>
          </a:p>
        </p:txBody>
      </p:sp>
    </p:spTree>
    <p:extLst>
      <p:ext uri="{BB962C8B-B14F-4D97-AF65-F5344CB8AC3E}">
        <p14:creationId xmlns:p14="http://schemas.microsoft.com/office/powerpoint/2010/main" val="3318129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xit" presetSubtype="21" fill="hold" grpId="1" nodeType="clickEffect">
                                  <p:stCondLst>
                                    <p:cond delay="0"/>
                                  </p:stCondLst>
                                  <p:childTnLst>
                                    <p:animEffect transition="out" filter="barn(inVertical)">
                                      <p:cBhvr>
                                        <p:cTn id="32" dur="500"/>
                                        <p:tgtEl>
                                          <p:spTgt spid="4"/>
                                        </p:tgtEl>
                                      </p:cBhvr>
                                    </p:animEffect>
                                    <p:set>
                                      <p:cBhvr>
                                        <p:cTn id="33" dur="1" fill="hold">
                                          <p:stCondLst>
                                            <p:cond delay="499"/>
                                          </p:stCondLst>
                                        </p:cTn>
                                        <p:tgtEl>
                                          <p:spTgt spid="4"/>
                                        </p:tgtEl>
                                        <p:attrNameLst>
                                          <p:attrName>style.visibility</p:attrName>
                                        </p:attrNameLst>
                                      </p:cBhvr>
                                      <p:to>
                                        <p:strVal val="hidden"/>
                                      </p:to>
                                    </p:set>
                                  </p:childTnLst>
                                </p:cTn>
                              </p:par>
                              <p:par>
                                <p:cTn id="34" presetID="16" presetClass="exit" presetSubtype="21" fill="hold" grpId="1" nodeType="withEffect">
                                  <p:stCondLst>
                                    <p:cond delay="0"/>
                                  </p:stCondLst>
                                  <p:childTnLst>
                                    <p:animEffect transition="out" filter="barn(inVertical)">
                                      <p:cBhvr>
                                        <p:cTn id="35" dur="500"/>
                                        <p:tgtEl>
                                          <p:spTgt spid="5"/>
                                        </p:tgtEl>
                                      </p:cBhvr>
                                    </p:animEffect>
                                    <p:set>
                                      <p:cBhvr>
                                        <p:cTn id="36" dur="1" fill="hold">
                                          <p:stCondLst>
                                            <p:cond delay="499"/>
                                          </p:stCondLst>
                                        </p:cTn>
                                        <p:tgtEl>
                                          <p:spTgt spid="5"/>
                                        </p:tgtEl>
                                        <p:attrNameLst>
                                          <p:attrName>style.visibility</p:attrName>
                                        </p:attrNameLst>
                                      </p:cBhvr>
                                      <p:to>
                                        <p:strVal val="hidden"/>
                                      </p:to>
                                    </p:set>
                                  </p:childTnLst>
                                </p:cTn>
                              </p:par>
                              <p:par>
                                <p:cTn id="37" presetID="16" presetClass="exit" presetSubtype="21" fill="hold" grpId="1" nodeType="withEffect">
                                  <p:stCondLst>
                                    <p:cond delay="0"/>
                                  </p:stCondLst>
                                  <p:childTnLst>
                                    <p:animEffect transition="out" filter="barn(inVertical)">
                                      <p:cBhvr>
                                        <p:cTn id="38" dur="500"/>
                                        <p:tgtEl>
                                          <p:spTgt spid="7"/>
                                        </p:tgtEl>
                                      </p:cBhvr>
                                    </p:animEffect>
                                    <p:set>
                                      <p:cBhvr>
                                        <p:cTn id="39" dur="1" fill="hold">
                                          <p:stCondLst>
                                            <p:cond delay="499"/>
                                          </p:stCondLst>
                                        </p:cTn>
                                        <p:tgtEl>
                                          <p:spTgt spid="7"/>
                                        </p:tgtEl>
                                        <p:attrNameLst>
                                          <p:attrName>style.visibility</p:attrName>
                                        </p:attrNameLst>
                                      </p:cBhvr>
                                      <p:to>
                                        <p:strVal val="hidden"/>
                                      </p:to>
                                    </p:set>
                                  </p:childTnLst>
                                </p:cTn>
                              </p:par>
                              <p:par>
                                <p:cTn id="40" presetID="16" presetClass="exit" presetSubtype="21" fill="hold" grpId="1" nodeType="withEffect">
                                  <p:stCondLst>
                                    <p:cond delay="0"/>
                                  </p:stCondLst>
                                  <p:childTnLst>
                                    <p:animEffect transition="out" filter="barn(inVertical)">
                                      <p:cBhvr>
                                        <p:cTn id="41" dur="500"/>
                                        <p:tgtEl>
                                          <p:spTgt spid="6"/>
                                        </p:tgtEl>
                                      </p:cBhvr>
                                    </p:animEffect>
                                    <p:set>
                                      <p:cBhvr>
                                        <p:cTn id="42" dur="1" fill="hold">
                                          <p:stCondLst>
                                            <p:cond delay="499"/>
                                          </p:stCondLst>
                                        </p:cTn>
                                        <p:tgtEl>
                                          <p:spTgt spid="6"/>
                                        </p:tgtEl>
                                        <p:attrNameLst>
                                          <p:attrName>style.visibility</p:attrName>
                                        </p:attrNameLst>
                                      </p:cBhvr>
                                      <p:to>
                                        <p:strVal val="hidden"/>
                                      </p:to>
                                    </p:set>
                                  </p:childTnLst>
                                </p:cTn>
                              </p:par>
                              <p:par>
                                <p:cTn id="43" presetID="16" presetClass="exit" presetSubtype="21" fill="hold" grpId="1" nodeType="withEffect">
                                  <p:stCondLst>
                                    <p:cond delay="0"/>
                                  </p:stCondLst>
                                  <p:childTnLst>
                                    <p:animEffect transition="out" filter="barn(inVertical)">
                                      <p:cBhvr>
                                        <p:cTn id="44" dur="500"/>
                                        <p:tgtEl>
                                          <p:spTgt spid="8"/>
                                        </p:tgtEl>
                                      </p:cBhvr>
                                    </p:animEffect>
                                    <p:set>
                                      <p:cBhvr>
                                        <p:cTn id="45"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p:bldP spid="6" grpId="1"/>
      <p:bldP spid="7" grpId="0"/>
      <p:bldP spid="7" grpId="1"/>
      <p:bldP spid="8" grpId="0"/>
      <p:bldP spid="8"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55183D58-648D-4475-BEF8-624F48514A30}" type="slidenum">
              <a:rPr lang="zh-CN" altLang="en-US" smtClean="0"/>
              <a:pPr/>
              <a:t>32</a:t>
            </a:fld>
            <a:endParaRPr lang="zh-CN" altLang="en-US" dirty="0"/>
          </a:p>
        </p:txBody>
      </p:sp>
      <p:sp>
        <p:nvSpPr>
          <p:cNvPr id="3" name="TextBox 2"/>
          <p:cNvSpPr txBox="1"/>
          <p:nvPr/>
        </p:nvSpPr>
        <p:spPr>
          <a:xfrm>
            <a:off x="14881" y="22503"/>
            <a:ext cx="4079776" cy="523220"/>
          </a:xfrm>
          <a:prstGeom prst="rect">
            <a:avLst/>
          </a:prstGeom>
          <a:noFill/>
        </p:spPr>
        <p:txBody>
          <a:bodyPr wrap="square" rtlCol="0">
            <a:spAutoFit/>
          </a:bodyPr>
          <a:lstStyle/>
          <a:p>
            <a:r>
              <a:rPr lang="zh-CN" altLang="en-US" sz="2800" b="1" dirty="0" smtClean="0">
                <a:latin typeface="+mj-ea"/>
                <a:ea typeface="+mj-ea"/>
              </a:rPr>
              <a:t>专利文献管理</a:t>
            </a:r>
            <a:endParaRPr lang="zh-CN" altLang="en-US" sz="2800" b="1" dirty="0">
              <a:latin typeface="+mj-ea"/>
              <a:ea typeface="+mj-ea"/>
            </a:endParaRPr>
          </a:p>
        </p:txBody>
      </p:sp>
      <p:grpSp>
        <p:nvGrpSpPr>
          <p:cNvPr id="4" name="组合 3"/>
          <p:cNvGrpSpPr/>
          <p:nvPr/>
        </p:nvGrpSpPr>
        <p:grpSpPr>
          <a:xfrm>
            <a:off x="3705456" y="1132335"/>
            <a:ext cx="5494338" cy="4911725"/>
            <a:chOff x="1908175" y="260350"/>
            <a:chExt cx="5494338" cy="4911725"/>
          </a:xfrm>
        </p:grpSpPr>
        <p:grpSp>
          <p:nvGrpSpPr>
            <p:cNvPr id="5" name="组合 27"/>
            <p:cNvGrpSpPr>
              <a:grpSpLocks/>
            </p:cNvGrpSpPr>
            <p:nvPr/>
          </p:nvGrpSpPr>
          <p:grpSpPr bwMode="auto">
            <a:xfrm>
              <a:off x="1908175" y="260350"/>
              <a:ext cx="2940050" cy="2894013"/>
              <a:chOff x="0" y="0"/>
              <a:chExt cx="2414406" cy="2376264"/>
            </a:xfrm>
          </p:grpSpPr>
          <p:sp>
            <p:nvSpPr>
              <p:cNvPr id="22" name="椭圆 28"/>
              <p:cNvSpPr>
                <a:spLocks noChangeArrowheads="1"/>
              </p:cNvSpPr>
              <p:nvPr/>
            </p:nvSpPr>
            <p:spPr bwMode="auto">
              <a:xfrm>
                <a:off x="38142" y="0"/>
                <a:ext cx="2376264" cy="2376264"/>
              </a:xfrm>
              <a:prstGeom prst="ellipse">
                <a:avLst/>
              </a:prstGeom>
              <a:solidFill>
                <a:srgbClr val="DB337B"/>
              </a:solidFill>
              <a:ln w="25400" cap="flat" cmpd="sng">
                <a:solidFill>
                  <a:srgbClr val="B62060"/>
                </a:solidFill>
                <a:bevel/>
                <a:headEnd/>
                <a:tailEnd/>
              </a:ln>
            </p:spPr>
            <p:txBody>
              <a:bodyPr anchor="ctr"/>
              <a:lstStyle/>
              <a:p>
                <a:pPr algn="ctr" eaLnBrk="1" hangingPunct="1"/>
                <a:endParaRPr lang="zh-CN" altLang="zh-CN" b="1" i="1">
                  <a:solidFill>
                    <a:srgbClr val="FFFFFF"/>
                  </a:solidFill>
                  <a:latin typeface="Calibri" pitchFamily="34" charset="0"/>
                  <a:sym typeface="微软雅黑" pitchFamily="34" charset="-122"/>
                </a:endParaRPr>
              </a:p>
            </p:txBody>
          </p:sp>
          <p:sp>
            <p:nvSpPr>
              <p:cNvPr id="23" name="矩形 29"/>
              <p:cNvSpPr>
                <a:spLocks noChangeArrowheads="1"/>
              </p:cNvSpPr>
              <p:nvPr/>
            </p:nvSpPr>
            <p:spPr bwMode="auto">
              <a:xfrm>
                <a:off x="0" y="965694"/>
                <a:ext cx="648072" cy="504056"/>
              </a:xfrm>
              <a:prstGeom prst="rect">
                <a:avLst/>
              </a:prstGeom>
              <a:solidFill>
                <a:srgbClr val="FFFFFF"/>
              </a:solidFill>
              <a:ln>
                <a:noFill/>
              </a:ln>
              <a:extLst>
                <a:ext uri="{91240B29-F687-4F45-9708-019B960494DF}">
                  <a14:hiddenLine xmlns:a14="http://schemas.microsoft.com/office/drawing/2010/main" w="25400" cap="flat" cmpd="sng">
                    <a:solidFill>
                      <a:srgbClr val="000000"/>
                    </a:solidFill>
                    <a:bevel/>
                    <a:headEnd/>
                    <a:tailEnd/>
                  </a14:hiddenLine>
                </a:ext>
              </a:extLst>
            </p:spPr>
            <p:txBody>
              <a:bodyPr anchor="ctr"/>
              <a:lstStyle/>
              <a:p>
                <a:pPr algn="ctr" eaLnBrk="1" hangingPunct="1"/>
                <a:endParaRPr lang="zh-CN" altLang="zh-CN" b="1" i="1">
                  <a:solidFill>
                    <a:srgbClr val="FFFFFF"/>
                  </a:solidFill>
                  <a:latin typeface="Calibri" pitchFamily="34" charset="0"/>
                  <a:sym typeface="微软雅黑" pitchFamily="34" charset="-122"/>
                </a:endParaRPr>
              </a:p>
            </p:txBody>
          </p:sp>
          <p:sp>
            <p:nvSpPr>
              <p:cNvPr id="24" name="椭圆 30"/>
              <p:cNvSpPr>
                <a:spLocks noChangeArrowheads="1"/>
              </p:cNvSpPr>
              <p:nvPr/>
            </p:nvSpPr>
            <p:spPr bwMode="auto">
              <a:xfrm>
                <a:off x="506194" y="540060"/>
                <a:ext cx="1296144" cy="1296144"/>
              </a:xfrm>
              <a:prstGeom prst="ellipse">
                <a:avLst/>
              </a:prstGeom>
              <a:solidFill>
                <a:srgbClr val="FFFFFF"/>
              </a:solidFill>
              <a:ln>
                <a:noFill/>
              </a:ln>
              <a:extLst>
                <a:ext uri="{91240B29-F687-4F45-9708-019B960494DF}">
                  <a14:hiddenLine xmlns:a14="http://schemas.microsoft.com/office/drawing/2010/main" w="25400" cap="flat" cmpd="sng">
                    <a:solidFill>
                      <a:srgbClr val="000000"/>
                    </a:solidFill>
                    <a:bevel/>
                    <a:headEnd/>
                    <a:tailEnd/>
                  </a14:hiddenLine>
                </a:ext>
              </a:extLst>
            </p:spPr>
            <p:txBody>
              <a:bodyPr anchor="ctr"/>
              <a:lstStyle/>
              <a:p>
                <a:pPr algn="ctr" eaLnBrk="1" hangingPunct="1"/>
                <a:endParaRPr lang="zh-CN" altLang="zh-CN" b="1" i="1">
                  <a:solidFill>
                    <a:srgbClr val="FFFFFF"/>
                  </a:solidFill>
                  <a:latin typeface="Calibri" pitchFamily="34" charset="0"/>
                  <a:sym typeface="微软雅黑" pitchFamily="34" charset="-122"/>
                </a:endParaRPr>
              </a:p>
            </p:txBody>
          </p:sp>
          <p:sp>
            <p:nvSpPr>
              <p:cNvPr id="25" name="等腰三角形 31"/>
              <p:cNvSpPr>
                <a:spLocks noChangeArrowheads="1"/>
              </p:cNvSpPr>
              <p:nvPr/>
            </p:nvSpPr>
            <p:spPr bwMode="auto">
              <a:xfrm rot="5400000">
                <a:off x="134979" y="1093359"/>
                <a:ext cx="294348" cy="253097"/>
              </a:xfrm>
              <a:prstGeom prst="triangle">
                <a:avLst>
                  <a:gd name="adj" fmla="val 50000"/>
                </a:avLst>
              </a:prstGeom>
              <a:solidFill>
                <a:srgbClr val="DB337B"/>
              </a:solidFill>
              <a:ln w="25400" cap="flat" cmpd="sng">
                <a:solidFill>
                  <a:srgbClr val="B62060"/>
                </a:solidFill>
                <a:bevel/>
                <a:headEnd/>
                <a:tailEnd/>
              </a:ln>
            </p:spPr>
            <p:txBody>
              <a:bodyPr anchor="ctr"/>
              <a:lstStyle/>
              <a:p>
                <a:pPr algn="ctr" eaLnBrk="1" hangingPunct="1"/>
                <a:endParaRPr lang="zh-CN" altLang="zh-CN" b="1" i="1">
                  <a:solidFill>
                    <a:srgbClr val="FFFFFF"/>
                  </a:solidFill>
                  <a:latin typeface="Calibri" pitchFamily="34" charset="0"/>
                  <a:sym typeface="微软雅黑" pitchFamily="34" charset="-122"/>
                </a:endParaRPr>
              </a:p>
            </p:txBody>
          </p:sp>
        </p:grpSp>
        <p:grpSp>
          <p:nvGrpSpPr>
            <p:cNvPr id="6" name="组合 32"/>
            <p:cNvGrpSpPr>
              <a:grpSpLocks/>
            </p:cNvGrpSpPr>
            <p:nvPr/>
          </p:nvGrpSpPr>
          <p:grpSpPr bwMode="auto">
            <a:xfrm flipH="1">
              <a:off x="4460875" y="260350"/>
              <a:ext cx="2941638" cy="2894013"/>
              <a:chOff x="0" y="0"/>
              <a:chExt cx="2414406" cy="2376264"/>
            </a:xfrm>
          </p:grpSpPr>
          <p:sp>
            <p:nvSpPr>
              <p:cNvPr id="18" name="椭圆 33"/>
              <p:cNvSpPr>
                <a:spLocks noChangeArrowheads="1"/>
              </p:cNvSpPr>
              <p:nvPr/>
            </p:nvSpPr>
            <p:spPr bwMode="auto">
              <a:xfrm>
                <a:off x="38142" y="0"/>
                <a:ext cx="2376264" cy="2376264"/>
              </a:xfrm>
              <a:prstGeom prst="ellipse">
                <a:avLst/>
              </a:prstGeom>
              <a:solidFill>
                <a:srgbClr val="0F91E1"/>
              </a:solidFill>
              <a:ln w="25400" cap="flat" cmpd="sng">
                <a:solidFill>
                  <a:srgbClr val="0C74B4"/>
                </a:solidFill>
                <a:bevel/>
                <a:headEnd/>
                <a:tailEnd/>
              </a:ln>
            </p:spPr>
            <p:txBody>
              <a:bodyPr anchor="ctr"/>
              <a:lstStyle/>
              <a:p>
                <a:pPr algn="ctr" eaLnBrk="1" hangingPunct="1"/>
                <a:endParaRPr lang="zh-CN" altLang="zh-CN" b="1" i="1">
                  <a:solidFill>
                    <a:srgbClr val="FFFFFF"/>
                  </a:solidFill>
                  <a:latin typeface="Calibri" pitchFamily="34" charset="0"/>
                  <a:sym typeface="微软雅黑" pitchFamily="34" charset="-122"/>
                </a:endParaRPr>
              </a:p>
            </p:txBody>
          </p:sp>
          <p:sp>
            <p:nvSpPr>
              <p:cNvPr id="19" name="矩形 34"/>
              <p:cNvSpPr>
                <a:spLocks noChangeArrowheads="1"/>
              </p:cNvSpPr>
              <p:nvPr/>
            </p:nvSpPr>
            <p:spPr bwMode="auto">
              <a:xfrm>
                <a:off x="0" y="965694"/>
                <a:ext cx="648072" cy="504056"/>
              </a:xfrm>
              <a:prstGeom prst="rect">
                <a:avLst/>
              </a:prstGeom>
              <a:solidFill>
                <a:srgbClr val="FFFFFF"/>
              </a:solidFill>
              <a:ln>
                <a:noFill/>
              </a:ln>
              <a:extLst>
                <a:ext uri="{91240B29-F687-4F45-9708-019B960494DF}">
                  <a14:hiddenLine xmlns:a14="http://schemas.microsoft.com/office/drawing/2010/main" w="25400" cap="flat" cmpd="sng">
                    <a:solidFill>
                      <a:srgbClr val="000000"/>
                    </a:solidFill>
                    <a:bevel/>
                    <a:headEnd/>
                    <a:tailEnd/>
                  </a14:hiddenLine>
                </a:ext>
              </a:extLst>
            </p:spPr>
            <p:txBody>
              <a:bodyPr anchor="ctr"/>
              <a:lstStyle/>
              <a:p>
                <a:pPr algn="ctr" eaLnBrk="1" hangingPunct="1"/>
                <a:endParaRPr lang="zh-CN" altLang="zh-CN" b="1" i="1">
                  <a:solidFill>
                    <a:srgbClr val="FFFFFF"/>
                  </a:solidFill>
                  <a:latin typeface="Calibri" pitchFamily="34" charset="0"/>
                  <a:sym typeface="微软雅黑" pitchFamily="34" charset="-122"/>
                </a:endParaRPr>
              </a:p>
            </p:txBody>
          </p:sp>
          <p:sp>
            <p:nvSpPr>
              <p:cNvPr id="20" name="椭圆 35"/>
              <p:cNvSpPr>
                <a:spLocks noChangeArrowheads="1"/>
              </p:cNvSpPr>
              <p:nvPr/>
            </p:nvSpPr>
            <p:spPr bwMode="auto">
              <a:xfrm>
                <a:off x="506194" y="540060"/>
                <a:ext cx="1296144" cy="1296144"/>
              </a:xfrm>
              <a:prstGeom prst="ellipse">
                <a:avLst/>
              </a:prstGeom>
              <a:solidFill>
                <a:srgbClr val="FFFFFF"/>
              </a:solidFill>
              <a:ln>
                <a:noFill/>
              </a:ln>
              <a:extLst>
                <a:ext uri="{91240B29-F687-4F45-9708-019B960494DF}">
                  <a14:hiddenLine xmlns:a14="http://schemas.microsoft.com/office/drawing/2010/main" w="25400" cap="flat" cmpd="sng">
                    <a:solidFill>
                      <a:srgbClr val="000000"/>
                    </a:solidFill>
                    <a:bevel/>
                    <a:headEnd/>
                    <a:tailEnd/>
                  </a14:hiddenLine>
                </a:ext>
              </a:extLst>
            </p:spPr>
            <p:txBody>
              <a:bodyPr anchor="ctr"/>
              <a:lstStyle/>
              <a:p>
                <a:pPr algn="ctr" eaLnBrk="1" hangingPunct="1"/>
                <a:endParaRPr lang="zh-CN" altLang="zh-CN" b="1" i="1">
                  <a:solidFill>
                    <a:srgbClr val="FFFFFF"/>
                  </a:solidFill>
                  <a:latin typeface="Calibri" pitchFamily="34" charset="0"/>
                  <a:sym typeface="微软雅黑" pitchFamily="34" charset="-122"/>
                </a:endParaRPr>
              </a:p>
            </p:txBody>
          </p:sp>
          <p:sp>
            <p:nvSpPr>
              <p:cNvPr id="21" name="等腰三角形 36"/>
              <p:cNvSpPr>
                <a:spLocks noChangeArrowheads="1"/>
              </p:cNvSpPr>
              <p:nvPr/>
            </p:nvSpPr>
            <p:spPr bwMode="auto">
              <a:xfrm rot="5400000">
                <a:off x="134979" y="1093359"/>
                <a:ext cx="294348" cy="253097"/>
              </a:xfrm>
              <a:prstGeom prst="triangle">
                <a:avLst>
                  <a:gd name="adj" fmla="val 50000"/>
                </a:avLst>
              </a:prstGeom>
              <a:solidFill>
                <a:srgbClr val="0F91E1"/>
              </a:solidFill>
              <a:ln w="25400" cap="flat" cmpd="sng">
                <a:solidFill>
                  <a:srgbClr val="0C74B4"/>
                </a:solidFill>
                <a:bevel/>
                <a:headEnd/>
                <a:tailEnd/>
              </a:ln>
            </p:spPr>
            <p:txBody>
              <a:bodyPr anchor="ctr"/>
              <a:lstStyle/>
              <a:p>
                <a:pPr algn="ctr" eaLnBrk="1" hangingPunct="1"/>
                <a:endParaRPr lang="zh-CN" altLang="zh-CN" b="1" i="1">
                  <a:solidFill>
                    <a:srgbClr val="FFFFFF"/>
                  </a:solidFill>
                  <a:latin typeface="Calibri" pitchFamily="34" charset="0"/>
                  <a:sym typeface="微软雅黑" pitchFamily="34" charset="-122"/>
                </a:endParaRPr>
              </a:p>
            </p:txBody>
          </p:sp>
        </p:grpSp>
        <p:sp>
          <p:nvSpPr>
            <p:cNvPr id="7" name="TextBox 37"/>
            <p:cNvSpPr>
              <a:spLocks noChangeArrowheads="1"/>
            </p:cNvSpPr>
            <p:nvPr/>
          </p:nvSpPr>
          <p:spPr bwMode="auto">
            <a:xfrm>
              <a:off x="2746375" y="1695450"/>
              <a:ext cx="106045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80000"/>
                </a:lnSpc>
              </a:pPr>
              <a:r>
                <a:rPr lang="zh-CN" altLang="en-US" sz="2800" b="1" dirty="0" smtClean="0">
                  <a:solidFill>
                    <a:srgbClr val="B62060"/>
                  </a:solidFill>
                  <a:latin typeface="Adidas Unity"/>
                  <a:ea typeface="微软雅黑" pitchFamily="34" charset="-122"/>
                  <a:sym typeface="Times New Roman" pitchFamily="18" charset="0"/>
                </a:rPr>
                <a:t>保存</a:t>
              </a:r>
              <a:endParaRPr lang="zh-CN" altLang="en-US" sz="2800" b="1" dirty="0">
                <a:solidFill>
                  <a:srgbClr val="B62060"/>
                </a:solidFill>
                <a:latin typeface="Adidas Unity"/>
                <a:ea typeface="微软雅黑" pitchFamily="34" charset="-122"/>
                <a:sym typeface="Times New Roman" pitchFamily="18" charset="0"/>
              </a:endParaRPr>
            </a:p>
          </p:txBody>
        </p:sp>
        <p:sp>
          <p:nvSpPr>
            <p:cNvPr id="8" name="TextBox 38"/>
            <p:cNvSpPr>
              <a:spLocks noChangeArrowheads="1"/>
            </p:cNvSpPr>
            <p:nvPr/>
          </p:nvSpPr>
          <p:spPr bwMode="auto">
            <a:xfrm>
              <a:off x="5443538" y="1695450"/>
              <a:ext cx="104775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80000"/>
                </a:lnSpc>
              </a:pPr>
              <a:r>
                <a:rPr lang="zh-CN" altLang="en-US" sz="2800" b="1" dirty="0" smtClean="0">
                  <a:solidFill>
                    <a:srgbClr val="0F91E1"/>
                  </a:solidFill>
                  <a:latin typeface="Adidas Unity"/>
                  <a:ea typeface="微软雅黑" pitchFamily="34" charset="-122"/>
                  <a:sym typeface="Times New Roman" pitchFamily="18" charset="0"/>
                </a:rPr>
                <a:t>下载</a:t>
              </a:r>
              <a:endParaRPr lang="zh-CN" altLang="en-US" sz="2800" b="1" dirty="0">
                <a:solidFill>
                  <a:srgbClr val="0F91E1"/>
                </a:solidFill>
                <a:latin typeface="Adidas Unity"/>
                <a:ea typeface="微软雅黑" pitchFamily="34" charset="-122"/>
                <a:sym typeface="Times New Roman" pitchFamily="18" charset="0"/>
              </a:endParaRPr>
            </a:p>
          </p:txBody>
        </p:sp>
        <p:grpSp>
          <p:nvGrpSpPr>
            <p:cNvPr id="9" name="组合 40"/>
            <p:cNvGrpSpPr>
              <a:grpSpLocks/>
            </p:cNvGrpSpPr>
            <p:nvPr/>
          </p:nvGrpSpPr>
          <p:grpSpPr bwMode="auto">
            <a:xfrm rot="5400000" flipH="1">
              <a:off x="3073400" y="2254250"/>
              <a:ext cx="2940050" cy="2895600"/>
              <a:chOff x="0" y="0"/>
              <a:chExt cx="2414406" cy="2376264"/>
            </a:xfrm>
          </p:grpSpPr>
          <p:sp>
            <p:nvSpPr>
              <p:cNvPr id="14" name="椭圆 41"/>
              <p:cNvSpPr>
                <a:spLocks noChangeArrowheads="1"/>
              </p:cNvSpPr>
              <p:nvPr/>
            </p:nvSpPr>
            <p:spPr bwMode="auto">
              <a:xfrm>
                <a:off x="38142" y="0"/>
                <a:ext cx="2376264" cy="2376264"/>
              </a:xfrm>
              <a:prstGeom prst="ellipse">
                <a:avLst/>
              </a:prstGeom>
              <a:solidFill>
                <a:srgbClr val="FFC000"/>
              </a:solidFill>
              <a:ln w="25400" cap="flat" cmpd="sng">
                <a:solidFill>
                  <a:srgbClr val="BC8F00"/>
                </a:solidFill>
                <a:bevel/>
                <a:headEnd/>
                <a:tailEnd/>
              </a:ln>
            </p:spPr>
            <p:txBody>
              <a:bodyPr anchor="ctr"/>
              <a:lstStyle/>
              <a:p>
                <a:pPr algn="ctr" eaLnBrk="1" hangingPunct="1"/>
                <a:endParaRPr lang="zh-CN" altLang="zh-CN" b="1" i="1">
                  <a:solidFill>
                    <a:srgbClr val="FFFFFF"/>
                  </a:solidFill>
                  <a:latin typeface="Calibri" pitchFamily="34" charset="0"/>
                  <a:sym typeface="微软雅黑" pitchFamily="34" charset="-122"/>
                </a:endParaRPr>
              </a:p>
            </p:txBody>
          </p:sp>
          <p:sp>
            <p:nvSpPr>
              <p:cNvPr id="15" name="矩形 42"/>
              <p:cNvSpPr>
                <a:spLocks noChangeArrowheads="1"/>
              </p:cNvSpPr>
              <p:nvPr/>
            </p:nvSpPr>
            <p:spPr bwMode="auto">
              <a:xfrm>
                <a:off x="0" y="965694"/>
                <a:ext cx="648072" cy="504056"/>
              </a:xfrm>
              <a:prstGeom prst="rect">
                <a:avLst/>
              </a:prstGeom>
              <a:solidFill>
                <a:srgbClr val="FFFFFF"/>
              </a:solidFill>
              <a:ln>
                <a:noFill/>
              </a:ln>
              <a:extLst>
                <a:ext uri="{91240B29-F687-4F45-9708-019B960494DF}">
                  <a14:hiddenLine xmlns:a14="http://schemas.microsoft.com/office/drawing/2010/main" w="25400" cap="flat" cmpd="sng">
                    <a:solidFill>
                      <a:srgbClr val="000000"/>
                    </a:solidFill>
                    <a:bevel/>
                    <a:headEnd/>
                    <a:tailEnd/>
                  </a14:hiddenLine>
                </a:ext>
              </a:extLst>
            </p:spPr>
            <p:txBody>
              <a:bodyPr anchor="ctr"/>
              <a:lstStyle/>
              <a:p>
                <a:pPr algn="ctr" eaLnBrk="1" hangingPunct="1"/>
                <a:endParaRPr lang="zh-CN" altLang="zh-CN" b="1" i="1">
                  <a:solidFill>
                    <a:srgbClr val="FFFFFF"/>
                  </a:solidFill>
                  <a:latin typeface="Calibri" pitchFamily="34" charset="0"/>
                  <a:sym typeface="微软雅黑" pitchFamily="34" charset="-122"/>
                </a:endParaRPr>
              </a:p>
            </p:txBody>
          </p:sp>
          <p:sp>
            <p:nvSpPr>
              <p:cNvPr id="16" name="椭圆 43"/>
              <p:cNvSpPr>
                <a:spLocks noChangeArrowheads="1"/>
              </p:cNvSpPr>
              <p:nvPr/>
            </p:nvSpPr>
            <p:spPr bwMode="auto">
              <a:xfrm>
                <a:off x="506194" y="540060"/>
                <a:ext cx="1296144" cy="1296144"/>
              </a:xfrm>
              <a:prstGeom prst="ellipse">
                <a:avLst/>
              </a:prstGeom>
              <a:solidFill>
                <a:srgbClr val="FFFFFF"/>
              </a:solidFill>
              <a:ln>
                <a:noFill/>
              </a:ln>
              <a:extLst>
                <a:ext uri="{91240B29-F687-4F45-9708-019B960494DF}">
                  <a14:hiddenLine xmlns:a14="http://schemas.microsoft.com/office/drawing/2010/main" w="25400" cap="flat" cmpd="sng">
                    <a:solidFill>
                      <a:srgbClr val="000000"/>
                    </a:solidFill>
                    <a:bevel/>
                    <a:headEnd/>
                    <a:tailEnd/>
                  </a14:hiddenLine>
                </a:ext>
              </a:extLst>
            </p:spPr>
            <p:txBody>
              <a:bodyPr anchor="ctr"/>
              <a:lstStyle/>
              <a:p>
                <a:pPr algn="ctr" eaLnBrk="1" hangingPunct="1"/>
                <a:endParaRPr lang="zh-CN" altLang="zh-CN" b="1" i="1">
                  <a:solidFill>
                    <a:srgbClr val="FFFFFF"/>
                  </a:solidFill>
                  <a:latin typeface="Calibri" pitchFamily="34" charset="0"/>
                  <a:sym typeface="微软雅黑" pitchFamily="34" charset="-122"/>
                </a:endParaRPr>
              </a:p>
            </p:txBody>
          </p:sp>
          <p:sp>
            <p:nvSpPr>
              <p:cNvPr id="17" name="等腰三角形 44"/>
              <p:cNvSpPr>
                <a:spLocks noChangeArrowheads="1"/>
              </p:cNvSpPr>
              <p:nvPr/>
            </p:nvSpPr>
            <p:spPr bwMode="auto">
              <a:xfrm rot="5400000">
                <a:off x="134979" y="1093359"/>
                <a:ext cx="294348" cy="253097"/>
              </a:xfrm>
              <a:prstGeom prst="triangle">
                <a:avLst>
                  <a:gd name="adj" fmla="val 50000"/>
                </a:avLst>
              </a:prstGeom>
              <a:solidFill>
                <a:srgbClr val="FFC000"/>
              </a:solidFill>
              <a:ln w="25400" cap="flat" cmpd="sng">
                <a:solidFill>
                  <a:srgbClr val="BC8F00"/>
                </a:solidFill>
                <a:bevel/>
                <a:headEnd/>
                <a:tailEnd/>
              </a:ln>
            </p:spPr>
            <p:txBody>
              <a:bodyPr anchor="ctr"/>
              <a:lstStyle/>
              <a:p>
                <a:pPr algn="ctr" eaLnBrk="1" hangingPunct="1"/>
                <a:endParaRPr lang="zh-CN" altLang="zh-CN" b="1" i="1">
                  <a:solidFill>
                    <a:srgbClr val="FFFFFF"/>
                  </a:solidFill>
                  <a:latin typeface="Calibri" pitchFamily="34" charset="0"/>
                  <a:sym typeface="微软雅黑" pitchFamily="34" charset="-122"/>
                </a:endParaRPr>
              </a:p>
            </p:txBody>
          </p:sp>
        </p:grpSp>
        <p:sp>
          <p:nvSpPr>
            <p:cNvPr id="10" name="TextBox 45"/>
            <p:cNvSpPr>
              <a:spLocks noChangeArrowheads="1"/>
            </p:cNvSpPr>
            <p:nvPr/>
          </p:nvSpPr>
          <p:spPr bwMode="auto">
            <a:xfrm>
              <a:off x="4019550" y="3773488"/>
              <a:ext cx="1047750"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80000"/>
                </a:lnSpc>
              </a:pPr>
              <a:r>
                <a:rPr lang="zh-CN" altLang="en-US" sz="2800" b="1" dirty="0" smtClean="0">
                  <a:solidFill>
                    <a:srgbClr val="BC8F00"/>
                  </a:solidFill>
                  <a:latin typeface="Adidas Unity"/>
                  <a:ea typeface="微软雅黑" pitchFamily="34" charset="-122"/>
                  <a:sym typeface="Times New Roman" pitchFamily="18" charset="0"/>
                </a:rPr>
                <a:t>预警</a:t>
              </a:r>
              <a:endParaRPr lang="zh-CN" altLang="en-US" sz="2800" b="1" dirty="0">
                <a:solidFill>
                  <a:srgbClr val="BC8F00"/>
                </a:solidFill>
                <a:latin typeface="Adidas Unity"/>
                <a:ea typeface="微软雅黑" pitchFamily="34" charset="-122"/>
                <a:sym typeface="Times New Roman" pitchFamily="18" charset="0"/>
              </a:endParaRPr>
            </a:p>
          </p:txBody>
        </p:sp>
        <p:sp>
          <p:nvSpPr>
            <p:cNvPr id="11" name="TextBox 46"/>
            <p:cNvSpPr>
              <a:spLocks noChangeArrowheads="1"/>
            </p:cNvSpPr>
            <p:nvPr/>
          </p:nvSpPr>
          <p:spPr bwMode="auto">
            <a:xfrm>
              <a:off x="2717800" y="1138238"/>
              <a:ext cx="10604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lnSpc>
                  <a:spcPct val="80000"/>
                </a:lnSpc>
              </a:pPr>
              <a:r>
                <a:rPr lang="en-US" sz="4000" b="1" dirty="0">
                  <a:solidFill>
                    <a:srgbClr val="BFBFBF"/>
                  </a:solidFill>
                  <a:latin typeface="Times New Roman" pitchFamily="18" charset="0"/>
                  <a:ea typeface="微软雅黑" pitchFamily="34" charset="-122"/>
                  <a:cs typeface="Times New Roman" pitchFamily="18" charset="0"/>
                  <a:sym typeface="Times New Roman" pitchFamily="18" charset="0"/>
                </a:rPr>
                <a:t>01</a:t>
              </a:r>
              <a:endParaRPr lang="zh-CN" altLang="en-US" sz="4000" b="1" dirty="0">
                <a:solidFill>
                  <a:srgbClr val="BFBFBF"/>
                </a:solidFill>
                <a:latin typeface="Times New Roman" pitchFamily="18" charset="0"/>
                <a:ea typeface="微软雅黑" pitchFamily="34" charset="-122"/>
                <a:cs typeface="Times New Roman" pitchFamily="18" charset="0"/>
                <a:sym typeface="Times New Roman" pitchFamily="18" charset="0"/>
              </a:endParaRPr>
            </a:p>
          </p:txBody>
        </p:sp>
        <p:sp>
          <p:nvSpPr>
            <p:cNvPr id="12" name="TextBox 47"/>
            <p:cNvSpPr>
              <a:spLocks noChangeArrowheads="1"/>
            </p:cNvSpPr>
            <p:nvPr/>
          </p:nvSpPr>
          <p:spPr bwMode="auto">
            <a:xfrm>
              <a:off x="5465763" y="1154113"/>
              <a:ext cx="10620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lnSpc>
                  <a:spcPct val="80000"/>
                </a:lnSpc>
              </a:pPr>
              <a:r>
                <a:rPr lang="en-US" sz="4000" b="1" dirty="0" smtClean="0">
                  <a:solidFill>
                    <a:srgbClr val="BFBFBF"/>
                  </a:solidFill>
                  <a:latin typeface="Times New Roman" pitchFamily="18" charset="0"/>
                  <a:ea typeface="微软雅黑" pitchFamily="34" charset="-122"/>
                  <a:cs typeface="Times New Roman" pitchFamily="18" charset="0"/>
                  <a:sym typeface="Times New Roman" pitchFamily="18" charset="0"/>
                </a:rPr>
                <a:t>03</a:t>
              </a:r>
              <a:endParaRPr lang="zh-CN" altLang="en-US" sz="4000" b="1" dirty="0">
                <a:solidFill>
                  <a:srgbClr val="BFBFBF"/>
                </a:solidFill>
                <a:latin typeface="Times New Roman" pitchFamily="18" charset="0"/>
                <a:ea typeface="微软雅黑" pitchFamily="34" charset="-122"/>
                <a:cs typeface="Times New Roman" pitchFamily="18" charset="0"/>
                <a:sym typeface="Times New Roman" pitchFamily="18" charset="0"/>
              </a:endParaRPr>
            </a:p>
          </p:txBody>
        </p:sp>
        <p:sp>
          <p:nvSpPr>
            <p:cNvPr id="13" name="TextBox 48"/>
            <p:cNvSpPr>
              <a:spLocks noChangeArrowheads="1"/>
            </p:cNvSpPr>
            <p:nvPr/>
          </p:nvSpPr>
          <p:spPr bwMode="auto">
            <a:xfrm>
              <a:off x="4029075" y="3225800"/>
              <a:ext cx="10620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lnSpc>
                  <a:spcPct val="80000"/>
                </a:lnSpc>
              </a:pPr>
              <a:r>
                <a:rPr lang="en-US" sz="4000" b="1" dirty="0" smtClean="0">
                  <a:solidFill>
                    <a:srgbClr val="BFBFBF"/>
                  </a:solidFill>
                  <a:latin typeface="Times New Roman" pitchFamily="18" charset="0"/>
                  <a:ea typeface="微软雅黑" pitchFamily="34" charset="-122"/>
                  <a:cs typeface="Times New Roman" pitchFamily="18" charset="0"/>
                  <a:sym typeface="Times New Roman" pitchFamily="18" charset="0"/>
                </a:rPr>
                <a:t>02</a:t>
              </a:r>
              <a:endParaRPr lang="zh-CN" altLang="en-US" sz="4000" b="1" dirty="0">
                <a:solidFill>
                  <a:srgbClr val="BFBFBF"/>
                </a:solidFill>
                <a:latin typeface="Times New Roman" pitchFamily="18" charset="0"/>
                <a:ea typeface="微软雅黑" pitchFamily="34" charset="-122"/>
                <a:cs typeface="Times New Roman" pitchFamily="18" charset="0"/>
                <a:sym typeface="Times New Roman" pitchFamily="18" charset="0"/>
              </a:endParaRPr>
            </a:p>
          </p:txBody>
        </p:sp>
      </p:grpSp>
    </p:spTree>
    <p:extLst>
      <p:ext uri="{BB962C8B-B14F-4D97-AF65-F5344CB8AC3E}">
        <p14:creationId xmlns:p14="http://schemas.microsoft.com/office/powerpoint/2010/main" val="745517335"/>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55183D58-648D-4475-BEF8-624F48514A30}" type="slidenum">
              <a:rPr lang="zh-CN" altLang="en-US" smtClean="0"/>
              <a:pPr/>
              <a:t>33</a:t>
            </a:fld>
            <a:endParaRPr lang="zh-CN" altLang="en-US" dirty="0"/>
          </a:p>
        </p:txBody>
      </p:sp>
      <p:sp>
        <p:nvSpPr>
          <p:cNvPr id="3" name="TextBox 2"/>
          <p:cNvSpPr txBox="1"/>
          <p:nvPr/>
        </p:nvSpPr>
        <p:spPr>
          <a:xfrm>
            <a:off x="14881" y="22503"/>
            <a:ext cx="2624735" cy="523220"/>
          </a:xfrm>
          <a:prstGeom prst="rect">
            <a:avLst/>
          </a:prstGeom>
          <a:noFill/>
        </p:spPr>
        <p:txBody>
          <a:bodyPr wrap="square" rtlCol="0">
            <a:spAutoFit/>
          </a:bodyPr>
          <a:lstStyle/>
          <a:p>
            <a:r>
              <a:rPr lang="zh-CN" altLang="en-US" sz="2800" b="1" dirty="0" smtClean="0">
                <a:latin typeface="+mj-ea"/>
                <a:ea typeface="+mj-ea"/>
              </a:rPr>
              <a:t>保存</a:t>
            </a:r>
            <a:r>
              <a:rPr lang="en-US" altLang="zh-CN" sz="2800" b="1" dirty="0" smtClean="0">
                <a:latin typeface="+mj-ea"/>
                <a:ea typeface="+mj-ea"/>
              </a:rPr>
              <a:t>—</a:t>
            </a:r>
            <a:r>
              <a:rPr lang="en-US" altLang="zh-CN" sz="2400" b="1" dirty="0" smtClean="0">
                <a:latin typeface="Times New Roman" pitchFamily="18" charset="0"/>
                <a:ea typeface="+mj-ea"/>
                <a:cs typeface="Times New Roman" pitchFamily="18" charset="0"/>
              </a:rPr>
              <a:t>My folder</a:t>
            </a:r>
            <a:endParaRPr lang="zh-CN" altLang="en-US" sz="2400" b="1" dirty="0">
              <a:latin typeface="Times New Roman" pitchFamily="18" charset="0"/>
              <a:ea typeface="+mj-ea"/>
              <a:cs typeface="Times New Roman" pitchFamily="18"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81" y="545723"/>
            <a:ext cx="11769751" cy="5619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14882" y="545722"/>
            <a:ext cx="4208910" cy="43500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054768" y="3138010"/>
            <a:ext cx="3857653" cy="43500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3912" y="436554"/>
            <a:ext cx="5978660" cy="2671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2504" y="3861048"/>
            <a:ext cx="5904656" cy="2456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5741284"/>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arn(inVertical)">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171"/>
                                        </p:tgtEl>
                                        <p:attrNameLst>
                                          <p:attrName>style.visibility</p:attrName>
                                        </p:attrNameLst>
                                      </p:cBhvr>
                                      <p:to>
                                        <p:strVal val="visible"/>
                                      </p:to>
                                    </p:set>
                                    <p:animEffect transition="in" filter="barn(inVertical)">
                                      <p:cBhvr>
                                        <p:cTn id="22" dur="500"/>
                                        <p:tgtEl>
                                          <p:spTgt spid="717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172"/>
                                        </p:tgtEl>
                                        <p:attrNameLst>
                                          <p:attrName>style.visibility</p:attrName>
                                        </p:attrNameLst>
                                      </p:cBhvr>
                                      <p:to>
                                        <p:strVal val="visible"/>
                                      </p:to>
                                    </p:set>
                                    <p:animEffect transition="in" filter="barn(inVertical)">
                                      <p:cBhvr>
                                        <p:cTn id="27"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55183D58-648D-4475-BEF8-624F48514A30}" type="slidenum">
              <a:rPr lang="zh-CN" altLang="en-US" smtClean="0"/>
              <a:pPr/>
              <a:t>34</a:t>
            </a:fld>
            <a:endParaRPr lang="zh-CN" altLang="en-US" dirty="0"/>
          </a:p>
        </p:txBody>
      </p:sp>
      <p:sp>
        <p:nvSpPr>
          <p:cNvPr id="3" name="TextBox 2"/>
          <p:cNvSpPr txBox="1"/>
          <p:nvPr/>
        </p:nvSpPr>
        <p:spPr>
          <a:xfrm>
            <a:off x="14881" y="22503"/>
            <a:ext cx="4079776" cy="523220"/>
          </a:xfrm>
          <a:prstGeom prst="rect">
            <a:avLst/>
          </a:prstGeom>
          <a:noFill/>
        </p:spPr>
        <p:txBody>
          <a:bodyPr wrap="square" rtlCol="0">
            <a:spAutoFit/>
          </a:bodyPr>
          <a:lstStyle/>
          <a:p>
            <a:r>
              <a:rPr lang="zh-CN" altLang="en-US" sz="2800" b="1" dirty="0" smtClean="0">
                <a:latin typeface="+mj-ea"/>
                <a:ea typeface="+mj-ea"/>
              </a:rPr>
              <a:t>保存</a:t>
            </a:r>
            <a:endParaRPr lang="zh-CN" altLang="en-US" sz="2800" b="1" dirty="0">
              <a:latin typeface="+mj-ea"/>
              <a:ea typeface="+mj-ea"/>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81" y="545723"/>
            <a:ext cx="12177119" cy="5691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3152" y="5324425"/>
            <a:ext cx="3074503" cy="369332"/>
          </a:xfrm>
          <a:prstGeom prst="rect">
            <a:avLst/>
          </a:prstGeom>
          <a:noFill/>
          <a:ln>
            <a:noFill/>
          </a:ln>
        </p:spPr>
        <p:txBody>
          <a:bodyPr wrap="square" rtlCol="0">
            <a:spAutoFit/>
          </a:bodyPr>
          <a:lstStyle/>
          <a:p>
            <a:r>
              <a:rPr lang="zh-CN" altLang="en-US" dirty="0" smtClean="0"/>
              <a:t>√</a:t>
            </a:r>
            <a:endParaRPr lang="zh-CN" altLang="en-US" dirty="0"/>
          </a:p>
        </p:txBody>
      </p:sp>
      <p:sp>
        <p:nvSpPr>
          <p:cNvPr id="6" name="矩形 5"/>
          <p:cNvSpPr/>
          <p:nvPr/>
        </p:nvSpPr>
        <p:spPr>
          <a:xfrm>
            <a:off x="2150773" y="4365104"/>
            <a:ext cx="530088" cy="3128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0631" y="2244797"/>
            <a:ext cx="2952750" cy="414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矩形 14"/>
          <p:cNvSpPr/>
          <p:nvPr/>
        </p:nvSpPr>
        <p:spPr>
          <a:xfrm>
            <a:off x="7631859" y="2250509"/>
            <a:ext cx="2332381" cy="4584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smtClean="0">
                <a:solidFill>
                  <a:schemeClr val="tx1"/>
                </a:solidFill>
              </a:rPr>
              <a:t>储存检索式</a:t>
            </a:r>
            <a:endParaRPr lang="zh-CN" altLang="en-US" sz="1600" b="1" dirty="0">
              <a:solidFill>
                <a:schemeClr val="tx1"/>
              </a:solidFill>
            </a:endParaRPr>
          </a:p>
        </p:txBody>
      </p:sp>
      <p:cxnSp>
        <p:nvCxnSpPr>
          <p:cNvPr id="16" name="直接连接符 15"/>
          <p:cNvCxnSpPr/>
          <p:nvPr/>
        </p:nvCxnSpPr>
        <p:spPr>
          <a:xfrm flipV="1">
            <a:off x="7595945" y="2480833"/>
            <a:ext cx="641000" cy="353383"/>
          </a:xfrm>
          <a:prstGeom prst="line">
            <a:avLst/>
          </a:prstGeom>
        </p:spPr>
        <p:style>
          <a:lnRef idx="2">
            <a:schemeClr val="dk1"/>
          </a:lnRef>
          <a:fillRef idx="0">
            <a:schemeClr val="dk1"/>
          </a:fillRef>
          <a:effectRef idx="1">
            <a:schemeClr val="dk1"/>
          </a:effectRef>
          <a:fontRef idx="minor">
            <a:schemeClr val="tx1"/>
          </a:fontRef>
        </p:style>
      </p:cxnSp>
      <p:cxnSp>
        <p:nvCxnSpPr>
          <p:cNvPr id="17" name="直接连接符 16"/>
          <p:cNvCxnSpPr/>
          <p:nvPr/>
        </p:nvCxnSpPr>
        <p:spPr>
          <a:xfrm>
            <a:off x="7579920" y="2834216"/>
            <a:ext cx="663651" cy="184212"/>
          </a:xfrm>
          <a:prstGeom prst="line">
            <a:avLst/>
          </a:prstGeom>
        </p:spPr>
        <p:style>
          <a:lnRef idx="2">
            <a:schemeClr val="dk1"/>
          </a:lnRef>
          <a:fillRef idx="0">
            <a:schemeClr val="dk1"/>
          </a:fillRef>
          <a:effectRef idx="1">
            <a:schemeClr val="dk1"/>
          </a:effectRef>
          <a:fontRef idx="minor">
            <a:schemeClr val="tx1"/>
          </a:fontRef>
        </p:style>
      </p:cxnSp>
      <p:sp>
        <p:nvSpPr>
          <p:cNvPr id="18" name="矩形 17"/>
          <p:cNvSpPr/>
          <p:nvPr/>
        </p:nvSpPr>
        <p:spPr>
          <a:xfrm>
            <a:off x="10308324" y="514322"/>
            <a:ext cx="636104" cy="4195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8668834" y="1338241"/>
            <a:ext cx="3535239" cy="6112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smtClean="0">
                <a:solidFill>
                  <a:schemeClr val="tx1"/>
                </a:solidFill>
              </a:rPr>
              <a:t>查看已保存专利或检索式</a:t>
            </a:r>
            <a:endParaRPr lang="zh-CN" altLang="en-US" sz="1600" b="1" dirty="0">
              <a:solidFill>
                <a:schemeClr val="tx1"/>
              </a:solidFill>
            </a:endParaRPr>
          </a:p>
        </p:txBody>
      </p:sp>
      <p:cxnSp>
        <p:nvCxnSpPr>
          <p:cNvPr id="20" name="直接箭头连接符 19"/>
          <p:cNvCxnSpPr/>
          <p:nvPr/>
        </p:nvCxnSpPr>
        <p:spPr>
          <a:xfrm flipV="1">
            <a:off x="10011190" y="965315"/>
            <a:ext cx="437592" cy="48575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1" name="矩形 20"/>
          <p:cNvSpPr/>
          <p:nvPr/>
        </p:nvSpPr>
        <p:spPr>
          <a:xfrm>
            <a:off x="7595945" y="2900868"/>
            <a:ext cx="2332381" cy="4584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smtClean="0">
                <a:solidFill>
                  <a:schemeClr val="tx1"/>
                </a:solidFill>
              </a:rPr>
              <a:t>专利预警</a:t>
            </a:r>
            <a:endParaRPr lang="zh-CN" altLang="en-US" sz="1600" b="1" dirty="0">
              <a:solidFill>
                <a:schemeClr val="tx1"/>
              </a:solidFill>
            </a:endParaRPr>
          </a:p>
        </p:txBody>
      </p:sp>
    </p:spTree>
    <p:extLst>
      <p:ext uri="{BB962C8B-B14F-4D97-AF65-F5344CB8AC3E}">
        <p14:creationId xmlns:p14="http://schemas.microsoft.com/office/powerpoint/2010/main" val="1506255813"/>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arn(inVertical)">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 presetClass="exit" presetSubtype="4" fill="hold" nodeType="afterEffect">
                                  <p:stCondLst>
                                    <p:cond delay="0"/>
                                  </p:stCondLst>
                                  <p:childTnLst>
                                    <p:anim calcmode="lin" valueType="num">
                                      <p:cBhvr additive="base">
                                        <p:cTn id="26" dur="3000"/>
                                        <p:tgtEl>
                                          <p:spTgt spid="7"/>
                                        </p:tgtEl>
                                        <p:attrNameLst>
                                          <p:attrName>ppt_x</p:attrName>
                                        </p:attrNameLst>
                                      </p:cBhvr>
                                      <p:tavLst>
                                        <p:tav tm="0">
                                          <p:val>
                                            <p:strVal val="ppt_x"/>
                                          </p:val>
                                        </p:tav>
                                        <p:tav tm="100000">
                                          <p:val>
                                            <p:strVal val="ppt_x"/>
                                          </p:val>
                                        </p:tav>
                                      </p:tavLst>
                                    </p:anim>
                                    <p:anim calcmode="lin" valueType="num">
                                      <p:cBhvr additive="base">
                                        <p:cTn id="27" dur="3000"/>
                                        <p:tgtEl>
                                          <p:spTgt spid="7"/>
                                        </p:tgtEl>
                                        <p:attrNameLst>
                                          <p:attrName>ppt_y</p:attrName>
                                        </p:attrNameLst>
                                      </p:cBhvr>
                                      <p:tavLst>
                                        <p:tav tm="0">
                                          <p:val>
                                            <p:strVal val="ppt_y"/>
                                          </p:val>
                                        </p:tav>
                                        <p:tav tm="100000">
                                          <p:val>
                                            <p:strVal val="1+ppt_h/2"/>
                                          </p:val>
                                        </p:tav>
                                      </p:tavLst>
                                    </p:anim>
                                    <p:set>
                                      <p:cBhvr>
                                        <p:cTn id="28" dur="1" fill="hold">
                                          <p:stCondLst>
                                            <p:cond delay="2999"/>
                                          </p:stCondLst>
                                        </p:cTn>
                                        <p:tgtEl>
                                          <p:spTgt spid="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arn(inVertical)">
                                      <p:cBhvr>
                                        <p:cTn id="33" dur="500"/>
                                        <p:tgtEl>
                                          <p:spTgt spid="16"/>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barn(inVertical)">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barn(inVertical)">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barn(inVertical)">
                                      <p:cBhvr>
                                        <p:cTn id="46" dur="500"/>
                                        <p:tgtEl>
                                          <p:spTgt spid="20"/>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barn(inVertical)">
                                      <p:cBhvr>
                                        <p:cTn id="49" dur="500"/>
                                        <p:tgtEl>
                                          <p:spTgt spid="19"/>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barn(inVertical)">
                                      <p:cBhvr>
                                        <p:cTn id="54" dur="500"/>
                                        <p:tgtEl>
                                          <p:spTgt spid="17"/>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barn(inVertical)">
                                      <p:cBhvr>
                                        <p:cTn id="5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5" grpId="0"/>
      <p:bldP spid="18" grpId="0" animBg="1"/>
      <p:bldP spid="19"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55183D58-648D-4475-BEF8-624F48514A30}" type="slidenum">
              <a:rPr lang="zh-CN" altLang="en-US" smtClean="0"/>
              <a:pPr/>
              <a:t>35</a:t>
            </a:fld>
            <a:endParaRPr lang="zh-CN" altLang="en-US" dirty="0"/>
          </a:p>
        </p:txBody>
      </p:sp>
      <p:sp>
        <p:nvSpPr>
          <p:cNvPr id="3" name="TextBox 2"/>
          <p:cNvSpPr txBox="1"/>
          <p:nvPr/>
        </p:nvSpPr>
        <p:spPr>
          <a:xfrm>
            <a:off x="14881" y="22503"/>
            <a:ext cx="968551" cy="461665"/>
          </a:xfrm>
          <a:prstGeom prst="rect">
            <a:avLst/>
          </a:prstGeom>
          <a:noFill/>
        </p:spPr>
        <p:txBody>
          <a:bodyPr wrap="square" rtlCol="0">
            <a:spAutoFit/>
          </a:bodyPr>
          <a:lstStyle/>
          <a:p>
            <a:r>
              <a:rPr lang="zh-CN" altLang="en-US" sz="2400" b="1" dirty="0" smtClean="0">
                <a:latin typeface="Times New Roman" pitchFamily="18" charset="0"/>
                <a:ea typeface="+mj-ea"/>
                <a:cs typeface="Times New Roman" pitchFamily="18" charset="0"/>
              </a:rPr>
              <a:t>预警</a:t>
            </a:r>
            <a:endParaRPr lang="zh-CN" altLang="en-US" sz="2400" b="1" dirty="0">
              <a:latin typeface="Times New Roman" pitchFamily="18" charset="0"/>
              <a:ea typeface="+mj-ea"/>
              <a:cs typeface="Times New Roman" pitchFamily="18"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20688"/>
            <a:ext cx="12192000"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0" y="1196752"/>
            <a:ext cx="4655840"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1208568" y="2420888"/>
            <a:ext cx="792088"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980728"/>
            <a:ext cx="12192000" cy="5205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857464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barn(inVertical)">
                                      <p:cBhvr>
                                        <p:cTn id="7" dur="5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par>
                          <p:cTn id="18" fill="hold">
                            <p:stCondLst>
                              <p:cond delay="500"/>
                            </p:stCondLst>
                            <p:childTnLst>
                              <p:par>
                                <p:cTn id="19" presetID="16" presetClass="entr" presetSubtype="21" fill="hold" nodeType="afterEffect">
                                  <p:stCondLst>
                                    <p:cond delay="0"/>
                                  </p:stCondLst>
                                  <p:childTnLst>
                                    <p:set>
                                      <p:cBhvr>
                                        <p:cTn id="20" dur="1" fill="hold">
                                          <p:stCondLst>
                                            <p:cond delay="0"/>
                                          </p:stCondLst>
                                        </p:cTn>
                                        <p:tgtEl>
                                          <p:spTgt spid="8195"/>
                                        </p:tgtEl>
                                        <p:attrNameLst>
                                          <p:attrName>style.visibility</p:attrName>
                                        </p:attrNameLst>
                                      </p:cBhvr>
                                      <p:to>
                                        <p:strVal val="visible"/>
                                      </p:to>
                                    </p:set>
                                    <p:animEffect transition="in" filter="barn(inVertical)">
                                      <p:cBhvr>
                                        <p:cTn id="21" dur="3000"/>
                                        <p:tgtEl>
                                          <p:spTgt spid="8195"/>
                                        </p:tgtEl>
                                      </p:cBhvr>
                                    </p:animEffect>
                                  </p:childTnLst>
                                </p:cTn>
                              </p:par>
                            </p:childTnLst>
                          </p:cTn>
                        </p:par>
                        <p:par>
                          <p:cTn id="22" fill="hold">
                            <p:stCondLst>
                              <p:cond delay="3500"/>
                            </p:stCondLst>
                            <p:childTnLst>
                              <p:par>
                                <p:cTn id="23" presetID="2" presetClass="exit" presetSubtype="4" fill="hold" nodeType="afterEffect">
                                  <p:stCondLst>
                                    <p:cond delay="0"/>
                                  </p:stCondLst>
                                  <p:childTnLst>
                                    <p:anim calcmode="lin" valueType="num">
                                      <p:cBhvr additive="base">
                                        <p:cTn id="24" dur="3000"/>
                                        <p:tgtEl>
                                          <p:spTgt spid="8195"/>
                                        </p:tgtEl>
                                        <p:attrNameLst>
                                          <p:attrName>ppt_x</p:attrName>
                                        </p:attrNameLst>
                                      </p:cBhvr>
                                      <p:tavLst>
                                        <p:tav tm="0">
                                          <p:val>
                                            <p:strVal val="ppt_x"/>
                                          </p:val>
                                        </p:tav>
                                        <p:tav tm="100000">
                                          <p:val>
                                            <p:strVal val="ppt_x"/>
                                          </p:val>
                                        </p:tav>
                                      </p:tavLst>
                                    </p:anim>
                                    <p:anim calcmode="lin" valueType="num">
                                      <p:cBhvr additive="base">
                                        <p:cTn id="25" dur="3000"/>
                                        <p:tgtEl>
                                          <p:spTgt spid="8195"/>
                                        </p:tgtEl>
                                        <p:attrNameLst>
                                          <p:attrName>ppt_y</p:attrName>
                                        </p:attrNameLst>
                                      </p:cBhvr>
                                      <p:tavLst>
                                        <p:tav tm="0">
                                          <p:val>
                                            <p:strVal val="ppt_y"/>
                                          </p:val>
                                        </p:tav>
                                        <p:tav tm="100000">
                                          <p:val>
                                            <p:strVal val="1+ppt_h/2"/>
                                          </p:val>
                                        </p:tav>
                                      </p:tavLst>
                                    </p:anim>
                                    <p:set>
                                      <p:cBhvr>
                                        <p:cTn id="26" dur="1" fill="hold">
                                          <p:stCondLst>
                                            <p:cond delay="2999"/>
                                          </p:stCondLst>
                                        </p:cTn>
                                        <p:tgtEl>
                                          <p:spTgt spid="819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CDE5BEF5-CC1C-46B3-BA9F-3E1EB1B65F48}" type="slidenum">
              <a:rPr lang="zh-CN" altLang="en-US" smtClean="0"/>
              <a:t>36</a:t>
            </a:fld>
            <a:endParaRPr lang="zh-CN" alt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336" y="548680"/>
            <a:ext cx="8486775" cy="420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8" y="395288"/>
            <a:ext cx="11934825" cy="606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4881" y="22503"/>
            <a:ext cx="993796" cy="461665"/>
          </a:xfrm>
          <a:prstGeom prst="rect">
            <a:avLst/>
          </a:prstGeom>
          <a:noFill/>
        </p:spPr>
        <p:txBody>
          <a:bodyPr wrap="square" rtlCol="0">
            <a:spAutoFit/>
          </a:bodyPr>
          <a:lstStyle/>
          <a:p>
            <a:r>
              <a:rPr lang="zh-CN" altLang="en-US" sz="2400" b="1" dirty="0" smtClean="0">
                <a:latin typeface="Times New Roman" pitchFamily="18" charset="0"/>
                <a:ea typeface="+mj-ea"/>
                <a:cs typeface="Times New Roman" pitchFamily="18" charset="0"/>
              </a:rPr>
              <a:t>下载</a:t>
            </a:r>
            <a:endParaRPr lang="zh-CN" altLang="en-US" sz="2400" b="1" dirty="0">
              <a:latin typeface="Times New Roman" pitchFamily="18" charset="0"/>
              <a:ea typeface="+mj-ea"/>
              <a:cs typeface="Times New Roman" pitchFamily="18" charset="0"/>
            </a:endParaRPr>
          </a:p>
        </p:txBody>
      </p:sp>
    </p:spTree>
    <p:extLst>
      <p:ext uri="{BB962C8B-B14F-4D97-AF65-F5344CB8AC3E}">
        <p14:creationId xmlns:p14="http://schemas.microsoft.com/office/powerpoint/2010/main" val="683989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barn(inVertical)">
                                      <p:cBhvr>
                                        <p:cTn id="7"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CDE5BEF5-CC1C-46B3-BA9F-3E1EB1B65F48}" type="slidenum">
              <a:rPr lang="zh-CN" altLang="en-US" smtClean="0"/>
              <a:t>37</a:t>
            </a:fld>
            <a:endParaRPr lang="zh-CN" alt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 y="1028700"/>
            <a:ext cx="108966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4881" y="22503"/>
            <a:ext cx="993796" cy="461665"/>
          </a:xfrm>
          <a:prstGeom prst="rect">
            <a:avLst/>
          </a:prstGeom>
          <a:noFill/>
        </p:spPr>
        <p:txBody>
          <a:bodyPr wrap="square" rtlCol="0">
            <a:spAutoFit/>
          </a:bodyPr>
          <a:lstStyle/>
          <a:p>
            <a:r>
              <a:rPr lang="zh-CN" altLang="en-US" sz="2400" b="1" dirty="0" smtClean="0">
                <a:latin typeface="Times New Roman" pitchFamily="18" charset="0"/>
                <a:ea typeface="+mj-ea"/>
                <a:cs typeface="Times New Roman" pitchFamily="18" charset="0"/>
              </a:rPr>
              <a:t>下载</a:t>
            </a:r>
            <a:endParaRPr lang="zh-CN" altLang="en-US" sz="2400" b="1" dirty="0">
              <a:latin typeface="Times New Roman" pitchFamily="18" charset="0"/>
              <a:ea typeface="+mj-ea"/>
              <a:cs typeface="Times New Roman" pitchFamily="18" charset="0"/>
            </a:endParaRPr>
          </a:p>
        </p:txBody>
      </p:sp>
    </p:spTree>
    <p:extLst>
      <p:ext uri="{BB962C8B-B14F-4D97-AF65-F5344CB8AC3E}">
        <p14:creationId xmlns:p14="http://schemas.microsoft.com/office/powerpoint/2010/main" val="34352701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1"/>
          <p:cNvPicPr>
            <a:picLocks noChangeAspect="1" noChangeArrowheads="1"/>
          </p:cNvPicPr>
          <p:nvPr/>
        </p:nvPicPr>
        <p:blipFill>
          <a:blip r:embed="rId2"/>
          <a:srcRect/>
          <a:stretch>
            <a:fillRect/>
          </a:stretch>
        </p:blipFill>
        <p:spPr bwMode="auto">
          <a:xfrm>
            <a:off x="144627" y="2364303"/>
            <a:ext cx="5778500" cy="3223260"/>
          </a:xfrm>
          <a:prstGeom prst="rect">
            <a:avLst/>
          </a:prstGeom>
          <a:noFill/>
          <a:ln w="28575">
            <a:solidFill>
              <a:schemeClr val="accent6">
                <a:lumMod val="75000"/>
              </a:schemeClr>
            </a:solidFill>
            <a:miter lim="800000"/>
            <a:headEnd/>
            <a:tailEnd/>
          </a:ln>
          <a:extLst/>
        </p:spPr>
      </p:pic>
      <p:sp>
        <p:nvSpPr>
          <p:cNvPr id="10" name="内容占位符 2"/>
          <p:cNvSpPr txBox="1">
            <a:spLocks/>
          </p:cNvSpPr>
          <p:nvPr/>
        </p:nvSpPr>
        <p:spPr bwMode="auto">
          <a:xfrm>
            <a:off x="6192010" y="2364303"/>
            <a:ext cx="5088565" cy="2558776"/>
          </a:xfrm>
          <a:prstGeom prst="rect">
            <a:avLst/>
          </a:prstGeom>
          <a:noFill/>
          <a:ln w="9525">
            <a:noFill/>
            <a:miter lim="800000"/>
            <a:headEnd/>
            <a:tailEnd/>
          </a:ln>
        </p:spPr>
        <p:txBody>
          <a:bodyPr lIns="117226" tIns="58613" rIns="117226" bIns="58613"/>
          <a:lstStyle>
            <a:lvl1pPr marL="342900" indent="-685800" algn="l" rtl="0" eaLnBrk="0" fontAlgn="base" hangingPunct="0">
              <a:spcBef>
                <a:spcPct val="0"/>
              </a:spcBef>
              <a:spcAft>
                <a:spcPts val="600"/>
              </a:spcAft>
              <a:buFont typeface="Arial" charset="0"/>
              <a:defRPr sz="3200" kern="1200">
                <a:solidFill>
                  <a:srgbClr val="00A6E7"/>
                </a:solidFill>
                <a:latin typeface="微软雅黑" pitchFamily="34" charset="-122"/>
                <a:ea typeface="微软雅黑" pitchFamily="34" charset="-122"/>
                <a:cs typeface="微软雅黑"/>
              </a:defRPr>
            </a:lvl1pPr>
            <a:lvl2pPr marL="742950" indent="-1028700" algn="l" rtl="0" eaLnBrk="0" fontAlgn="base" hangingPunct="0">
              <a:spcBef>
                <a:spcPct val="0"/>
              </a:spcBef>
              <a:spcAft>
                <a:spcPts val="600"/>
              </a:spcAft>
              <a:buFont typeface="Arial" charset="0"/>
              <a:defRPr sz="2800" kern="1200">
                <a:solidFill>
                  <a:srgbClr val="00A6E7"/>
                </a:solidFill>
                <a:latin typeface="微软雅黑" pitchFamily="34" charset="-122"/>
                <a:ea typeface="微软雅黑" pitchFamily="34" charset="-122"/>
                <a:cs typeface="微软雅黑"/>
              </a:defRPr>
            </a:lvl2pPr>
            <a:lvl3pPr marL="1143000" indent="-1371600" algn="l" rtl="0" eaLnBrk="0" fontAlgn="base" hangingPunct="0">
              <a:spcBef>
                <a:spcPct val="0"/>
              </a:spcBef>
              <a:spcAft>
                <a:spcPts val="600"/>
              </a:spcAft>
              <a:buFont typeface="Arial" charset="0"/>
              <a:defRPr sz="2400" kern="1200">
                <a:solidFill>
                  <a:srgbClr val="00A6E7"/>
                </a:solidFill>
                <a:latin typeface="微软雅黑" pitchFamily="34" charset="-122"/>
                <a:ea typeface="微软雅黑" pitchFamily="34" charset="-122"/>
                <a:cs typeface="微软雅黑"/>
              </a:defRPr>
            </a:lvl3pPr>
            <a:lvl4pPr marL="1600200" indent="-1828800" algn="l" rtl="0" eaLnBrk="0" fontAlgn="base" hangingPunct="0">
              <a:spcBef>
                <a:spcPct val="0"/>
              </a:spcBef>
              <a:spcAft>
                <a:spcPts val="600"/>
              </a:spcAft>
              <a:buFont typeface="Arial" charset="0"/>
              <a:defRPr sz="2000" kern="1200">
                <a:solidFill>
                  <a:srgbClr val="00A6E7"/>
                </a:solidFill>
                <a:latin typeface="微软雅黑" pitchFamily="34" charset="-122"/>
                <a:ea typeface="微软雅黑" pitchFamily="34" charset="-122"/>
                <a:cs typeface="微软雅黑"/>
              </a:defRPr>
            </a:lvl4pPr>
            <a:lvl5pPr marL="2057400" indent="-2286000" algn="l" rtl="0" eaLnBrk="0" fontAlgn="base" hangingPunct="0">
              <a:spcBef>
                <a:spcPct val="0"/>
              </a:spcBef>
              <a:spcAft>
                <a:spcPts val="600"/>
              </a:spcAft>
              <a:buFont typeface="Arial" charset="0"/>
              <a:defRPr sz="2000" kern="1200">
                <a:solidFill>
                  <a:srgbClr val="00A6E7"/>
                </a:solidFill>
                <a:latin typeface="微软雅黑" pitchFamily="34" charset="-122"/>
                <a:ea typeface="微软雅黑" pitchFamily="34" charset="-122"/>
                <a:cs typeface="微软雅黑"/>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439598">
              <a:buClr>
                <a:schemeClr val="accent6">
                  <a:lumMod val="75000"/>
                </a:schemeClr>
              </a:buClr>
              <a:buFont typeface="Wingdings" panose="05000000000000000000" pitchFamily="2" charset="2"/>
              <a:buChar char="l"/>
              <a:defRPr/>
            </a:pPr>
            <a:r>
              <a:rPr lang="zh-CN" altLang="en-US" sz="2600" b="1" dirty="0">
                <a:solidFill>
                  <a:schemeClr val="accent6">
                    <a:lumMod val="75000"/>
                  </a:schemeClr>
                </a:solidFill>
              </a:rPr>
              <a:t>线下专利管理分析工具</a:t>
            </a:r>
            <a:endParaRPr lang="en-US" altLang="zh-CN" sz="2600" b="1" dirty="0">
              <a:solidFill>
                <a:schemeClr val="accent6">
                  <a:lumMod val="75000"/>
                </a:schemeClr>
              </a:solidFill>
            </a:endParaRPr>
          </a:p>
          <a:p>
            <a:pPr indent="-439598">
              <a:buClr>
                <a:schemeClr val="accent6">
                  <a:lumMod val="75000"/>
                </a:schemeClr>
              </a:buClr>
              <a:buFont typeface="Wingdings" panose="05000000000000000000" pitchFamily="2" charset="2"/>
              <a:buChar char="l"/>
              <a:defRPr/>
            </a:pPr>
            <a:r>
              <a:rPr lang="zh-CN" altLang="en-US" sz="2600" b="1" dirty="0">
                <a:solidFill>
                  <a:schemeClr val="accent6">
                    <a:lumMod val="75000"/>
                  </a:schemeClr>
                </a:solidFill>
              </a:rPr>
              <a:t>外部数据导入管理分析</a:t>
            </a:r>
            <a:endParaRPr lang="en-US" altLang="zh-CN" sz="2600" b="1" dirty="0">
              <a:solidFill>
                <a:schemeClr val="accent6">
                  <a:lumMod val="75000"/>
                </a:schemeClr>
              </a:solidFill>
            </a:endParaRPr>
          </a:p>
          <a:p>
            <a:pPr indent="-439598">
              <a:buClr>
                <a:schemeClr val="accent6">
                  <a:lumMod val="75000"/>
                </a:schemeClr>
              </a:buClr>
              <a:buFont typeface="Wingdings" panose="05000000000000000000" pitchFamily="2" charset="2"/>
              <a:buChar char="l"/>
              <a:defRPr/>
            </a:pPr>
            <a:r>
              <a:rPr lang="zh-CN" altLang="en-US" sz="2600" b="1" dirty="0">
                <a:solidFill>
                  <a:schemeClr val="accent6">
                    <a:lumMod val="75000"/>
                  </a:schemeClr>
                </a:solidFill>
              </a:rPr>
              <a:t>提供二次检索筛选</a:t>
            </a:r>
            <a:endParaRPr lang="en-US" altLang="zh-CN" sz="2600" b="1" dirty="0">
              <a:solidFill>
                <a:schemeClr val="accent6">
                  <a:lumMod val="75000"/>
                </a:schemeClr>
              </a:solidFill>
            </a:endParaRPr>
          </a:p>
          <a:p>
            <a:pPr indent="-439598">
              <a:buClr>
                <a:schemeClr val="accent6">
                  <a:lumMod val="75000"/>
                </a:schemeClr>
              </a:buClr>
              <a:buFont typeface="Wingdings" panose="05000000000000000000" pitchFamily="2" charset="2"/>
              <a:buChar char="l"/>
              <a:defRPr/>
            </a:pPr>
            <a:r>
              <a:rPr lang="zh-CN" altLang="en-US" sz="2600" b="1" dirty="0">
                <a:solidFill>
                  <a:schemeClr val="accent6">
                    <a:lumMod val="75000"/>
                  </a:schemeClr>
                </a:solidFill>
              </a:rPr>
              <a:t>有效的数据整理</a:t>
            </a:r>
            <a:endParaRPr lang="en-US" altLang="zh-CN" sz="2600" b="1" dirty="0">
              <a:solidFill>
                <a:schemeClr val="accent6">
                  <a:lumMod val="75000"/>
                </a:schemeClr>
              </a:solidFill>
            </a:endParaRPr>
          </a:p>
          <a:p>
            <a:pPr indent="-439598">
              <a:buClr>
                <a:schemeClr val="accent6">
                  <a:lumMod val="75000"/>
                </a:schemeClr>
              </a:buClr>
              <a:buFont typeface="Wingdings" panose="05000000000000000000" pitchFamily="2" charset="2"/>
              <a:buChar char="l"/>
              <a:defRPr/>
            </a:pPr>
            <a:r>
              <a:rPr lang="zh-CN" altLang="en-US" sz="2600" b="1" dirty="0">
                <a:solidFill>
                  <a:schemeClr val="accent6">
                    <a:lumMod val="75000"/>
                  </a:schemeClr>
                </a:solidFill>
              </a:rPr>
              <a:t>多样化的数据分析</a:t>
            </a:r>
            <a:endParaRPr lang="en-US" altLang="zh-CN" sz="2600" b="1" dirty="0">
              <a:solidFill>
                <a:schemeClr val="accent6">
                  <a:lumMod val="75000"/>
                </a:schemeClr>
              </a:solidFill>
            </a:endParaRPr>
          </a:p>
          <a:p>
            <a:pPr indent="-439598">
              <a:buClr>
                <a:schemeClr val="accent6">
                  <a:lumMod val="75000"/>
                </a:schemeClr>
              </a:buClr>
              <a:buFont typeface="Wingdings" panose="05000000000000000000" pitchFamily="2" charset="2"/>
              <a:buChar char="l"/>
              <a:defRPr/>
            </a:pPr>
            <a:endParaRPr lang="en-US" altLang="zh-CN" sz="2600" b="1" dirty="0">
              <a:solidFill>
                <a:schemeClr val="accent6">
                  <a:lumMod val="75000"/>
                </a:schemeClr>
              </a:solidFill>
            </a:endParaRPr>
          </a:p>
          <a:p>
            <a:pPr marL="0" indent="0">
              <a:buClr>
                <a:srgbClr val="00A6E7"/>
              </a:buClr>
              <a:defRPr/>
            </a:pPr>
            <a:endParaRPr lang="en-US" altLang="zh-CN" dirty="0" smtClean="0">
              <a:solidFill>
                <a:srgbClr val="4C4C4C"/>
              </a:solidFill>
            </a:endParaRPr>
          </a:p>
          <a:p>
            <a:pPr>
              <a:buClr>
                <a:srgbClr val="00A6E7"/>
              </a:buClr>
              <a:buFont typeface="Wingdings" pitchFamily="2" charset="2"/>
              <a:buChar char="n"/>
              <a:defRPr/>
            </a:pPr>
            <a:endParaRPr lang="en-US" altLang="zh-CN" dirty="0" smtClean="0">
              <a:solidFill>
                <a:srgbClr val="4C4C4C"/>
              </a:solidFill>
            </a:endParaRPr>
          </a:p>
        </p:txBody>
      </p:sp>
      <p:sp>
        <p:nvSpPr>
          <p:cNvPr id="12" name="TextBox 11"/>
          <p:cNvSpPr txBox="1"/>
          <p:nvPr/>
        </p:nvSpPr>
        <p:spPr>
          <a:xfrm>
            <a:off x="4238352" y="141804"/>
            <a:ext cx="4881983" cy="733924"/>
          </a:xfrm>
          <a:prstGeom prst="rect">
            <a:avLst/>
          </a:prstGeom>
          <a:noFill/>
        </p:spPr>
        <p:txBody>
          <a:bodyPr wrap="square" lIns="117226" tIns="58613" rIns="117226" bIns="58613" rtlCol="0">
            <a:spAutoFit/>
          </a:bodyPr>
          <a:lstStyle/>
          <a:p>
            <a:r>
              <a:rPr lang="en-US" altLang="zh-CN" sz="4000" b="1" dirty="0" err="1">
                <a:solidFill>
                  <a:schemeClr val="accent5">
                    <a:lumMod val="75000"/>
                  </a:schemeClr>
                </a:solidFill>
                <a:latin typeface="+mn-ea"/>
              </a:rPr>
              <a:t>Thinklear</a:t>
            </a:r>
            <a:endParaRPr lang="zh-CN" altLang="en-US" sz="4000" b="1" dirty="0">
              <a:solidFill>
                <a:schemeClr val="accent5">
                  <a:lumMod val="75000"/>
                </a:schemeClr>
              </a:solidFill>
              <a:latin typeface="+mn-ea"/>
            </a:endParaRPr>
          </a:p>
        </p:txBody>
      </p:sp>
      <p:sp>
        <p:nvSpPr>
          <p:cNvPr id="5" name="内容占位符 2"/>
          <p:cNvSpPr txBox="1">
            <a:spLocks/>
          </p:cNvSpPr>
          <p:nvPr/>
        </p:nvSpPr>
        <p:spPr>
          <a:xfrm>
            <a:off x="408692" y="885114"/>
            <a:ext cx="11028870" cy="147918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Clr>
                <a:srgbClr val="C00000"/>
              </a:buClr>
              <a:buFont typeface="Arial" pitchFamily="34" charset="0"/>
              <a:buNone/>
              <a:defRPr/>
            </a:pPr>
            <a:r>
              <a:rPr lang="en-US" altLang="zh-CN" sz="2000" b="1" dirty="0" err="1" smtClean="0">
                <a:solidFill>
                  <a:schemeClr val="accent6">
                    <a:lumMod val="75000"/>
                  </a:schemeClr>
                </a:solidFill>
                <a:latin typeface="+mn-ea"/>
              </a:rPr>
              <a:t>ThinKlear</a:t>
            </a:r>
            <a:r>
              <a:rPr lang="zh-CN" altLang="zh-CN" sz="2000" b="1" dirty="0" smtClean="0">
                <a:solidFill>
                  <a:schemeClr val="accent6">
                    <a:lumMod val="75000"/>
                  </a:schemeClr>
                </a:solidFill>
                <a:latin typeface="+mn-ea"/>
              </a:rPr>
              <a:t>是</a:t>
            </a:r>
            <a:r>
              <a:rPr lang="en-US" altLang="zh-CN" sz="2000" b="1" dirty="0" smtClean="0">
                <a:solidFill>
                  <a:schemeClr val="accent6">
                    <a:lumMod val="75000"/>
                  </a:schemeClr>
                </a:solidFill>
                <a:latin typeface="+mn-ea"/>
              </a:rPr>
              <a:t> Think </a:t>
            </a:r>
            <a:r>
              <a:rPr lang="zh-CN" altLang="zh-CN" sz="2000" b="1" dirty="0" smtClean="0">
                <a:solidFill>
                  <a:schemeClr val="accent6">
                    <a:lumMod val="75000"/>
                  </a:schemeClr>
                </a:solidFill>
                <a:latin typeface="+mn-ea"/>
              </a:rPr>
              <a:t>与</a:t>
            </a:r>
            <a:r>
              <a:rPr lang="en-US" altLang="zh-CN" sz="2000" b="1" dirty="0" smtClean="0">
                <a:solidFill>
                  <a:schemeClr val="accent6">
                    <a:lumMod val="75000"/>
                  </a:schemeClr>
                </a:solidFill>
                <a:latin typeface="+mn-ea"/>
              </a:rPr>
              <a:t> Clear </a:t>
            </a:r>
            <a:r>
              <a:rPr lang="zh-CN" altLang="zh-CN" sz="2000" b="1" dirty="0" smtClean="0">
                <a:solidFill>
                  <a:schemeClr val="accent6">
                    <a:lumMod val="75000"/>
                  </a:schemeClr>
                </a:solidFill>
                <a:latin typeface="+mn-ea"/>
              </a:rPr>
              <a:t>之结合</a:t>
            </a:r>
            <a:r>
              <a:rPr lang="zh-CN" altLang="zh-CN" sz="2000" b="1" dirty="0" smtClean="0">
                <a:latin typeface="+mn-ea"/>
              </a:rPr>
              <a:t>，是针对</a:t>
            </a:r>
            <a:r>
              <a:rPr lang="en-US" altLang="zh-CN" sz="2000" b="1" dirty="0" smtClean="0">
                <a:latin typeface="+mn-ea"/>
              </a:rPr>
              <a:t>WIPS</a:t>
            </a:r>
            <a:r>
              <a:rPr lang="zh-CN" altLang="zh-CN" sz="2000" b="1" dirty="0" smtClean="0">
                <a:latin typeface="+mn-ea"/>
              </a:rPr>
              <a:t>使用者</a:t>
            </a:r>
            <a:r>
              <a:rPr lang="zh-CN" altLang="en-US" sz="2000" b="1" dirty="0" smtClean="0">
                <a:latin typeface="+mn-ea"/>
              </a:rPr>
              <a:t>免费</a:t>
            </a:r>
            <a:r>
              <a:rPr lang="zh-CN" altLang="zh-CN" sz="2000" b="1" dirty="0" smtClean="0">
                <a:latin typeface="+mn-ea"/>
              </a:rPr>
              <a:t>设计的一套协助分析工具，是对</a:t>
            </a:r>
            <a:r>
              <a:rPr lang="zh-CN" altLang="en-US" sz="2000" b="1" dirty="0" smtClean="0">
                <a:latin typeface="+mn-ea"/>
              </a:rPr>
              <a:t>专利</a:t>
            </a:r>
            <a:r>
              <a:rPr lang="zh-CN" altLang="zh-CN" sz="2000" b="1" dirty="0" smtClean="0">
                <a:latin typeface="+mn-ea"/>
              </a:rPr>
              <a:t>数据进行</a:t>
            </a:r>
            <a:r>
              <a:rPr lang="zh-CN" altLang="en-US" sz="2000" b="1" dirty="0" smtClean="0">
                <a:solidFill>
                  <a:schemeClr val="accent6">
                    <a:lumMod val="75000"/>
                  </a:schemeClr>
                </a:solidFill>
                <a:latin typeface="+mn-ea"/>
              </a:rPr>
              <a:t>导入导出、分类、整理、</a:t>
            </a:r>
            <a:r>
              <a:rPr lang="en-US" altLang="zh-CN" sz="2000" b="1" dirty="0" err="1" smtClean="0">
                <a:solidFill>
                  <a:schemeClr val="accent6">
                    <a:lumMod val="75000"/>
                  </a:schemeClr>
                </a:solidFill>
                <a:latin typeface="+mn-ea"/>
              </a:rPr>
              <a:t>深加工</a:t>
            </a:r>
            <a:r>
              <a:rPr lang="zh-CN" altLang="en-US" sz="2000" b="1" dirty="0" smtClean="0">
                <a:solidFill>
                  <a:schemeClr val="accent6">
                    <a:lumMod val="75000"/>
                  </a:schemeClr>
                </a:solidFill>
                <a:latin typeface="+mn-ea"/>
              </a:rPr>
              <a:t>、深入分析、结果导出</a:t>
            </a:r>
            <a:r>
              <a:rPr lang="zh-CN" altLang="en-US" sz="2000" b="1" dirty="0" smtClean="0">
                <a:latin typeface="+mn-ea"/>
              </a:rPr>
              <a:t>的一款线下</a:t>
            </a:r>
            <a:r>
              <a:rPr lang="zh-CN" altLang="zh-CN" sz="2000" b="1" dirty="0" smtClean="0">
                <a:latin typeface="+mn-ea"/>
              </a:rPr>
              <a:t>工具。</a:t>
            </a:r>
            <a:r>
              <a:rPr lang="zh-CN" altLang="en-US" sz="2000" b="1" dirty="0" smtClean="0">
                <a:latin typeface="+mn-ea"/>
              </a:rPr>
              <a:t>在网页上下载安装即可。</a:t>
            </a:r>
            <a:endParaRPr lang="en-US" altLang="zh-CN" sz="2000" b="1" dirty="0" smtClean="0">
              <a:latin typeface="+mn-ea"/>
            </a:endParaRPr>
          </a:p>
          <a:p>
            <a:pPr>
              <a:buClr>
                <a:srgbClr val="C00000"/>
              </a:buClr>
              <a:buFont typeface="Wingdings" panose="05000000000000000000" pitchFamily="2" charset="2"/>
              <a:buChar char="l"/>
              <a:defRPr/>
            </a:pPr>
            <a:endParaRPr lang="en-US" altLang="zh-CN" sz="1800" dirty="0" smtClean="0">
              <a:solidFill>
                <a:srgbClr val="4C4C4C"/>
              </a:solidFill>
              <a:latin typeface="黑体" pitchFamily="49" charset="-122"/>
              <a:ea typeface="黑体" pitchFamily="49" charset="-122"/>
            </a:endParaRPr>
          </a:p>
        </p:txBody>
      </p:sp>
    </p:spTree>
    <p:extLst>
      <p:ext uri="{BB962C8B-B14F-4D97-AF65-F5344CB8AC3E}">
        <p14:creationId xmlns:p14="http://schemas.microsoft.com/office/powerpoint/2010/main" val="25893627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55183D58-648D-4475-BEF8-624F48514A30}" type="slidenum">
              <a:rPr lang="zh-CN" altLang="en-US" smtClean="0"/>
              <a:pPr/>
              <a:t>3</a:t>
            </a:fld>
            <a:endParaRPr lang="zh-CN" altLang="en-US" dirty="0"/>
          </a:p>
        </p:txBody>
      </p:sp>
      <p:sp>
        <p:nvSpPr>
          <p:cNvPr id="3" name="TextBox 2"/>
          <p:cNvSpPr txBox="1"/>
          <p:nvPr/>
        </p:nvSpPr>
        <p:spPr>
          <a:xfrm>
            <a:off x="14881" y="22503"/>
            <a:ext cx="8457383" cy="523220"/>
          </a:xfrm>
          <a:prstGeom prst="rect">
            <a:avLst/>
          </a:prstGeom>
          <a:noFill/>
        </p:spPr>
        <p:txBody>
          <a:bodyPr wrap="square" rtlCol="0">
            <a:spAutoFit/>
          </a:bodyPr>
          <a:lstStyle/>
          <a:p>
            <a:r>
              <a:rPr lang="zh-CN" altLang="en-US" sz="2800" b="1" dirty="0" smtClean="0">
                <a:latin typeface="+mj-ea"/>
                <a:ea typeface="+mj-ea"/>
              </a:rPr>
              <a:t>登陆</a:t>
            </a:r>
            <a:r>
              <a:rPr lang="zh-CN" altLang="en-US" sz="1400" b="1" dirty="0" smtClean="0">
                <a:latin typeface="+mj-ea"/>
                <a:ea typeface="+mj-ea"/>
              </a:rPr>
              <a:t>（</a:t>
            </a:r>
            <a:r>
              <a:rPr lang="en-US" altLang="zh-CN" sz="1400" b="1" dirty="0">
                <a:latin typeface="+mj-ea"/>
                <a:ea typeface="+mj-ea"/>
                <a:hlinkClick r:id="rId2"/>
              </a:rPr>
              <a:t>http://</a:t>
            </a:r>
            <a:r>
              <a:rPr lang="en-US" altLang="zh-CN" sz="1400" b="1" dirty="0" smtClean="0">
                <a:latin typeface="+mj-ea"/>
                <a:ea typeface="+mj-ea"/>
                <a:hlinkClick r:id="rId2"/>
              </a:rPr>
              <a:t>www.wipsglobal.com/servicecn/mai/main.wips</a:t>
            </a:r>
            <a:r>
              <a:rPr lang="en-US" altLang="zh-CN" sz="1400" b="1" dirty="0" smtClean="0">
                <a:latin typeface="+mj-ea"/>
                <a:ea typeface="+mj-ea"/>
              </a:rPr>
              <a:t> </a:t>
            </a:r>
            <a:r>
              <a:rPr lang="zh-CN" altLang="en-US" sz="1400" b="1" dirty="0" smtClean="0">
                <a:latin typeface="+mj-ea"/>
                <a:ea typeface="+mj-ea"/>
              </a:rPr>
              <a:t>）</a:t>
            </a:r>
            <a:endParaRPr lang="zh-CN" altLang="en-US" sz="1400" b="1" dirty="0">
              <a:latin typeface="+mj-ea"/>
              <a:ea typeface="+mj-ea"/>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6424" y="545723"/>
            <a:ext cx="9258300" cy="585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290"/>
          <p:cNvSpPr txBox="1">
            <a:spLocks noChangeArrowheads="1"/>
          </p:cNvSpPr>
          <p:nvPr/>
        </p:nvSpPr>
        <p:spPr bwMode="auto">
          <a:xfrm>
            <a:off x="8400256" y="4448934"/>
            <a:ext cx="2188971" cy="411033"/>
          </a:xfrm>
          <a:prstGeom prst="rect">
            <a:avLst/>
          </a:prstGeom>
          <a:solidFill>
            <a:srgbClr val="FFFFFF">
              <a:alpha val="0"/>
            </a:srgbClr>
          </a:solidFill>
          <a:ln>
            <a:noFill/>
          </a:ln>
          <a:extLst>
            <a:ext uri="{91240B29-F687-4F45-9708-019B960494DF}">
              <a14:hiddenLine xmlns:a14="http://schemas.microsoft.com/office/drawing/2010/main" w="25400">
                <a:solidFill>
                  <a:srgbClr val="FF0000"/>
                </a:solidFill>
                <a:miter lim="800000"/>
                <a:headEnd/>
                <a:tailEnd/>
              </a14:hiddenLine>
            </a:ext>
          </a:extLst>
        </p:spPr>
        <p:txBody>
          <a:bodyPr vert="horz" wrap="square" lIns="0" tIns="0" rIns="0" bIns="0" numCol="1" anchor="ctr"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b="1" i="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cs typeface="宋体" pitchFamily="2" charset="-122"/>
              </a:rPr>
              <a:t>下载</a:t>
            </a:r>
            <a:r>
              <a:rPr kumimoji="0" lang="en-US" altLang="zh-CN" b="1" i="0" u="none" strike="noStrike" cap="none" normalizeH="0" baseline="0" dirty="0" err="1" smtClean="0">
                <a:ln>
                  <a:noFill/>
                </a:ln>
                <a:solidFill>
                  <a:srgbClr val="FF0000"/>
                </a:solidFill>
                <a:effectLst/>
                <a:latin typeface="Times New Roman" panose="02020603050405020304" pitchFamily="18" charset="0"/>
                <a:ea typeface="宋体" pitchFamily="2" charset="-122"/>
                <a:cs typeface="Times New Roman" panose="02020603050405020304" pitchFamily="18" charset="0"/>
              </a:rPr>
              <a:t>Thinklear</a:t>
            </a:r>
            <a:endParaRPr kumimoji="0" lang="zh-CN" altLang="zh-CN" b="0" i="0" u="none" strike="noStrike" cap="none" normalizeH="0" baseline="0" dirty="0" smtClean="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Tree>
    <p:extLst>
      <p:ext uri="{BB962C8B-B14F-4D97-AF65-F5344CB8AC3E}">
        <p14:creationId xmlns:p14="http://schemas.microsoft.com/office/powerpoint/2010/main" val="3540231520"/>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55183D58-648D-4475-BEF8-624F48514A30}" type="slidenum">
              <a:rPr lang="zh-CN" altLang="en-US" smtClean="0"/>
              <a:pPr/>
              <a:t>39</a:t>
            </a:fld>
            <a:endParaRPr lang="zh-CN" altLang="en-US" dirty="0"/>
          </a:p>
        </p:txBody>
      </p:sp>
      <p:sp>
        <p:nvSpPr>
          <p:cNvPr id="3" name="TextBox 2"/>
          <p:cNvSpPr txBox="1"/>
          <p:nvPr/>
        </p:nvSpPr>
        <p:spPr>
          <a:xfrm>
            <a:off x="0" y="50212"/>
            <a:ext cx="5015880" cy="523220"/>
          </a:xfrm>
          <a:prstGeom prst="rect">
            <a:avLst/>
          </a:prstGeom>
          <a:noFill/>
        </p:spPr>
        <p:txBody>
          <a:bodyPr wrap="square" rtlCol="0">
            <a:spAutoFit/>
          </a:bodyPr>
          <a:lstStyle/>
          <a:p>
            <a:r>
              <a:rPr lang="en-US" altLang="zh-CN" sz="2800" b="1" dirty="0" smtClean="0">
                <a:latin typeface="Times New Roman" pitchFamily="18" charset="0"/>
                <a:ea typeface="+mj-ea"/>
                <a:cs typeface="Times New Roman" pitchFamily="18" charset="0"/>
              </a:rPr>
              <a:t>Thinklear-</a:t>
            </a:r>
            <a:r>
              <a:rPr lang="zh-CN" altLang="en-US" sz="2000" b="1" dirty="0" smtClean="0">
                <a:latin typeface="Times New Roman" pitchFamily="18" charset="0"/>
                <a:ea typeface="+mj-ea"/>
                <a:cs typeface="Times New Roman" pitchFamily="18" charset="0"/>
              </a:rPr>
              <a:t>下载</a:t>
            </a:r>
            <a:endParaRPr lang="zh-CN" altLang="en-US" sz="2000" b="1" dirty="0">
              <a:latin typeface="Times New Roman" pitchFamily="18" charset="0"/>
              <a:ea typeface="+mj-ea"/>
              <a:cs typeface="Times New Roman" pitchFamily="18" charset="0"/>
            </a:endParaRPr>
          </a:p>
        </p:txBody>
      </p:sp>
      <p:pic>
        <p:nvPicPr>
          <p:cNvPr id="4" name="图片 3"/>
          <p:cNvPicPr/>
          <p:nvPr/>
        </p:nvPicPr>
        <p:blipFill>
          <a:blip r:embed="rId2"/>
          <a:stretch>
            <a:fillRect/>
          </a:stretch>
        </p:blipFill>
        <p:spPr>
          <a:xfrm>
            <a:off x="0" y="573432"/>
            <a:ext cx="11424592" cy="5591871"/>
          </a:xfrm>
          <a:prstGeom prst="rect">
            <a:avLst/>
          </a:prstGeom>
          <a:ln>
            <a:solidFill>
              <a:schemeClr val="accent6">
                <a:lumMod val="60000"/>
                <a:lumOff val="40000"/>
              </a:schemeClr>
            </a:solidFill>
          </a:ln>
        </p:spPr>
      </p:pic>
      <p:sp>
        <p:nvSpPr>
          <p:cNvPr id="5" name="文本框 2"/>
          <p:cNvSpPr txBox="1">
            <a:spLocks noChangeArrowheads="1"/>
          </p:cNvSpPr>
          <p:nvPr/>
        </p:nvSpPr>
        <p:spPr bwMode="auto">
          <a:xfrm>
            <a:off x="6240016" y="4581128"/>
            <a:ext cx="5040560" cy="672465"/>
          </a:xfrm>
          <a:prstGeom prst="rect">
            <a:avLst/>
          </a:prstGeom>
          <a:noFill/>
          <a:ln w="28575">
            <a:solidFill>
              <a:srgbClr val="FF0000"/>
            </a:solidFill>
            <a:miter lim="800000"/>
            <a:headEnd/>
            <a:tailEnd/>
          </a:ln>
        </p:spPr>
        <p:txBody>
          <a:bodyPr rot="0" vert="horz" wrap="square" lIns="91440" tIns="45720" rIns="91440" bIns="45720" anchor="t" anchorCtr="0">
            <a:noAutofit/>
          </a:bodyPr>
          <a:lstStyle/>
          <a:p>
            <a:pPr indent="127000" algn="just">
              <a:lnSpc>
                <a:spcPct val="150000"/>
              </a:lnSpc>
              <a:spcAft>
                <a:spcPts val="0"/>
              </a:spcAft>
            </a:pPr>
            <a:r>
              <a:rPr lang="en-US" sz="1200" b="1" kern="100" dirty="0">
                <a:solidFill>
                  <a:srgbClr val="FF0000"/>
                </a:solidFill>
                <a:effectLst/>
                <a:latin typeface="Times New Roman"/>
                <a:ea typeface="宋体"/>
              </a:rPr>
              <a:t> </a:t>
            </a:r>
          </a:p>
        </p:txBody>
      </p:sp>
      <p:sp>
        <p:nvSpPr>
          <p:cNvPr id="9" name="TextBox 8"/>
          <p:cNvSpPr txBox="1"/>
          <p:nvPr/>
        </p:nvSpPr>
        <p:spPr>
          <a:xfrm>
            <a:off x="8184232" y="4077072"/>
            <a:ext cx="2520280" cy="461665"/>
          </a:xfrm>
          <a:prstGeom prst="rect">
            <a:avLst/>
          </a:prstGeom>
          <a:noFill/>
        </p:spPr>
        <p:txBody>
          <a:bodyPr wrap="square" rtlCol="0">
            <a:spAutoFit/>
          </a:bodyPr>
          <a:lstStyle/>
          <a:p>
            <a:r>
              <a:rPr lang="zh-CN" altLang="en-US" sz="2400" b="1" dirty="0" smtClean="0">
                <a:solidFill>
                  <a:srgbClr val="FF0000"/>
                </a:solidFill>
              </a:rPr>
              <a:t>下载 </a:t>
            </a:r>
            <a:r>
              <a:rPr lang="en-US" altLang="zh-CN" sz="2400" b="1" dirty="0" smtClean="0">
                <a:solidFill>
                  <a:srgbClr val="FF0000"/>
                </a:solidFill>
                <a:latin typeface="Times New Roman" panose="02020603050405020304" pitchFamily="18" charset="0"/>
                <a:cs typeface="Times New Roman" panose="02020603050405020304" pitchFamily="18" charset="0"/>
              </a:rPr>
              <a:t>Thinklear</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950045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339" y="404665"/>
            <a:ext cx="11354307" cy="5746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888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灯片编号占位符 3"/>
          <p:cNvSpPr>
            <a:spLocks noGrp="1"/>
          </p:cNvSpPr>
          <p:nvPr>
            <p:ph type="sldNum" sz="quarter" idx="12"/>
          </p:nvPr>
        </p:nvSpPr>
        <p:spPr>
          <a:xfrm>
            <a:off x="1262162" y="6338262"/>
            <a:ext cx="292061" cy="283147"/>
          </a:xfrm>
          <a:prstGeom prst="rect">
            <a:avLst/>
          </a:prstGeom>
        </p:spPr>
        <p:txBody>
          <a:bodyPr wrap="square" lIns="0" tIns="0" rIns="0" bIns="0" anchor="ctr" anchorCtr="1"/>
          <a:lstStyle>
            <a:lvl1pPr algn="ctr">
              <a:defRPr sz="1200">
                <a:solidFill>
                  <a:schemeClr val="tx1"/>
                </a:solidFill>
              </a:defRPr>
            </a:lvl1pPr>
          </a:lstStyle>
          <a:p>
            <a:fld id="{55183D58-648D-4475-BEF8-624F48514A30}" type="slidenum">
              <a:rPr lang="zh-CN" altLang="en-US" smtClean="0"/>
              <a:pPr/>
              <a:t>41</a:t>
            </a:fld>
            <a:endParaRPr lang="zh-CN" altLang="en-US" dirty="0"/>
          </a:p>
        </p:txBody>
      </p:sp>
      <p:cxnSp>
        <p:nvCxnSpPr>
          <p:cNvPr id="11" name="直接连接符 10"/>
          <p:cNvCxnSpPr/>
          <p:nvPr/>
        </p:nvCxnSpPr>
        <p:spPr>
          <a:xfrm flipH="1">
            <a:off x="21518" y="6195970"/>
            <a:ext cx="1175765" cy="0"/>
          </a:xfrm>
          <a:prstGeom prst="line">
            <a:avLst/>
          </a:prstGeom>
          <a:ln/>
        </p:spPr>
        <p:style>
          <a:lnRef idx="2">
            <a:schemeClr val="accent6"/>
          </a:lnRef>
          <a:fillRef idx="0">
            <a:schemeClr val="accent6"/>
          </a:fillRef>
          <a:effectRef idx="1">
            <a:schemeClr val="accent6"/>
          </a:effectRef>
          <a:fontRef idx="minor">
            <a:schemeClr val="tx1"/>
          </a:fontRef>
        </p:style>
      </p:cxnSp>
      <p:sp>
        <p:nvSpPr>
          <p:cNvPr id="12" name="TextBox 11"/>
          <p:cNvSpPr txBox="1"/>
          <p:nvPr/>
        </p:nvSpPr>
        <p:spPr>
          <a:xfrm>
            <a:off x="-1723" y="6231524"/>
            <a:ext cx="1181187" cy="523218"/>
          </a:xfrm>
          <a:prstGeom prst="rect">
            <a:avLst/>
          </a:prstGeom>
          <a:noFill/>
        </p:spPr>
        <p:txBody>
          <a:bodyPr wrap="square" lIns="91436" tIns="45719" rIns="91436" bIns="45719" rtlCol="0">
            <a:spAutoFit/>
          </a:bodyPr>
          <a:lstStyle/>
          <a:p>
            <a:r>
              <a:rPr lang="en-US" altLang="zh-CN" sz="2800" b="1" dirty="0">
                <a:solidFill>
                  <a:schemeClr val="accent6">
                    <a:lumMod val="75000"/>
                  </a:schemeClr>
                </a:solidFill>
                <a:latin typeface="+mn-ea"/>
              </a:rPr>
              <a:t>WI</a:t>
            </a:r>
            <a:r>
              <a:rPr lang="en-US" altLang="zh-CN" sz="2800" b="1" dirty="0">
                <a:latin typeface="+mn-ea"/>
              </a:rPr>
              <a:t>PS</a:t>
            </a:r>
            <a:endParaRPr lang="zh-CN" altLang="en-US" sz="2800" b="1" dirty="0">
              <a:latin typeface="+mn-ea"/>
            </a:endParaRPr>
          </a:p>
        </p:txBody>
      </p:sp>
      <p:sp>
        <p:nvSpPr>
          <p:cNvPr id="13" name="TextBox 12"/>
          <p:cNvSpPr txBox="1"/>
          <p:nvPr/>
        </p:nvSpPr>
        <p:spPr>
          <a:xfrm>
            <a:off x="1703512" y="6492767"/>
            <a:ext cx="10488488" cy="369330"/>
          </a:xfrm>
          <a:prstGeom prst="rect">
            <a:avLst/>
          </a:prstGeom>
          <a:solidFill>
            <a:schemeClr val="accent6"/>
          </a:solidFill>
        </p:spPr>
        <p:txBody>
          <a:bodyPr wrap="square" lIns="91436" tIns="45719" rIns="91436" bIns="45719" rtlCol="0">
            <a:spAutoFit/>
          </a:bodyPr>
          <a:lstStyle/>
          <a:p>
            <a:endParaRPr lang="zh-CN" altLang="en-US" dirty="0"/>
          </a:p>
        </p:txBody>
      </p:sp>
      <p:grpSp>
        <p:nvGrpSpPr>
          <p:cNvPr id="14" name="组合 13"/>
          <p:cNvGrpSpPr/>
          <p:nvPr/>
        </p:nvGrpSpPr>
        <p:grpSpPr>
          <a:xfrm flipH="1">
            <a:off x="1203867" y="6268899"/>
            <a:ext cx="412971" cy="421874"/>
            <a:chOff x="7019085" y="157473"/>
            <a:chExt cx="3868830" cy="3952255"/>
          </a:xfrm>
          <a:solidFill>
            <a:schemeClr val="accent6">
              <a:lumMod val="75000"/>
            </a:schemeClr>
          </a:solidFill>
        </p:grpSpPr>
        <p:sp>
          <p:nvSpPr>
            <p:cNvPr id="15" name="椭圆 14"/>
            <p:cNvSpPr/>
            <p:nvPr/>
          </p:nvSpPr>
          <p:spPr>
            <a:xfrm>
              <a:off x="8641073" y="157473"/>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rot="1542857">
              <a:off x="9362925" y="322231"/>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rot="3085714">
              <a:off x="9941806" y="783873"/>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rot="7714286">
              <a:off x="9941806" y="2858472"/>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rot="4628572">
              <a:off x="10263060" y="1450964"/>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rot="9257143">
              <a:off x="9362925" y="3320114"/>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rot="6171428">
              <a:off x="10263060" y="2191381"/>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rot="10800000">
              <a:off x="8641073" y="3484873"/>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rot="12342857">
              <a:off x="7919220" y="3320114"/>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rot="13885714">
              <a:off x="7340340" y="2858472"/>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rot="20057142">
              <a:off x="7919220" y="322231"/>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rot="15428571">
              <a:off x="7019085" y="2191381"/>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rot="16971429">
              <a:off x="7019085" y="1450964"/>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rot="18514286">
              <a:off x="7340340" y="783873"/>
              <a:ext cx="624855" cy="6248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9" name="直接连接符 28"/>
          <p:cNvCxnSpPr/>
          <p:nvPr/>
        </p:nvCxnSpPr>
        <p:spPr>
          <a:xfrm>
            <a:off x="-1723" y="548680"/>
            <a:ext cx="11354307" cy="0"/>
          </a:xfrm>
          <a:prstGeom prst="line">
            <a:avLst/>
          </a:prstGeom>
          <a:ln w="38100"/>
        </p:spPr>
        <p:style>
          <a:lnRef idx="2">
            <a:schemeClr val="accent6"/>
          </a:lnRef>
          <a:fillRef idx="0">
            <a:schemeClr val="accent6"/>
          </a:fillRef>
          <a:effectRef idx="1">
            <a:schemeClr val="accent6"/>
          </a:effectRef>
          <a:fontRef idx="minor">
            <a:schemeClr val="tx1"/>
          </a:fontRef>
        </p:style>
      </p:cxn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8276" y="589825"/>
            <a:ext cx="6350000" cy="4274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9102" y="1718505"/>
            <a:ext cx="1638300" cy="4729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1904" y="3068961"/>
            <a:ext cx="1879600" cy="2823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01" y="589825"/>
            <a:ext cx="5225553" cy="2900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01053" y="589825"/>
            <a:ext cx="5938547" cy="2900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descr="雷达图"/>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21" y="3432377"/>
            <a:ext cx="5225553" cy="2763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气泡图"/>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31906" y="3441884"/>
            <a:ext cx="6007695" cy="2754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695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nodeType="clickEffect">
                                  <p:stCondLst>
                                    <p:cond delay="0"/>
                                  </p:stCondLst>
                                  <p:childTnLst>
                                    <p:anim calcmode="lin" valueType="num">
                                      <p:cBhvr additive="base">
                                        <p:cTn id="16" dur="500"/>
                                        <p:tgtEl>
                                          <p:spTgt spid="4"/>
                                        </p:tgtEl>
                                        <p:attrNameLst>
                                          <p:attrName>ppt_x</p:attrName>
                                        </p:attrNameLst>
                                      </p:cBhvr>
                                      <p:tavLst>
                                        <p:tav tm="0">
                                          <p:val>
                                            <p:strVal val="ppt_x"/>
                                          </p:val>
                                        </p:tav>
                                        <p:tav tm="100000">
                                          <p:val>
                                            <p:strVal val="ppt_x"/>
                                          </p:val>
                                        </p:tav>
                                      </p:tavLst>
                                    </p:anim>
                                    <p:anim calcmode="lin" valueType="num">
                                      <p:cBhvr additive="base">
                                        <p:cTn id="17" dur="500"/>
                                        <p:tgtEl>
                                          <p:spTgt spid="4"/>
                                        </p:tgtEl>
                                        <p:attrNameLst>
                                          <p:attrName>ppt_y</p:attrName>
                                        </p:attrNameLst>
                                      </p:cBhvr>
                                      <p:tavLst>
                                        <p:tav tm="0">
                                          <p:val>
                                            <p:strVal val="ppt_y"/>
                                          </p:val>
                                        </p:tav>
                                        <p:tav tm="100000">
                                          <p:val>
                                            <p:strVal val="1+ppt_h/2"/>
                                          </p:val>
                                        </p:tav>
                                      </p:tavLst>
                                    </p:anim>
                                    <p:set>
                                      <p:cBhvr>
                                        <p:cTn id="18" dur="1" fill="hold">
                                          <p:stCondLst>
                                            <p:cond delay="499"/>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xit" presetSubtype="21" fill="hold" nodeType="clickEffect">
                                  <p:stCondLst>
                                    <p:cond delay="0"/>
                                  </p:stCondLst>
                                  <p:childTnLst>
                                    <p:animEffect transition="out" filter="barn(inVertical)">
                                      <p:cBhvr>
                                        <p:cTn id="27" dur="500"/>
                                        <p:tgtEl>
                                          <p:spTgt spid="2"/>
                                        </p:tgtEl>
                                      </p:cBhvr>
                                    </p:animEffect>
                                    <p:set>
                                      <p:cBhvr>
                                        <p:cTn id="28" dur="1" fill="hold">
                                          <p:stCondLst>
                                            <p:cond delay="499"/>
                                          </p:stCondLst>
                                        </p:cTn>
                                        <p:tgtEl>
                                          <p:spTgt spid="2"/>
                                        </p:tgtEl>
                                        <p:attrNameLst>
                                          <p:attrName>style.visibility</p:attrName>
                                        </p:attrNameLst>
                                      </p:cBhvr>
                                      <p:to>
                                        <p:strVal val="hidden"/>
                                      </p:to>
                                    </p:set>
                                  </p:childTnLst>
                                </p:cTn>
                              </p:par>
                              <p:par>
                                <p:cTn id="29" presetID="16" presetClass="exit" presetSubtype="21" fill="hold" nodeType="withEffect">
                                  <p:stCondLst>
                                    <p:cond delay="0"/>
                                  </p:stCondLst>
                                  <p:childTnLst>
                                    <p:animEffect transition="out" filter="barn(inVertical)">
                                      <p:cBhvr>
                                        <p:cTn id="30" dur="500"/>
                                        <p:tgtEl>
                                          <p:spTgt spid="4"/>
                                        </p:tgtEl>
                                      </p:cBhvr>
                                    </p:animEffect>
                                    <p:set>
                                      <p:cBhvr>
                                        <p:cTn id="31" dur="1" fill="hold">
                                          <p:stCondLst>
                                            <p:cond delay="499"/>
                                          </p:stCondLst>
                                        </p:cTn>
                                        <p:tgtEl>
                                          <p:spTgt spid="4"/>
                                        </p:tgtEl>
                                        <p:attrNameLst>
                                          <p:attrName>style.visibility</p:attrName>
                                        </p:attrNameLst>
                                      </p:cBhvr>
                                      <p:to>
                                        <p:strVal val="hidden"/>
                                      </p:to>
                                    </p:set>
                                  </p:childTnLst>
                                </p:cTn>
                              </p:par>
                              <p:par>
                                <p:cTn id="32" presetID="16" presetClass="exit" presetSubtype="21" fill="hold" nodeType="withEffect">
                                  <p:stCondLst>
                                    <p:cond delay="0"/>
                                  </p:stCondLst>
                                  <p:childTnLst>
                                    <p:animEffect transition="out" filter="barn(inVertical)">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7170"/>
                                        </p:tgtEl>
                                        <p:attrNameLst>
                                          <p:attrName>style.visibility</p:attrName>
                                        </p:attrNameLst>
                                      </p:cBhvr>
                                      <p:to>
                                        <p:strVal val="visible"/>
                                      </p:to>
                                    </p:set>
                                    <p:animEffect transition="in" filter="barn(inVertical)">
                                      <p:cBhvr>
                                        <p:cTn id="39" dur="500"/>
                                        <p:tgtEl>
                                          <p:spTgt spid="7170"/>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7171"/>
                                        </p:tgtEl>
                                        <p:attrNameLst>
                                          <p:attrName>style.visibility</p:attrName>
                                        </p:attrNameLst>
                                      </p:cBhvr>
                                      <p:to>
                                        <p:strVal val="visible"/>
                                      </p:to>
                                    </p:set>
                                    <p:animEffect transition="in" filter="barn(inVertical)">
                                      <p:cBhvr>
                                        <p:cTn id="44" dur="500"/>
                                        <p:tgtEl>
                                          <p:spTgt spid="7171"/>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圆角矩形 10"/>
          <p:cNvSpPr/>
          <p:nvPr/>
        </p:nvSpPr>
        <p:spPr>
          <a:xfrm>
            <a:off x="-48683" y="893141"/>
            <a:ext cx="2544960" cy="1987421"/>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endParaRPr lang="en-US" altLang="zh-CN" sz="1500" dirty="0">
              <a:solidFill>
                <a:schemeClr val="tx1"/>
              </a:solidFill>
              <a:latin typeface="微软雅黑" pitchFamily="34" charset="-122"/>
              <a:ea typeface="微软雅黑" pitchFamily="34" charset="-122"/>
            </a:endParaRPr>
          </a:p>
          <a:p>
            <a:endParaRPr lang="en-US" altLang="zh-CN" sz="1500" b="1" dirty="0">
              <a:solidFill>
                <a:schemeClr val="tx1"/>
              </a:solidFill>
              <a:latin typeface="微软雅黑" pitchFamily="34" charset="-122"/>
              <a:ea typeface="微软雅黑" pitchFamily="34" charset="-122"/>
            </a:endParaRPr>
          </a:p>
          <a:p>
            <a:endParaRPr lang="en-US" altLang="zh-CN" sz="1500" b="1" dirty="0">
              <a:solidFill>
                <a:schemeClr val="tx1"/>
              </a:solidFill>
              <a:latin typeface="微软雅黑" pitchFamily="34" charset="-122"/>
              <a:ea typeface="微软雅黑" pitchFamily="34" charset="-122"/>
            </a:endParaRPr>
          </a:p>
          <a:p>
            <a:endParaRPr lang="en-US" altLang="zh-CN" sz="1500" b="1" dirty="0">
              <a:solidFill>
                <a:schemeClr val="tx1"/>
              </a:solidFill>
              <a:latin typeface="微软雅黑" pitchFamily="34" charset="-122"/>
              <a:ea typeface="微软雅黑" pitchFamily="34" charset="-122"/>
            </a:endParaRPr>
          </a:p>
          <a:p>
            <a:r>
              <a:rPr lang="en-US" altLang="zh-CN" sz="1500" b="1" dirty="0">
                <a:solidFill>
                  <a:schemeClr val="tx1"/>
                </a:solidFill>
                <a:latin typeface="微软雅黑" pitchFamily="34" charset="-122"/>
                <a:ea typeface="微软雅黑" pitchFamily="34" charset="-122"/>
              </a:rPr>
              <a:t>7</a:t>
            </a:r>
            <a:r>
              <a:rPr lang="zh-CN" altLang="en-US" sz="1500" b="1" dirty="0">
                <a:solidFill>
                  <a:schemeClr val="tx1"/>
                </a:solidFill>
                <a:latin typeface="微软雅黑" pitchFamily="34" charset="-122"/>
                <a:ea typeface="微软雅黑" pitchFamily="34" charset="-122"/>
              </a:rPr>
              <a:t>种检索方式</a:t>
            </a:r>
            <a:endParaRPr lang="en-US" altLang="zh-CN" sz="1500" b="1" dirty="0">
              <a:solidFill>
                <a:schemeClr val="tx1"/>
              </a:solidFill>
              <a:latin typeface="微软雅黑" pitchFamily="34" charset="-122"/>
              <a:ea typeface="微软雅黑" pitchFamily="34" charset="-122"/>
            </a:endParaRPr>
          </a:p>
          <a:p>
            <a:r>
              <a:rPr lang="zh-CN" altLang="en-US" sz="1500" b="1" dirty="0">
                <a:solidFill>
                  <a:schemeClr val="tx1"/>
                </a:solidFill>
                <a:latin typeface="微软雅黑" pitchFamily="34" charset="-122"/>
                <a:ea typeface="微软雅黑" pitchFamily="34" charset="-122"/>
              </a:rPr>
              <a:t>科研</a:t>
            </a:r>
            <a:r>
              <a:rPr lang="zh-CN" altLang="en-US" sz="1500" b="1" dirty="0">
                <a:solidFill>
                  <a:schemeClr val="tx1"/>
                </a:solidFill>
                <a:latin typeface="微软雅黑" pitchFamily="34" charset="-122"/>
                <a:ea typeface="微软雅黑" pitchFamily="34" charset="-122"/>
              </a:rPr>
              <a:t>人员：</a:t>
            </a:r>
            <a:endParaRPr lang="en-US" altLang="zh-CN" sz="1500" b="1" dirty="0">
              <a:solidFill>
                <a:schemeClr val="tx1"/>
              </a:solidFill>
              <a:latin typeface="微软雅黑" pitchFamily="34" charset="-122"/>
              <a:ea typeface="微软雅黑" pitchFamily="34" charset="-122"/>
            </a:endParaRPr>
          </a:p>
          <a:p>
            <a:r>
              <a:rPr lang="zh-CN" altLang="en-US" sz="1500" dirty="0">
                <a:solidFill>
                  <a:schemeClr val="tx1"/>
                </a:solidFill>
                <a:latin typeface="微软雅黑" pitchFamily="34" charset="-122"/>
                <a:ea typeface="微软雅黑" pitchFamily="34" charset="-122"/>
              </a:rPr>
              <a:t>整合检索、号码检索</a:t>
            </a:r>
            <a:endParaRPr lang="en-US" altLang="zh-CN" sz="1500" dirty="0">
              <a:solidFill>
                <a:schemeClr val="tx1"/>
              </a:solidFill>
              <a:latin typeface="微软雅黑" pitchFamily="34" charset="-122"/>
              <a:ea typeface="微软雅黑" pitchFamily="34" charset="-122"/>
            </a:endParaRPr>
          </a:p>
          <a:p>
            <a:r>
              <a:rPr lang="en-US" altLang="zh-CN" sz="1500" b="1" dirty="0">
                <a:solidFill>
                  <a:schemeClr val="tx1"/>
                </a:solidFill>
                <a:latin typeface="微软雅黑" pitchFamily="34" charset="-122"/>
                <a:ea typeface="微软雅黑" pitchFamily="34" charset="-122"/>
              </a:rPr>
              <a:t>IP</a:t>
            </a:r>
            <a:r>
              <a:rPr lang="zh-CN" altLang="en-US" sz="1500" b="1" dirty="0">
                <a:solidFill>
                  <a:schemeClr val="tx1"/>
                </a:solidFill>
                <a:latin typeface="微软雅黑" pitchFamily="34" charset="-122"/>
                <a:ea typeface="微软雅黑" pitchFamily="34" charset="-122"/>
              </a:rPr>
              <a:t>、情报人员：</a:t>
            </a:r>
            <a:endParaRPr lang="en-US" altLang="zh-CN" sz="1500" b="1" dirty="0">
              <a:solidFill>
                <a:schemeClr val="tx1"/>
              </a:solidFill>
              <a:latin typeface="微软雅黑" pitchFamily="34" charset="-122"/>
              <a:ea typeface="微软雅黑" pitchFamily="34" charset="-122"/>
            </a:endParaRPr>
          </a:p>
          <a:p>
            <a:r>
              <a:rPr lang="zh-CN" altLang="en-US" sz="1500" dirty="0">
                <a:solidFill>
                  <a:schemeClr val="tx1"/>
                </a:solidFill>
                <a:latin typeface="微软雅黑" pitchFamily="34" charset="-122"/>
                <a:ea typeface="微软雅黑" pitchFamily="34" charset="-122"/>
              </a:rPr>
              <a:t>分步检索、同族检索、引证检索、公司检索</a:t>
            </a:r>
          </a:p>
          <a:p>
            <a:pPr algn="ctr"/>
            <a:endParaRPr lang="en-US" altLang="zh-CN" dirty="0">
              <a:solidFill>
                <a:schemeClr val="tx1"/>
              </a:solidFill>
              <a:latin typeface="微软雅黑" pitchFamily="34" charset="-122"/>
              <a:ea typeface="微软雅黑" pitchFamily="34" charset="-122"/>
            </a:endParaRPr>
          </a:p>
          <a:p>
            <a:pPr algn="ctr"/>
            <a:endParaRPr lang="zh-CN" altLang="en-US" dirty="0">
              <a:solidFill>
                <a:schemeClr val="tx1"/>
              </a:solidFill>
              <a:latin typeface="微软雅黑" pitchFamily="34" charset="-122"/>
              <a:ea typeface="微软雅黑" pitchFamily="34" charset="-122"/>
            </a:endParaRPr>
          </a:p>
        </p:txBody>
      </p:sp>
      <p:sp>
        <p:nvSpPr>
          <p:cNvPr id="4" name="TextBox 3"/>
          <p:cNvSpPr txBox="1"/>
          <p:nvPr/>
        </p:nvSpPr>
        <p:spPr>
          <a:xfrm>
            <a:off x="834333" y="893141"/>
            <a:ext cx="873095" cy="395370"/>
          </a:xfrm>
          <a:prstGeom prst="rect">
            <a:avLst/>
          </a:prstGeom>
          <a:solidFill>
            <a:schemeClr val="tx1"/>
          </a:solidFill>
        </p:spPr>
        <p:txBody>
          <a:bodyPr wrap="square" lIns="117226" tIns="58613" rIns="117226" bIns="58613" rtlCol="0">
            <a:spAutoFit/>
          </a:bodyPr>
          <a:lstStyle/>
          <a:p>
            <a:pPr algn="ctr"/>
            <a:r>
              <a:rPr lang="zh-CN" altLang="en-US" dirty="0" smtClean="0">
                <a:solidFill>
                  <a:schemeClr val="bg1"/>
                </a:solidFill>
                <a:latin typeface="微软雅黑" pitchFamily="34" charset="-122"/>
                <a:ea typeface="微软雅黑" pitchFamily="34" charset="-122"/>
              </a:rPr>
              <a:t>检索</a:t>
            </a:r>
            <a:endParaRPr lang="zh-CN" altLang="en-US" dirty="0">
              <a:solidFill>
                <a:schemeClr val="bg1"/>
              </a:solidFill>
              <a:latin typeface="微软雅黑" pitchFamily="34" charset="-122"/>
              <a:ea typeface="微软雅黑" pitchFamily="34" charset="-122"/>
            </a:endParaRPr>
          </a:p>
        </p:txBody>
      </p:sp>
      <p:sp>
        <p:nvSpPr>
          <p:cNvPr id="16" name="圆角矩形 15"/>
          <p:cNvSpPr/>
          <p:nvPr/>
        </p:nvSpPr>
        <p:spPr>
          <a:xfrm>
            <a:off x="3119669" y="893140"/>
            <a:ext cx="2544960" cy="2449451"/>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endParaRPr lang="en-US" altLang="zh-CN" sz="1500" dirty="0">
              <a:solidFill>
                <a:schemeClr val="tx1"/>
              </a:solidFill>
              <a:latin typeface="微软雅黑" pitchFamily="34" charset="-122"/>
              <a:ea typeface="微软雅黑" pitchFamily="34" charset="-122"/>
            </a:endParaRPr>
          </a:p>
          <a:p>
            <a:endParaRPr lang="en-US" altLang="zh-CN" sz="1500" b="1" dirty="0">
              <a:solidFill>
                <a:schemeClr val="tx1"/>
              </a:solidFill>
              <a:latin typeface="微软雅黑" pitchFamily="34" charset="-122"/>
              <a:ea typeface="微软雅黑" pitchFamily="34" charset="-122"/>
            </a:endParaRPr>
          </a:p>
          <a:p>
            <a:endParaRPr lang="en-US" altLang="zh-CN" sz="1500" b="1" dirty="0">
              <a:solidFill>
                <a:schemeClr val="tx1"/>
              </a:solidFill>
              <a:latin typeface="微软雅黑" pitchFamily="34" charset="-122"/>
              <a:ea typeface="微软雅黑" pitchFamily="34" charset="-122"/>
            </a:endParaRPr>
          </a:p>
          <a:p>
            <a:endParaRPr lang="en-US" altLang="zh-CN" sz="1500" b="1" dirty="0">
              <a:solidFill>
                <a:schemeClr val="tx1"/>
              </a:solidFill>
              <a:latin typeface="微软雅黑" pitchFamily="34" charset="-122"/>
              <a:ea typeface="微软雅黑" pitchFamily="34" charset="-122"/>
            </a:endParaRPr>
          </a:p>
          <a:p>
            <a:endParaRPr lang="en-US" altLang="zh-CN" sz="1500" b="1" dirty="0">
              <a:solidFill>
                <a:schemeClr val="tx1"/>
              </a:solidFill>
              <a:latin typeface="微软雅黑" pitchFamily="34" charset="-122"/>
              <a:ea typeface="微软雅黑" pitchFamily="34" charset="-122"/>
            </a:endParaRPr>
          </a:p>
          <a:p>
            <a:r>
              <a:rPr lang="zh-CN" altLang="en-US" sz="1500" b="1" dirty="0">
                <a:solidFill>
                  <a:schemeClr val="tx1"/>
                </a:solidFill>
                <a:latin typeface="微软雅黑" pitchFamily="34" charset="-122"/>
                <a:ea typeface="微软雅黑" pitchFamily="34" charset="-122"/>
              </a:rPr>
              <a:t>检索结果显示：</a:t>
            </a:r>
            <a:r>
              <a:rPr lang="zh-CN" altLang="en-US" sz="1500" dirty="0">
                <a:solidFill>
                  <a:schemeClr val="tx1"/>
                </a:solidFill>
                <a:latin typeface="微软雅黑" pitchFamily="34" charset="-122"/>
                <a:ea typeface="微软雅黑" pitchFamily="34" charset="-122"/>
              </a:rPr>
              <a:t>列表、箱体、附图</a:t>
            </a:r>
            <a:endParaRPr lang="en-US" altLang="zh-CN" sz="1500" dirty="0">
              <a:solidFill>
                <a:schemeClr val="tx1"/>
              </a:solidFill>
              <a:latin typeface="微软雅黑" pitchFamily="34" charset="-122"/>
              <a:ea typeface="微软雅黑" pitchFamily="34" charset="-122"/>
            </a:endParaRPr>
          </a:p>
          <a:p>
            <a:r>
              <a:rPr lang="zh-CN" altLang="en-US" sz="1500" b="1" dirty="0">
                <a:solidFill>
                  <a:schemeClr val="tx1"/>
                </a:solidFill>
                <a:latin typeface="微软雅黑" pitchFamily="34" charset="-122"/>
                <a:ea typeface="微软雅黑" pitchFamily="34" charset="-122"/>
              </a:rPr>
              <a:t>批量</a:t>
            </a:r>
            <a:r>
              <a:rPr lang="zh-CN" altLang="en-US" sz="1500" b="1" dirty="0">
                <a:solidFill>
                  <a:schemeClr val="tx1"/>
                </a:solidFill>
                <a:latin typeface="微软雅黑" pitchFamily="34" charset="-122"/>
                <a:ea typeface="微软雅黑" pitchFamily="34" charset="-122"/>
              </a:rPr>
              <a:t>专利阅读</a:t>
            </a:r>
            <a:r>
              <a:rPr lang="en-US" altLang="zh-CN" sz="1500" b="1" dirty="0">
                <a:solidFill>
                  <a:schemeClr val="tx1"/>
                </a:solidFill>
                <a:latin typeface="微软雅黑" pitchFamily="34" charset="-122"/>
                <a:ea typeface="微软雅黑" pitchFamily="34" charset="-122"/>
              </a:rPr>
              <a:t>:</a:t>
            </a:r>
            <a:r>
              <a:rPr lang="zh-CN" altLang="en-US" sz="1500" dirty="0">
                <a:solidFill>
                  <a:schemeClr val="tx1"/>
                </a:solidFill>
                <a:latin typeface="微软雅黑" pitchFamily="34" charset="-122"/>
                <a:ea typeface="微软雅黑" pitchFamily="34" charset="-122"/>
              </a:rPr>
              <a:t>重要关键词突出显示，专利分类标引</a:t>
            </a:r>
            <a:endParaRPr lang="en-US" altLang="zh-CN" sz="1500" dirty="0">
              <a:solidFill>
                <a:schemeClr val="tx1"/>
              </a:solidFill>
              <a:latin typeface="微软雅黑" pitchFamily="34" charset="-122"/>
              <a:ea typeface="微软雅黑" pitchFamily="34" charset="-122"/>
            </a:endParaRPr>
          </a:p>
          <a:p>
            <a:r>
              <a:rPr lang="zh-CN" altLang="en-US" sz="1500" b="1" dirty="0">
                <a:solidFill>
                  <a:schemeClr val="tx1"/>
                </a:solidFill>
                <a:latin typeface="微软雅黑" pitchFamily="34" charset="-122"/>
                <a:ea typeface="微软雅黑" pitchFamily="34" charset="-122"/>
              </a:rPr>
              <a:t>核心专利解读：</a:t>
            </a:r>
            <a:r>
              <a:rPr lang="zh-CN" altLang="en-US" sz="1500" dirty="0">
                <a:solidFill>
                  <a:schemeClr val="tx1"/>
                </a:solidFill>
                <a:latin typeface="微软雅黑" pitchFamily="34" charset="-122"/>
                <a:ea typeface="微软雅黑" pitchFamily="34" charset="-122"/>
              </a:rPr>
              <a:t>权利要求解读</a:t>
            </a:r>
            <a:endParaRPr lang="en-US" altLang="zh-CN" sz="1500" b="1" dirty="0">
              <a:solidFill>
                <a:schemeClr val="tx1"/>
              </a:solidFill>
              <a:latin typeface="微软雅黑" pitchFamily="34" charset="-122"/>
              <a:ea typeface="微软雅黑" pitchFamily="34" charset="-122"/>
            </a:endParaRPr>
          </a:p>
          <a:p>
            <a:pPr algn="ctr"/>
            <a:endParaRPr lang="en-US" altLang="zh-CN" dirty="0">
              <a:solidFill>
                <a:schemeClr val="tx1"/>
              </a:solidFill>
              <a:latin typeface="微软雅黑" pitchFamily="34" charset="-122"/>
              <a:ea typeface="微软雅黑" pitchFamily="34" charset="-122"/>
            </a:endParaRPr>
          </a:p>
          <a:p>
            <a:pPr algn="ctr"/>
            <a:endParaRPr lang="zh-CN" altLang="en-US" dirty="0">
              <a:solidFill>
                <a:schemeClr val="tx1"/>
              </a:solidFill>
              <a:latin typeface="微软雅黑" pitchFamily="34" charset="-122"/>
              <a:ea typeface="微软雅黑" pitchFamily="34" charset="-122"/>
            </a:endParaRPr>
          </a:p>
        </p:txBody>
      </p:sp>
      <p:sp>
        <p:nvSpPr>
          <p:cNvPr id="17" name="TextBox 16"/>
          <p:cNvSpPr txBox="1"/>
          <p:nvPr/>
        </p:nvSpPr>
        <p:spPr>
          <a:xfrm>
            <a:off x="3955602" y="890895"/>
            <a:ext cx="873095" cy="395370"/>
          </a:xfrm>
          <a:prstGeom prst="rect">
            <a:avLst/>
          </a:prstGeom>
          <a:solidFill>
            <a:schemeClr val="tx1"/>
          </a:solidFill>
        </p:spPr>
        <p:txBody>
          <a:bodyPr wrap="square" lIns="117226" tIns="58613" rIns="117226" bIns="58613" rtlCol="0">
            <a:spAutoFit/>
          </a:bodyPr>
          <a:lstStyle/>
          <a:p>
            <a:pPr algn="ctr"/>
            <a:r>
              <a:rPr lang="zh-CN" altLang="en-US" dirty="0">
                <a:solidFill>
                  <a:schemeClr val="bg1"/>
                </a:solidFill>
                <a:latin typeface="微软雅黑" pitchFamily="34" charset="-122"/>
                <a:ea typeface="微软雅黑" pitchFamily="34" charset="-122"/>
              </a:rPr>
              <a:t>阅读</a:t>
            </a:r>
          </a:p>
        </p:txBody>
      </p:sp>
      <p:sp>
        <p:nvSpPr>
          <p:cNvPr id="5" name="右箭头 4"/>
          <p:cNvSpPr/>
          <p:nvPr/>
        </p:nvSpPr>
        <p:spPr>
          <a:xfrm>
            <a:off x="2611033" y="1851394"/>
            <a:ext cx="409012" cy="110844"/>
          </a:xfrm>
          <a:prstGeom prst="rightArrow">
            <a:avLst/>
          </a:prstGeom>
        </p:spPr>
        <p:style>
          <a:lnRef idx="1">
            <a:schemeClr val="accent2"/>
          </a:lnRef>
          <a:fillRef idx="3">
            <a:schemeClr val="accent2"/>
          </a:fillRef>
          <a:effectRef idx="2">
            <a:schemeClr val="accent2"/>
          </a:effectRef>
          <a:fontRef idx="minor">
            <a:schemeClr val="lt1"/>
          </a:fontRef>
        </p:style>
        <p:txBody>
          <a:bodyPr lIns="117226" tIns="58613" rIns="117226" bIns="58613" rtlCol="0" anchor="ctr"/>
          <a:lstStyle/>
          <a:p>
            <a:pPr algn="ctr"/>
            <a:endParaRPr lang="zh-CN" altLang="en-US"/>
          </a:p>
        </p:txBody>
      </p:sp>
      <p:sp>
        <p:nvSpPr>
          <p:cNvPr id="18" name="右箭头 17"/>
          <p:cNvSpPr/>
          <p:nvPr/>
        </p:nvSpPr>
        <p:spPr>
          <a:xfrm>
            <a:off x="5807967" y="1846217"/>
            <a:ext cx="409012" cy="143320"/>
          </a:xfrm>
          <a:prstGeom prst="rightArrow">
            <a:avLst/>
          </a:prstGeom>
        </p:spPr>
        <p:style>
          <a:lnRef idx="1">
            <a:schemeClr val="accent2"/>
          </a:lnRef>
          <a:fillRef idx="3">
            <a:schemeClr val="accent2"/>
          </a:fillRef>
          <a:effectRef idx="2">
            <a:schemeClr val="accent2"/>
          </a:effectRef>
          <a:fontRef idx="minor">
            <a:schemeClr val="lt1"/>
          </a:fontRef>
        </p:style>
        <p:txBody>
          <a:bodyPr lIns="117226" tIns="58613" rIns="117226" bIns="58613" rtlCol="0" anchor="ctr"/>
          <a:lstStyle/>
          <a:p>
            <a:pPr algn="ctr"/>
            <a:endParaRPr lang="zh-CN" altLang="en-US"/>
          </a:p>
        </p:txBody>
      </p:sp>
      <p:sp>
        <p:nvSpPr>
          <p:cNvPr id="19" name="圆角矩形 18"/>
          <p:cNvSpPr/>
          <p:nvPr/>
        </p:nvSpPr>
        <p:spPr>
          <a:xfrm>
            <a:off x="6288021" y="893141"/>
            <a:ext cx="2544960" cy="1987421"/>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endParaRPr lang="en-US" altLang="zh-CN" sz="1500" dirty="0">
              <a:solidFill>
                <a:schemeClr val="tx1"/>
              </a:solidFill>
              <a:latin typeface="微软雅黑" pitchFamily="34" charset="-122"/>
              <a:ea typeface="微软雅黑" pitchFamily="34" charset="-122"/>
            </a:endParaRPr>
          </a:p>
          <a:p>
            <a:endParaRPr lang="en-US" altLang="zh-CN" sz="1500" b="1" dirty="0">
              <a:solidFill>
                <a:schemeClr val="tx1"/>
              </a:solidFill>
              <a:latin typeface="微软雅黑" pitchFamily="34" charset="-122"/>
              <a:ea typeface="微软雅黑" pitchFamily="34" charset="-122"/>
            </a:endParaRPr>
          </a:p>
          <a:p>
            <a:endParaRPr lang="en-US" altLang="zh-CN" sz="1500" b="1" dirty="0">
              <a:solidFill>
                <a:schemeClr val="tx1"/>
              </a:solidFill>
              <a:latin typeface="微软雅黑" pitchFamily="34" charset="-122"/>
              <a:ea typeface="微软雅黑" pitchFamily="34" charset="-122"/>
            </a:endParaRPr>
          </a:p>
          <a:p>
            <a:endParaRPr lang="en-US" altLang="zh-CN" sz="1500" b="1" dirty="0">
              <a:solidFill>
                <a:schemeClr val="tx1"/>
              </a:solidFill>
              <a:latin typeface="微软雅黑" pitchFamily="34" charset="-122"/>
              <a:ea typeface="微软雅黑" pitchFamily="34" charset="-122"/>
            </a:endParaRPr>
          </a:p>
          <a:p>
            <a:endParaRPr lang="en-US" altLang="zh-CN" sz="1500" b="1" dirty="0">
              <a:solidFill>
                <a:schemeClr val="tx1"/>
              </a:solidFill>
              <a:latin typeface="微软雅黑" pitchFamily="34" charset="-122"/>
              <a:ea typeface="微软雅黑" pitchFamily="34" charset="-122"/>
            </a:endParaRPr>
          </a:p>
          <a:p>
            <a:endParaRPr lang="en-US" altLang="zh-CN" sz="1500" b="1" dirty="0">
              <a:solidFill>
                <a:schemeClr val="tx1"/>
              </a:solidFill>
              <a:latin typeface="微软雅黑" pitchFamily="34" charset="-122"/>
              <a:ea typeface="微软雅黑" pitchFamily="34" charset="-122"/>
            </a:endParaRPr>
          </a:p>
          <a:p>
            <a:endParaRPr lang="en-US" altLang="zh-CN" sz="1500" b="1" dirty="0">
              <a:solidFill>
                <a:schemeClr val="tx1"/>
              </a:solidFill>
              <a:latin typeface="微软雅黑" pitchFamily="34" charset="-122"/>
              <a:ea typeface="微软雅黑" pitchFamily="34" charset="-122"/>
            </a:endParaRPr>
          </a:p>
          <a:p>
            <a:endParaRPr lang="en-US" altLang="zh-CN" sz="1500" b="1" dirty="0">
              <a:solidFill>
                <a:schemeClr val="tx1"/>
              </a:solidFill>
              <a:latin typeface="微软雅黑" pitchFamily="34" charset="-122"/>
              <a:ea typeface="微软雅黑" pitchFamily="34" charset="-122"/>
            </a:endParaRPr>
          </a:p>
          <a:p>
            <a:r>
              <a:rPr lang="zh-CN" altLang="en-US" sz="1500" b="1" dirty="0">
                <a:solidFill>
                  <a:schemeClr val="tx1"/>
                </a:solidFill>
                <a:latin typeface="微软雅黑" pitchFamily="34" charset="-122"/>
                <a:ea typeface="微软雅黑" pitchFamily="34" charset="-122"/>
              </a:rPr>
              <a:t>专利分类保存</a:t>
            </a:r>
            <a:endParaRPr lang="en-US" altLang="zh-CN" sz="1500" b="1" dirty="0">
              <a:solidFill>
                <a:schemeClr val="tx1"/>
              </a:solidFill>
              <a:latin typeface="微软雅黑" pitchFamily="34" charset="-122"/>
              <a:ea typeface="微软雅黑" pitchFamily="34" charset="-122"/>
            </a:endParaRPr>
          </a:p>
          <a:p>
            <a:r>
              <a:rPr lang="zh-CN" altLang="en-US" sz="1500" b="1" dirty="0">
                <a:solidFill>
                  <a:schemeClr val="tx1"/>
                </a:solidFill>
                <a:latin typeface="微软雅黑" pitchFamily="34" charset="-122"/>
                <a:ea typeface="微软雅黑" pitchFamily="34" charset="-122"/>
              </a:rPr>
              <a:t>检索</a:t>
            </a:r>
            <a:r>
              <a:rPr lang="zh-CN" altLang="en-US" sz="1500" b="1" dirty="0">
                <a:solidFill>
                  <a:schemeClr val="tx1"/>
                </a:solidFill>
                <a:latin typeface="微软雅黑" pitchFamily="34" charset="-122"/>
                <a:ea typeface="微软雅黑" pitchFamily="34" charset="-122"/>
              </a:rPr>
              <a:t>式保存</a:t>
            </a:r>
            <a:endParaRPr lang="en-US" altLang="zh-CN" sz="1500" b="1" dirty="0">
              <a:solidFill>
                <a:schemeClr val="tx1"/>
              </a:solidFill>
              <a:latin typeface="微软雅黑" pitchFamily="34" charset="-122"/>
              <a:ea typeface="微软雅黑" pitchFamily="34" charset="-122"/>
            </a:endParaRPr>
          </a:p>
          <a:p>
            <a:r>
              <a:rPr lang="zh-CN" altLang="en-US" sz="1500" b="1" dirty="0">
                <a:solidFill>
                  <a:schemeClr val="tx1"/>
                </a:solidFill>
                <a:latin typeface="微软雅黑" pitchFamily="34" charset="-122"/>
                <a:ea typeface="微软雅黑" pitchFamily="34" charset="-122"/>
              </a:rPr>
              <a:t>检索历史保存</a:t>
            </a:r>
            <a:endParaRPr lang="en-US" altLang="zh-CN" sz="1500" b="1" dirty="0">
              <a:solidFill>
                <a:schemeClr val="tx1"/>
              </a:solidFill>
              <a:latin typeface="微软雅黑" pitchFamily="34" charset="-122"/>
              <a:ea typeface="微软雅黑" pitchFamily="34" charset="-122"/>
            </a:endParaRPr>
          </a:p>
          <a:p>
            <a:endParaRPr lang="en-US" altLang="zh-CN" sz="1500" b="1" dirty="0">
              <a:solidFill>
                <a:schemeClr val="tx1"/>
              </a:solidFill>
              <a:latin typeface="微软雅黑" pitchFamily="34" charset="-122"/>
              <a:ea typeface="微软雅黑" pitchFamily="34" charset="-122"/>
            </a:endParaRPr>
          </a:p>
          <a:p>
            <a:endParaRPr lang="en-US" altLang="zh-CN" sz="1500" b="1" dirty="0">
              <a:solidFill>
                <a:schemeClr val="tx1"/>
              </a:solidFill>
              <a:latin typeface="微软雅黑" pitchFamily="34" charset="-122"/>
              <a:ea typeface="微软雅黑" pitchFamily="34" charset="-122"/>
            </a:endParaRPr>
          </a:p>
          <a:p>
            <a:endParaRPr lang="en-US" altLang="zh-CN" sz="1500" b="1" dirty="0">
              <a:solidFill>
                <a:schemeClr val="tx1"/>
              </a:solidFill>
              <a:latin typeface="微软雅黑" pitchFamily="34" charset="-122"/>
              <a:ea typeface="微软雅黑" pitchFamily="34" charset="-122"/>
            </a:endParaRPr>
          </a:p>
          <a:p>
            <a:endParaRPr lang="en-US" altLang="zh-CN" sz="1500" b="1" dirty="0">
              <a:solidFill>
                <a:schemeClr val="tx1"/>
              </a:solidFill>
              <a:latin typeface="微软雅黑" pitchFamily="34" charset="-122"/>
              <a:ea typeface="微软雅黑" pitchFamily="34" charset="-122"/>
            </a:endParaRPr>
          </a:p>
          <a:p>
            <a:endParaRPr lang="en-US" altLang="zh-CN" sz="1500" b="1" dirty="0">
              <a:solidFill>
                <a:schemeClr val="tx1"/>
              </a:solidFill>
              <a:latin typeface="微软雅黑" pitchFamily="34" charset="-122"/>
              <a:ea typeface="微软雅黑" pitchFamily="34" charset="-122"/>
            </a:endParaRPr>
          </a:p>
          <a:p>
            <a:pPr algn="ctr"/>
            <a:endParaRPr lang="en-US" altLang="zh-CN" dirty="0">
              <a:solidFill>
                <a:schemeClr val="tx1"/>
              </a:solidFill>
              <a:latin typeface="微软雅黑" pitchFamily="34" charset="-122"/>
              <a:ea typeface="微软雅黑" pitchFamily="34" charset="-122"/>
            </a:endParaRPr>
          </a:p>
          <a:p>
            <a:pPr algn="ctr"/>
            <a:endParaRPr lang="zh-CN" altLang="en-US" dirty="0">
              <a:solidFill>
                <a:schemeClr val="tx1"/>
              </a:solidFill>
              <a:latin typeface="微软雅黑" pitchFamily="34" charset="-122"/>
              <a:ea typeface="微软雅黑" pitchFamily="34" charset="-122"/>
            </a:endParaRPr>
          </a:p>
        </p:txBody>
      </p:sp>
      <p:sp>
        <p:nvSpPr>
          <p:cNvPr id="20" name="TextBox 19"/>
          <p:cNvSpPr txBox="1"/>
          <p:nvPr/>
        </p:nvSpPr>
        <p:spPr>
          <a:xfrm>
            <a:off x="6672064" y="893141"/>
            <a:ext cx="1646283" cy="395370"/>
          </a:xfrm>
          <a:prstGeom prst="rect">
            <a:avLst/>
          </a:prstGeom>
          <a:solidFill>
            <a:schemeClr val="tx1"/>
          </a:solidFill>
        </p:spPr>
        <p:txBody>
          <a:bodyPr wrap="square" lIns="117226" tIns="58613" rIns="117226" bIns="58613" rtlCol="0">
            <a:spAutoFit/>
          </a:bodyPr>
          <a:lstStyle/>
          <a:p>
            <a:pPr algn="ctr"/>
            <a:r>
              <a:rPr lang="zh-CN" altLang="en-US" dirty="0">
                <a:solidFill>
                  <a:schemeClr val="bg1"/>
                </a:solidFill>
                <a:latin typeface="微软雅黑" pitchFamily="34" charset="-122"/>
                <a:ea typeface="微软雅黑" pitchFamily="34" charset="-122"/>
              </a:rPr>
              <a:t>专利</a:t>
            </a:r>
            <a:r>
              <a:rPr lang="zh-CN" altLang="en-US" dirty="0" smtClean="0">
                <a:solidFill>
                  <a:schemeClr val="bg1"/>
                </a:solidFill>
                <a:latin typeface="微软雅黑" pitchFamily="34" charset="-122"/>
                <a:ea typeface="微软雅黑" pitchFamily="34" charset="-122"/>
              </a:rPr>
              <a:t>管理</a:t>
            </a:r>
            <a:endParaRPr lang="zh-CN" altLang="en-US" dirty="0">
              <a:solidFill>
                <a:schemeClr val="bg1"/>
              </a:solidFill>
              <a:latin typeface="微软雅黑" pitchFamily="34" charset="-122"/>
              <a:ea typeface="微软雅黑" pitchFamily="34" charset="-122"/>
            </a:endParaRPr>
          </a:p>
        </p:txBody>
      </p:sp>
      <p:sp>
        <p:nvSpPr>
          <p:cNvPr id="21" name="圆角矩形 20"/>
          <p:cNvSpPr/>
          <p:nvPr/>
        </p:nvSpPr>
        <p:spPr>
          <a:xfrm>
            <a:off x="9503701" y="893141"/>
            <a:ext cx="2544960" cy="1987421"/>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endParaRPr lang="en-US" altLang="zh-CN" sz="1500" dirty="0">
              <a:solidFill>
                <a:schemeClr val="tx1"/>
              </a:solidFill>
              <a:latin typeface="微软雅黑" pitchFamily="34" charset="-122"/>
              <a:ea typeface="微软雅黑" pitchFamily="34" charset="-122"/>
            </a:endParaRPr>
          </a:p>
          <a:p>
            <a:endParaRPr lang="en-US" altLang="zh-CN" sz="1500" b="1" dirty="0">
              <a:solidFill>
                <a:schemeClr val="tx1"/>
              </a:solidFill>
              <a:latin typeface="微软雅黑" pitchFamily="34" charset="-122"/>
              <a:ea typeface="微软雅黑" pitchFamily="34" charset="-122"/>
            </a:endParaRPr>
          </a:p>
          <a:p>
            <a:endParaRPr lang="en-US" altLang="zh-CN" sz="1500" b="1" dirty="0">
              <a:solidFill>
                <a:schemeClr val="tx1"/>
              </a:solidFill>
              <a:latin typeface="微软雅黑" pitchFamily="34" charset="-122"/>
              <a:ea typeface="微软雅黑" pitchFamily="34" charset="-122"/>
            </a:endParaRPr>
          </a:p>
          <a:p>
            <a:endParaRPr lang="en-US" altLang="zh-CN" sz="1500" b="1" dirty="0">
              <a:solidFill>
                <a:schemeClr val="tx1"/>
              </a:solidFill>
              <a:latin typeface="微软雅黑" pitchFamily="34" charset="-122"/>
              <a:ea typeface="微软雅黑" pitchFamily="34" charset="-122"/>
            </a:endParaRPr>
          </a:p>
          <a:p>
            <a:endParaRPr lang="en-US" altLang="zh-CN" sz="1500" b="1" dirty="0">
              <a:solidFill>
                <a:schemeClr val="tx1"/>
              </a:solidFill>
              <a:latin typeface="微软雅黑" pitchFamily="34" charset="-122"/>
              <a:ea typeface="微软雅黑" pitchFamily="34" charset="-122"/>
            </a:endParaRPr>
          </a:p>
          <a:p>
            <a:endParaRPr lang="en-US" altLang="zh-CN" sz="1500" b="1" dirty="0">
              <a:solidFill>
                <a:schemeClr val="tx1"/>
              </a:solidFill>
              <a:latin typeface="微软雅黑" pitchFamily="34" charset="-122"/>
              <a:ea typeface="微软雅黑" pitchFamily="34" charset="-122"/>
            </a:endParaRPr>
          </a:p>
          <a:p>
            <a:endParaRPr lang="en-US" altLang="zh-CN" sz="1500" b="1" dirty="0">
              <a:solidFill>
                <a:schemeClr val="tx1"/>
              </a:solidFill>
              <a:latin typeface="微软雅黑" pitchFamily="34" charset="-122"/>
              <a:ea typeface="微软雅黑" pitchFamily="34" charset="-122"/>
            </a:endParaRPr>
          </a:p>
          <a:p>
            <a:endParaRPr lang="en-US" altLang="zh-CN" sz="1500" b="1" dirty="0">
              <a:solidFill>
                <a:schemeClr val="tx1"/>
              </a:solidFill>
              <a:latin typeface="微软雅黑" pitchFamily="34" charset="-122"/>
              <a:ea typeface="微软雅黑" pitchFamily="34" charset="-122"/>
            </a:endParaRPr>
          </a:p>
          <a:p>
            <a:endParaRPr lang="en-US" altLang="zh-CN" sz="1500" b="1" dirty="0">
              <a:solidFill>
                <a:schemeClr val="tx1"/>
              </a:solidFill>
              <a:latin typeface="微软雅黑" pitchFamily="34" charset="-122"/>
              <a:ea typeface="微软雅黑" pitchFamily="34" charset="-122"/>
            </a:endParaRPr>
          </a:p>
          <a:p>
            <a:endParaRPr lang="en-US" altLang="zh-CN" sz="1500" b="1" dirty="0">
              <a:solidFill>
                <a:schemeClr val="tx1"/>
              </a:solidFill>
              <a:latin typeface="微软雅黑" pitchFamily="34" charset="-122"/>
              <a:ea typeface="微软雅黑" pitchFamily="34" charset="-122"/>
            </a:endParaRPr>
          </a:p>
          <a:p>
            <a:r>
              <a:rPr lang="zh-CN" altLang="en-US" sz="1500" b="1" dirty="0">
                <a:solidFill>
                  <a:schemeClr val="tx1"/>
                </a:solidFill>
                <a:latin typeface="微软雅黑" pitchFamily="34" charset="-122"/>
                <a:ea typeface="微软雅黑" pitchFamily="34" charset="-122"/>
              </a:rPr>
              <a:t>批量专利统计分析：</a:t>
            </a:r>
            <a:endParaRPr lang="en-US" altLang="zh-CN" sz="1500" b="1" dirty="0">
              <a:solidFill>
                <a:schemeClr val="tx1"/>
              </a:solidFill>
              <a:latin typeface="微软雅黑" pitchFamily="34" charset="-122"/>
              <a:ea typeface="微软雅黑" pitchFamily="34" charset="-122"/>
            </a:endParaRPr>
          </a:p>
          <a:p>
            <a:r>
              <a:rPr lang="zh-CN" altLang="en-US" sz="1500" dirty="0">
                <a:solidFill>
                  <a:schemeClr val="tx1"/>
                </a:solidFill>
                <a:latin typeface="微软雅黑" pitchFamily="34" charset="-122"/>
                <a:ea typeface="微软雅黑" pitchFamily="34" charset="-122"/>
              </a:rPr>
              <a:t>一</a:t>
            </a:r>
            <a:r>
              <a:rPr lang="zh-CN" altLang="en-US" sz="1500" dirty="0">
                <a:solidFill>
                  <a:schemeClr val="tx1"/>
                </a:solidFill>
                <a:latin typeface="微软雅黑" pitchFamily="34" charset="-122"/>
                <a:ea typeface="微软雅黑" pitchFamily="34" charset="-122"/>
              </a:rPr>
              <a:t>维分析；二维分析；</a:t>
            </a:r>
            <a:endParaRPr lang="en-US" altLang="zh-CN" sz="1500" dirty="0">
              <a:solidFill>
                <a:schemeClr val="tx1"/>
              </a:solidFill>
              <a:latin typeface="微软雅黑" pitchFamily="34" charset="-122"/>
              <a:ea typeface="微软雅黑" pitchFamily="34" charset="-122"/>
            </a:endParaRPr>
          </a:p>
          <a:p>
            <a:r>
              <a:rPr lang="zh-CN" altLang="en-US" sz="1500" dirty="0">
                <a:solidFill>
                  <a:schemeClr val="tx1"/>
                </a:solidFill>
                <a:latin typeface="微软雅黑" pitchFamily="34" charset="-122"/>
                <a:ea typeface="微软雅黑" pitchFamily="34" charset="-122"/>
              </a:rPr>
              <a:t>分类筛选</a:t>
            </a:r>
            <a:endParaRPr lang="en-US" altLang="zh-CN" sz="1500" dirty="0">
              <a:solidFill>
                <a:schemeClr val="tx1"/>
              </a:solidFill>
              <a:latin typeface="微软雅黑" pitchFamily="34" charset="-122"/>
              <a:ea typeface="微软雅黑" pitchFamily="34" charset="-122"/>
            </a:endParaRPr>
          </a:p>
          <a:p>
            <a:r>
              <a:rPr lang="zh-CN" altLang="en-US" sz="1500" b="1" dirty="0">
                <a:solidFill>
                  <a:schemeClr val="tx1"/>
                </a:solidFill>
                <a:latin typeface="微软雅黑" pitchFamily="34" charset="-122"/>
                <a:ea typeface="微软雅黑" pitchFamily="34" charset="-122"/>
              </a:rPr>
              <a:t>单篇专利分析：</a:t>
            </a:r>
            <a:endParaRPr lang="en-US" altLang="zh-CN" sz="1500" b="1" dirty="0">
              <a:solidFill>
                <a:schemeClr val="tx1"/>
              </a:solidFill>
              <a:latin typeface="微软雅黑" pitchFamily="34" charset="-122"/>
              <a:ea typeface="微软雅黑" pitchFamily="34" charset="-122"/>
            </a:endParaRPr>
          </a:p>
          <a:p>
            <a:r>
              <a:rPr lang="zh-CN" altLang="en-US" sz="1500" dirty="0">
                <a:solidFill>
                  <a:schemeClr val="tx1"/>
                </a:solidFill>
                <a:latin typeface="微软雅黑" pitchFamily="34" charset="-122"/>
                <a:ea typeface="微软雅黑" pitchFamily="34" charset="-122"/>
              </a:rPr>
              <a:t>权利要求解读分析、同族专利分析、引证分析</a:t>
            </a:r>
            <a:endParaRPr lang="en-US" altLang="zh-CN" sz="1500" dirty="0">
              <a:solidFill>
                <a:schemeClr val="tx1"/>
              </a:solidFill>
              <a:latin typeface="微软雅黑" pitchFamily="34" charset="-122"/>
              <a:ea typeface="微软雅黑" pitchFamily="34" charset="-122"/>
            </a:endParaRPr>
          </a:p>
          <a:p>
            <a:endParaRPr lang="en-US" altLang="zh-CN" sz="1500" b="1" dirty="0">
              <a:solidFill>
                <a:schemeClr val="tx1"/>
              </a:solidFill>
              <a:latin typeface="微软雅黑" pitchFamily="34" charset="-122"/>
              <a:ea typeface="微软雅黑" pitchFamily="34" charset="-122"/>
            </a:endParaRPr>
          </a:p>
          <a:p>
            <a:endParaRPr lang="en-US" altLang="zh-CN" sz="1500" b="1" dirty="0">
              <a:solidFill>
                <a:schemeClr val="tx1"/>
              </a:solidFill>
              <a:latin typeface="微软雅黑" pitchFamily="34" charset="-122"/>
              <a:ea typeface="微软雅黑" pitchFamily="34" charset="-122"/>
            </a:endParaRPr>
          </a:p>
          <a:p>
            <a:endParaRPr lang="en-US" altLang="zh-CN" sz="1500" b="1" dirty="0">
              <a:solidFill>
                <a:schemeClr val="tx1"/>
              </a:solidFill>
              <a:latin typeface="微软雅黑" pitchFamily="34" charset="-122"/>
              <a:ea typeface="微软雅黑" pitchFamily="34" charset="-122"/>
            </a:endParaRPr>
          </a:p>
          <a:p>
            <a:endParaRPr lang="en-US" altLang="zh-CN" sz="1500" b="1" dirty="0">
              <a:solidFill>
                <a:schemeClr val="tx1"/>
              </a:solidFill>
              <a:latin typeface="微软雅黑" pitchFamily="34" charset="-122"/>
              <a:ea typeface="微软雅黑" pitchFamily="34" charset="-122"/>
            </a:endParaRPr>
          </a:p>
          <a:p>
            <a:endParaRPr lang="en-US" altLang="zh-CN" sz="1500" b="1" dirty="0">
              <a:solidFill>
                <a:schemeClr val="tx1"/>
              </a:solidFill>
              <a:latin typeface="微软雅黑" pitchFamily="34" charset="-122"/>
              <a:ea typeface="微软雅黑" pitchFamily="34" charset="-122"/>
            </a:endParaRPr>
          </a:p>
          <a:p>
            <a:endParaRPr lang="en-US" altLang="zh-CN" sz="1500" b="1" dirty="0">
              <a:solidFill>
                <a:schemeClr val="tx1"/>
              </a:solidFill>
              <a:latin typeface="微软雅黑" pitchFamily="34" charset="-122"/>
              <a:ea typeface="微软雅黑" pitchFamily="34" charset="-122"/>
            </a:endParaRPr>
          </a:p>
          <a:p>
            <a:pPr algn="ctr"/>
            <a:endParaRPr lang="en-US" altLang="zh-CN" dirty="0">
              <a:solidFill>
                <a:schemeClr val="tx1"/>
              </a:solidFill>
              <a:latin typeface="微软雅黑" pitchFamily="34" charset="-122"/>
              <a:ea typeface="微软雅黑" pitchFamily="34" charset="-122"/>
            </a:endParaRPr>
          </a:p>
          <a:p>
            <a:pPr algn="ctr"/>
            <a:endParaRPr lang="zh-CN" altLang="en-US" dirty="0">
              <a:solidFill>
                <a:schemeClr val="tx1"/>
              </a:solidFill>
              <a:latin typeface="微软雅黑" pitchFamily="34" charset="-122"/>
              <a:ea typeface="微软雅黑" pitchFamily="34" charset="-122"/>
            </a:endParaRPr>
          </a:p>
        </p:txBody>
      </p:sp>
      <p:sp>
        <p:nvSpPr>
          <p:cNvPr id="22" name="TextBox 21"/>
          <p:cNvSpPr txBox="1"/>
          <p:nvPr/>
        </p:nvSpPr>
        <p:spPr>
          <a:xfrm>
            <a:off x="9840414" y="893141"/>
            <a:ext cx="1693613" cy="395370"/>
          </a:xfrm>
          <a:prstGeom prst="rect">
            <a:avLst/>
          </a:prstGeom>
          <a:solidFill>
            <a:schemeClr val="tx1"/>
          </a:solidFill>
        </p:spPr>
        <p:txBody>
          <a:bodyPr wrap="square" lIns="117226" tIns="58613" rIns="117226" bIns="58613" rtlCol="0">
            <a:spAutoFit/>
          </a:bodyPr>
          <a:lstStyle/>
          <a:p>
            <a:pPr algn="ctr"/>
            <a:r>
              <a:rPr lang="zh-CN" altLang="en-US" dirty="0" smtClean="0">
                <a:solidFill>
                  <a:schemeClr val="bg1"/>
                </a:solidFill>
                <a:latin typeface="微软雅黑" pitchFamily="34" charset="-122"/>
                <a:ea typeface="微软雅黑" pitchFamily="34" charset="-122"/>
              </a:rPr>
              <a:t>统计分析</a:t>
            </a:r>
            <a:endParaRPr lang="zh-CN" altLang="en-US" dirty="0">
              <a:solidFill>
                <a:schemeClr val="bg1"/>
              </a:solidFill>
              <a:latin typeface="微软雅黑" pitchFamily="34" charset="-122"/>
              <a:ea typeface="微软雅黑" pitchFamily="34" charset="-122"/>
            </a:endParaRPr>
          </a:p>
        </p:txBody>
      </p:sp>
      <p:sp>
        <p:nvSpPr>
          <p:cNvPr id="23" name="右箭头 22"/>
          <p:cNvSpPr/>
          <p:nvPr/>
        </p:nvSpPr>
        <p:spPr>
          <a:xfrm>
            <a:off x="8916985" y="1763496"/>
            <a:ext cx="409012" cy="143320"/>
          </a:xfrm>
          <a:prstGeom prst="rightArrow">
            <a:avLst/>
          </a:prstGeom>
        </p:spPr>
        <p:style>
          <a:lnRef idx="1">
            <a:schemeClr val="accent2"/>
          </a:lnRef>
          <a:fillRef idx="3">
            <a:schemeClr val="accent2"/>
          </a:fillRef>
          <a:effectRef idx="2">
            <a:schemeClr val="accent2"/>
          </a:effectRef>
          <a:fontRef idx="minor">
            <a:schemeClr val="lt1"/>
          </a:fontRef>
        </p:style>
        <p:txBody>
          <a:bodyPr lIns="117226" tIns="58613" rIns="117226" bIns="58613" rtlCol="0" anchor="ctr"/>
          <a:lstStyle/>
          <a:p>
            <a:pPr algn="ctr"/>
            <a:endParaRPr lang="zh-CN" altLang="en-US"/>
          </a:p>
        </p:txBody>
      </p:sp>
      <p:sp>
        <p:nvSpPr>
          <p:cNvPr id="6" name="下箭头 5"/>
          <p:cNvSpPr/>
          <p:nvPr/>
        </p:nvSpPr>
        <p:spPr>
          <a:xfrm>
            <a:off x="7667223" y="2910543"/>
            <a:ext cx="60959" cy="397484"/>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endParaRPr lang="zh-CN" altLang="en-US"/>
          </a:p>
        </p:txBody>
      </p:sp>
      <p:sp>
        <p:nvSpPr>
          <p:cNvPr id="24" name="圆角矩形 23"/>
          <p:cNvSpPr/>
          <p:nvPr/>
        </p:nvSpPr>
        <p:spPr>
          <a:xfrm>
            <a:off x="4943872" y="3429000"/>
            <a:ext cx="2688299" cy="1641782"/>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endParaRPr lang="en-US" altLang="zh-CN" sz="1500" dirty="0">
              <a:solidFill>
                <a:schemeClr val="tx1"/>
              </a:solidFill>
              <a:latin typeface="微软雅黑" pitchFamily="34" charset="-122"/>
              <a:ea typeface="微软雅黑" pitchFamily="34" charset="-122"/>
            </a:endParaRPr>
          </a:p>
          <a:p>
            <a:endParaRPr lang="en-US" altLang="zh-CN" sz="1500" dirty="0">
              <a:solidFill>
                <a:schemeClr val="tx1"/>
              </a:solidFill>
              <a:latin typeface="微软雅黑" pitchFamily="34" charset="-122"/>
              <a:ea typeface="微软雅黑" pitchFamily="34" charset="-122"/>
            </a:endParaRPr>
          </a:p>
          <a:p>
            <a:endParaRPr lang="en-US" altLang="zh-CN" sz="1500" dirty="0">
              <a:solidFill>
                <a:schemeClr val="tx1"/>
              </a:solidFill>
              <a:latin typeface="微软雅黑" pitchFamily="34" charset="-122"/>
              <a:ea typeface="微软雅黑" pitchFamily="34" charset="-122"/>
            </a:endParaRPr>
          </a:p>
          <a:p>
            <a:endParaRPr lang="en-US" altLang="zh-CN" sz="1500" b="1" dirty="0">
              <a:solidFill>
                <a:schemeClr val="tx1"/>
              </a:solidFill>
              <a:latin typeface="微软雅黑" pitchFamily="34" charset="-122"/>
              <a:ea typeface="微软雅黑" pitchFamily="34" charset="-122"/>
            </a:endParaRPr>
          </a:p>
          <a:p>
            <a:endParaRPr lang="en-US" altLang="zh-CN" sz="1500" b="1" dirty="0">
              <a:solidFill>
                <a:schemeClr val="tx1"/>
              </a:solidFill>
              <a:latin typeface="微软雅黑" pitchFamily="34" charset="-122"/>
              <a:ea typeface="微软雅黑" pitchFamily="34" charset="-122"/>
            </a:endParaRPr>
          </a:p>
          <a:p>
            <a:endParaRPr lang="en-US" altLang="zh-CN" sz="1500" b="1" dirty="0">
              <a:solidFill>
                <a:schemeClr val="tx1"/>
              </a:solidFill>
              <a:latin typeface="微软雅黑" pitchFamily="34" charset="-122"/>
              <a:ea typeface="微软雅黑" pitchFamily="34" charset="-122"/>
            </a:endParaRPr>
          </a:p>
          <a:p>
            <a:endParaRPr lang="en-US" altLang="zh-CN" sz="1500" b="1" dirty="0">
              <a:solidFill>
                <a:schemeClr val="tx1"/>
              </a:solidFill>
              <a:latin typeface="微软雅黑" pitchFamily="34" charset="-122"/>
              <a:ea typeface="微软雅黑" pitchFamily="34" charset="-122"/>
            </a:endParaRPr>
          </a:p>
          <a:p>
            <a:endParaRPr lang="en-US" altLang="zh-CN" sz="1500" b="1" dirty="0">
              <a:solidFill>
                <a:schemeClr val="tx1"/>
              </a:solidFill>
              <a:latin typeface="微软雅黑" pitchFamily="34" charset="-122"/>
              <a:ea typeface="微软雅黑" pitchFamily="34" charset="-122"/>
            </a:endParaRPr>
          </a:p>
          <a:p>
            <a:r>
              <a:rPr lang="zh-CN" altLang="en-US" sz="1500" b="1" dirty="0">
                <a:solidFill>
                  <a:schemeClr val="tx1"/>
                </a:solidFill>
                <a:latin typeface="微软雅黑" pitchFamily="34" charset="-122"/>
                <a:ea typeface="微软雅黑" pitchFamily="34" charset="-122"/>
              </a:rPr>
              <a:t>技术跟踪预警</a:t>
            </a:r>
            <a:endParaRPr lang="en-US" altLang="zh-CN" sz="1500" b="1" dirty="0">
              <a:solidFill>
                <a:schemeClr val="tx1"/>
              </a:solidFill>
              <a:latin typeface="微软雅黑" pitchFamily="34" charset="-122"/>
              <a:ea typeface="微软雅黑" pitchFamily="34" charset="-122"/>
            </a:endParaRPr>
          </a:p>
          <a:p>
            <a:r>
              <a:rPr lang="zh-CN" altLang="en-US" sz="1500" b="1" dirty="0">
                <a:solidFill>
                  <a:schemeClr val="tx1"/>
                </a:solidFill>
                <a:latin typeface="微软雅黑" pitchFamily="34" charset="-122"/>
                <a:ea typeface="微软雅黑" pitchFamily="34" charset="-122"/>
              </a:rPr>
              <a:t>竞争对手跟踪预警</a:t>
            </a:r>
            <a:endParaRPr lang="en-US" altLang="zh-CN" sz="1500" b="1" dirty="0">
              <a:solidFill>
                <a:schemeClr val="tx1"/>
              </a:solidFill>
              <a:latin typeface="微软雅黑" pitchFamily="34" charset="-122"/>
              <a:ea typeface="微软雅黑" pitchFamily="34" charset="-122"/>
            </a:endParaRPr>
          </a:p>
          <a:p>
            <a:r>
              <a:rPr lang="zh-CN" altLang="en-US" sz="1500" b="1" dirty="0">
                <a:solidFill>
                  <a:schemeClr val="tx1"/>
                </a:solidFill>
                <a:latin typeface="微软雅黑" pitchFamily="34" charset="-122"/>
                <a:ea typeface="微软雅黑" pitchFamily="34" charset="-122"/>
              </a:rPr>
              <a:t>专利引证跟踪</a:t>
            </a:r>
            <a:endParaRPr lang="en-US" altLang="zh-CN" sz="1500" b="1" dirty="0">
              <a:solidFill>
                <a:schemeClr val="tx1"/>
              </a:solidFill>
              <a:latin typeface="微软雅黑" pitchFamily="34" charset="-122"/>
              <a:ea typeface="微软雅黑" pitchFamily="34" charset="-122"/>
            </a:endParaRPr>
          </a:p>
          <a:p>
            <a:r>
              <a:rPr lang="zh-CN" altLang="en-US" sz="1500" b="1" dirty="0">
                <a:solidFill>
                  <a:schemeClr val="tx1"/>
                </a:solidFill>
                <a:latin typeface="微软雅黑" pitchFamily="34" charset="-122"/>
                <a:ea typeface="微软雅黑" pitchFamily="34" charset="-122"/>
              </a:rPr>
              <a:t>专利同族跟踪</a:t>
            </a:r>
            <a:endParaRPr lang="en-US" altLang="zh-CN" sz="1500" b="1" dirty="0">
              <a:solidFill>
                <a:schemeClr val="tx1"/>
              </a:solidFill>
              <a:latin typeface="微软雅黑" pitchFamily="34" charset="-122"/>
              <a:ea typeface="微软雅黑" pitchFamily="34" charset="-122"/>
            </a:endParaRPr>
          </a:p>
          <a:p>
            <a:endParaRPr lang="en-US" altLang="zh-CN" sz="1500" b="1" dirty="0">
              <a:solidFill>
                <a:schemeClr val="tx1"/>
              </a:solidFill>
              <a:latin typeface="微软雅黑" pitchFamily="34" charset="-122"/>
              <a:ea typeface="微软雅黑" pitchFamily="34" charset="-122"/>
            </a:endParaRPr>
          </a:p>
          <a:p>
            <a:endParaRPr lang="en-US" altLang="zh-CN" sz="1500" b="1" dirty="0">
              <a:solidFill>
                <a:schemeClr val="tx1"/>
              </a:solidFill>
              <a:latin typeface="微软雅黑" pitchFamily="34" charset="-122"/>
              <a:ea typeface="微软雅黑" pitchFamily="34" charset="-122"/>
            </a:endParaRPr>
          </a:p>
          <a:p>
            <a:endParaRPr lang="en-US" altLang="zh-CN" sz="1500" b="1" dirty="0">
              <a:solidFill>
                <a:schemeClr val="tx1"/>
              </a:solidFill>
              <a:latin typeface="微软雅黑" pitchFamily="34" charset="-122"/>
              <a:ea typeface="微软雅黑" pitchFamily="34" charset="-122"/>
            </a:endParaRPr>
          </a:p>
          <a:p>
            <a:endParaRPr lang="en-US" altLang="zh-CN" sz="1500" b="1" dirty="0">
              <a:solidFill>
                <a:schemeClr val="tx1"/>
              </a:solidFill>
              <a:latin typeface="微软雅黑" pitchFamily="34" charset="-122"/>
              <a:ea typeface="微软雅黑" pitchFamily="34" charset="-122"/>
            </a:endParaRPr>
          </a:p>
          <a:p>
            <a:pPr algn="ctr"/>
            <a:endParaRPr lang="en-US" altLang="zh-CN" dirty="0">
              <a:solidFill>
                <a:schemeClr val="tx1"/>
              </a:solidFill>
              <a:latin typeface="微软雅黑" pitchFamily="34" charset="-122"/>
              <a:ea typeface="微软雅黑" pitchFamily="34" charset="-122"/>
            </a:endParaRPr>
          </a:p>
          <a:p>
            <a:pPr algn="ctr"/>
            <a:endParaRPr lang="zh-CN" altLang="en-US" dirty="0">
              <a:solidFill>
                <a:schemeClr val="tx1"/>
              </a:solidFill>
              <a:latin typeface="微软雅黑" pitchFamily="34" charset="-122"/>
              <a:ea typeface="微软雅黑" pitchFamily="34" charset="-122"/>
            </a:endParaRPr>
          </a:p>
        </p:txBody>
      </p:sp>
      <p:sp>
        <p:nvSpPr>
          <p:cNvPr id="25" name="TextBox 24"/>
          <p:cNvSpPr txBox="1"/>
          <p:nvPr/>
        </p:nvSpPr>
        <p:spPr>
          <a:xfrm>
            <a:off x="5519936" y="3429000"/>
            <a:ext cx="1536169" cy="395370"/>
          </a:xfrm>
          <a:prstGeom prst="rect">
            <a:avLst/>
          </a:prstGeom>
          <a:solidFill>
            <a:schemeClr val="tx1"/>
          </a:solidFill>
        </p:spPr>
        <p:txBody>
          <a:bodyPr wrap="square" lIns="117226" tIns="58613" rIns="117226" bIns="58613" rtlCol="0">
            <a:spAutoFit/>
          </a:bodyPr>
          <a:lstStyle/>
          <a:p>
            <a:pPr algn="ctr"/>
            <a:r>
              <a:rPr lang="zh-CN" altLang="en-US" dirty="0" smtClean="0">
                <a:solidFill>
                  <a:schemeClr val="bg1"/>
                </a:solidFill>
                <a:latin typeface="微软雅黑" pitchFamily="34" charset="-122"/>
                <a:ea typeface="微软雅黑" pitchFamily="34" charset="-122"/>
              </a:rPr>
              <a:t>预警跟踪</a:t>
            </a:r>
            <a:endParaRPr lang="zh-CN" altLang="en-US" dirty="0">
              <a:solidFill>
                <a:schemeClr val="bg1"/>
              </a:solidFill>
              <a:latin typeface="微软雅黑" pitchFamily="34" charset="-122"/>
              <a:ea typeface="微软雅黑" pitchFamily="34" charset="-122"/>
            </a:endParaRPr>
          </a:p>
        </p:txBody>
      </p:sp>
      <p:sp>
        <p:nvSpPr>
          <p:cNvPr id="26" name="圆角矩形 25"/>
          <p:cNvSpPr/>
          <p:nvPr/>
        </p:nvSpPr>
        <p:spPr>
          <a:xfrm>
            <a:off x="7728181" y="3429000"/>
            <a:ext cx="2688299" cy="1641782"/>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endParaRPr lang="en-US" altLang="zh-CN" sz="1500" dirty="0">
              <a:solidFill>
                <a:schemeClr val="tx1"/>
              </a:solidFill>
              <a:latin typeface="微软雅黑" pitchFamily="34" charset="-122"/>
              <a:ea typeface="微软雅黑" pitchFamily="34" charset="-122"/>
            </a:endParaRPr>
          </a:p>
          <a:p>
            <a:endParaRPr lang="en-US" altLang="zh-CN" sz="1500" b="1" dirty="0">
              <a:solidFill>
                <a:schemeClr val="tx1"/>
              </a:solidFill>
              <a:latin typeface="微软雅黑" pitchFamily="34" charset="-122"/>
              <a:ea typeface="微软雅黑" pitchFamily="34" charset="-122"/>
            </a:endParaRPr>
          </a:p>
          <a:p>
            <a:endParaRPr lang="en-US" altLang="zh-CN" sz="1500" b="1" dirty="0">
              <a:solidFill>
                <a:schemeClr val="tx1"/>
              </a:solidFill>
              <a:latin typeface="微软雅黑" pitchFamily="34" charset="-122"/>
              <a:ea typeface="微软雅黑" pitchFamily="34" charset="-122"/>
            </a:endParaRPr>
          </a:p>
          <a:p>
            <a:endParaRPr lang="en-US" altLang="zh-CN" sz="1500" b="1" dirty="0">
              <a:solidFill>
                <a:schemeClr val="tx1"/>
              </a:solidFill>
              <a:latin typeface="微软雅黑" pitchFamily="34" charset="-122"/>
              <a:ea typeface="微软雅黑" pitchFamily="34" charset="-122"/>
            </a:endParaRPr>
          </a:p>
          <a:p>
            <a:endParaRPr lang="en-US" altLang="zh-CN" sz="1500" b="1" dirty="0">
              <a:solidFill>
                <a:schemeClr val="tx1"/>
              </a:solidFill>
              <a:latin typeface="微软雅黑" pitchFamily="34" charset="-122"/>
              <a:ea typeface="微软雅黑" pitchFamily="34" charset="-122"/>
            </a:endParaRPr>
          </a:p>
          <a:p>
            <a:endParaRPr lang="en-US" altLang="zh-CN" sz="1500" b="1" dirty="0">
              <a:solidFill>
                <a:schemeClr val="tx1"/>
              </a:solidFill>
              <a:latin typeface="微软雅黑" pitchFamily="34" charset="-122"/>
              <a:ea typeface="微软雅黑" pitchFamily="34" charset="-122"/>
            </a:endParaRPr>
          </a:p>
          <a:p>
            <a:endParaRPr lang="en-US" altLang="zh-CN" sz="1500" b="1" dirty="0">
              <a:solidFill>
                <a:schemeClr val="tx1"/>
              </a:solidFill>
              <a:latin typeface="微软雅黑" pitchFamily="34" charset="-122"/>
              <a:ea typeface="微软雅黑" pitchFamily="34" charset="-122"/>
            </a:endParaRPr>
          </a:p>
          <a:p>
            <a:endParaRPr lang="en-US" altLang="zh-CN" sz="1500" b="1" dirty="0">
              <a:solidFill>
                <a:schemeClr val="tx1"/>
              </a:solidFill>
              <a:latin typeface="微软雅黑" pitchFamily="34" charset="-122"/>
              <a:ea typeface="微软雅黑" pitchFamily="34" charset="-122"/>
            </a:endParaRPr>
          </a:p>
          <a:p>
            <a:endParaRPr lang="en-US" altLang="zh-CN" sz="1500" b="1" dirty="0">
              <a:solidFill>
                <a:schemeClr val="tx1"/>
              </a:solidFill>
              <a:latin typeface="微软雅黑" pitchFamily="34" charset="-122"/>
              <a:ea typeface="微软雅黑" pitchFamily="34" charset="-122"/>
            </a:endParaRPr>
          </a:p>
          <a:p>
            <a:endParaRPr lang="en-US" altLang="zh-CN" sz="1500" b="1" dirty="0">
              <a:solidFill>
                <a:schemeClr val="tx1"/>
              </a:solidFill>
              <a:latin typeface="微软雅黑" pitchFamily="34" charset="-122"/>
              <a:ea typeface="微软雅黑" pitchFamily="34" charset="-122"/>
            </a:endParaRPr>
          </a:p>
          <a:p>
            <a:r>
              <a:rPr lang="zh-CN" altLang="en-US" sz="1500" b="1" dirty="0">
                <a:solidFill>
                  <a:schemeClr val="tx1"/>
                </a:solidFill>
                <a:latin typeface="微软雅黑" pitchFamily="34" charset="-122"/>
                <a:ea typeface="微软雅黑" pitchFamily="34" charset="-122"/>
              </a:rPr>
              <a:t>文本格式下载：</a:t>
            </a:r>
            <a:r>
              <a:rPr lang="en-US" altLang="zh-CN" sz="1500" dirty="0">
                <a:solidFill>
                  <a:schemeClr val="tx1"/>
                </a:solidFill>
                <a:latin typeface="微软雅黑" pitchFamily="34" charset="-122"/>
                <a:ea typeface="微软雅黑" pitchFamily="34" charset="-122"/>
              </a:rPr>
              <a:t>EXCEL</a:t>
            </a:r>
            <a:r>
              <a:rPr lang="zh-CN" altLang="en-US" sz="1500" dirty="0">
                <a:solidFill>
                  <a:schemeClr val="tx1"/>
                </a:solidFill>
                <a:latin typeface="微软雅黑" pitchFamily="34" charset="-122"/>
                <a:ea typeface="微软雅黑" pitchFamily="34" charset="-122"/>
              </a:rPr>
              <a:t>、</a:t>
            </a:r>
            <a:r>
              <a:rPr lang="en-US" altLang="zh-CN" sz="1500" dirty="0">
                <a:solidFill>
                  <a:schemeClr val="tx1"/>
                </a:solidFill>
                <a:latin typeface="微软雅黑" pitchFamily="34" charset="-122"/>
                <a:ea typeface="微软雅黑" pitchFamily="34" charset="-122"/>
              </a:rPr>
              <a:t>TXT</a:t>
            </a:r>
            <a:r>
              <a:rPr lang="zh-CN" altLang="en-US" sz="1500" dirty="0">
                <a:solidFill>
                  <a:schemeClr val="tx1"/>
                </a:solidFill>
                <a:latin typeface="微软雅黑" pitchFamily="34" charset="-122"/>
                <a:ea typeface="微软雅黑" pitchFamily="34" charset="-122"/>
              </a:rPr>
              <a:t>、</a:t>
            </a:r>
            <a:r>
              <a:rPr lang="en-US" altLang="zh-CN" sz="1500" dirty="0">
                <a:solidFill>
                  <a:schemeClr val="tx1"/>
                </a:solidFill>
                <a:latin typeface="微软雅黑" pitchFamily="34" charset="-122"/>
                <a:ea typeface="微软雅黑" pitchFamily="34" charset="-122"/>
              </a:rPr>
              <a:t>PMDX</a:t>
            </a:r>
          </a:p>
          <a:p>
            <a:r>
              <a:rPr lang="zh-CN" altLang="en-US" sz="1500" dirty="0">
                <a:solidFill>
                  <a:schemeClr val="tx1"/>
                </a:solidFill>
                <a:latin typeface="微软雅黑" pitchFamily="34" charset="-122"/>
                <a:ea typeface="微软雅黑" pitchFamily="34" charset="-122"/>
              </a:rPr>
              <a:t>提供</a:t>
            </a:r>
            <a:r>
              <a:rPr lang="en-US" altLang="zh-CN" sz="1500" dirty="0">
                <a:solidFill>
                  <a:schemeClr val="tx1"/>
                </a:solidFill>
                <a:latin typeface="微软雅黑" pitchFamily="34" charset="-122"/>
                <a:ea typeface="微软雅黑" pitchFamily="34" charset="-122"/>
              </a:rPr>
              <a:t>79</a:t>
            </a:r>
            <a:r>
              <a:rPr lang="zh-CN" altLang="en-US" sz="1500" dirty="0">
                <a:solidFill>
                  <a:schemeClr val="tx1"/>
                </a:solidFill>
                <a:latin typeface="微软雅黑" pitchFamily="34" charset="-122"/>
                <a:ea typeface="微软雅黑" pitchFamily="34" charset="-122"/>
              </a:rPr>
              <a:t>个可选字段</a:t>
            </a:r>
            <a:endParaRPr lang="en-US" altLang="zh-CN" sz="1500" dirty="0">
              <a:solidFill>
                <a:schemeClr val="tx1"/>
              </a:solidFill>
              <a:latin typeface="微软雅黑" pitchFamily="34" charset="-122"/>
              <a:ea typeface="微软雅黑" pitchFamily="34" charset="-122"/>
            </a:endParaRPr>
          </a:p>
          <a:p>
            <a:r>
              <a:rPr lang="zh-CN" altLang="en-US" sz="1500" b="1" dirty="0">
                <a:solidFill>
                  <a:schemeClr val="tx1"/>
                </a:solidFill>
                <a:latin typeface="微软雅黑" pitchFamily="34" charset="-122"/>
                <a:ea typeface="微软雅黑" pitchFamily="34" charset="-122"/>
              </a:rPr>
              <a:t>附图下载</a:t>
            </a:r>
            <a:endParaRPr lang="en-US" altLang="zh-CN" sz="1500" b="1" dirty="0">
              <a:solidFill>
                <a:schemeClr val="tx1"/>
              </a:solidFill>
              <a:latin typeface="微软雅黑" pitchFamily="34" charset="-122"/>
              <a:ea typeface="微软雅黑" pitchFamily="34" charset="-122"/>
            </a:endParaRPr>
          </a:p>
          <a:p>
            <a:r>
              <a:rPr lang="en-US" altLang="zh-CN" sz="1500" b="1" dirty="0">
                <a:solidFill>
                  <a:schemeClr val="tx1"/>
                </a:solidFill>
                <a:latin typeface="微软雅黑" pitchFamily="34" charset="-122"/>
                <a:ea typeface="微软雅黑" pitchFamily="34" charset="-122"/>
              </a:rPr>
              <a:t>PDF</a:t>
            </a:r>
            <a:r>
              <a:rPr lang="zh-CN" altLang="en-US" sz="1500" b="1" dirty="0">
                <a:solidFill>
                  <a:schemeClr val="tx1"/>
                </a:solidFill>
                <a:latin typeface="微软雅黑" pitchFamily="34" charset="-122"/>
                <a:ea typeface="微软雅黑" pitchFamily="34" charset="-122"/>
              </a:rPr>
              <a:t>原文下载</a:t>
            </a:r>
            <a:endParaRPr lang="en-US" altLang="zh-CN" sz="1500" b="1" dirty="0">
              <a:solidFill>
                <a:schemeClr val="tx1"/>
              </a:solidFill>
              <a:latin typeface="微软雅黑" pitchFamily="34" charset="-122"/>
              <a:ea typeface="微软雅黑" pitchFamily="34" charset="-122"/>
            </a:endParaRPr>
          </a:p>
          <a:p>
            <a:endParaRPr lang="en-US" altLang="zh-CN" sz="1500" b="1" dirty="0">
              <a:solidFill>
                <a:schemeClr val="tx1"/>
              </a:solidFill>
              <a:latin typeface="微软雅黑" pitchFamily="34" charset="-122"/>
              <a:ea typeface="微软雅黑" pitchFamily="34" charset="-122"/>
            </a:endParaRPr>
          </a:p>
          <a:p>
            <a:endParaRPr lang="en-US" altLang="zh-CN" sz="1500" b="1" dirty="0">
              <a:solidFill>
                <a:schemeClr val="tx1"/>
              </a:solidFill>
              <a:latin typeface="微软雅黑" pitchFamily="34" charset="-122"/>
              <a:ea typeface="微软雅黑" pitchFamily="34" charset="-122"/>
            </a:endParaRPr>
          </a:p>
          <a:p>
            <a:endParaRPr lang="en-US" altLang="zh-CN" sz="1500" b="1" dirty="0">
              <a:solidFill>
                <a:schemeClr val="tx1"/>
              </a:solidFill>
              <a:latin typeface="微软雅黑" pitchFamily="34" charset="-122"/>
              <a:ea typeface="微软雅黑" pitchFamily="34" charset="-122"/>
            </a:endParaRPr>
          </a:p>
          <a:p>
            <a:endParaRPr lang="en-US" altLang="zh-CN" sz="1500" b="1" dirty="0">
              <a:solidFill>
                <a:schemeClr val="tx1"/>
              </a:solidFill>
              <a:latin typeface="微软雅黑" pitchFamily="34" charset="-122"/>
              <a:ea typeface="微软雅黑" pitchFamily="34" charset="-122"/>
            </a:endParaRPr>
          </a:p>
          <a:p>
            <a:endParaRPr lang="en-US" altLang="zh-CN" sz="1500" b="1" dirty="0">
              <a:solidFill>
                <a:schemeClr val="tx1"/>
              </a:solidFill>
              <a:latin typeface="微软雅黑" pitchFamily="34" charset="-122"/>
              <a:ea typeface="微软雅黑" pitchFamily="34" charset="-122"/>
            </a:endParaRPr>
          </a:p>
          <a:p>
            <a:endParaRPr lang="en-US" altLang="zh-CN" sz="1500" b="1" dirty="0">
              <a:solidFill>
                <a:schemeClr val="tx1"/>
              </a:solidFill>
              <a:latin typeface="微软雅黑" pitchFamily="34" charset="-122"/>
              <a:ea typeface="微软雅黑" pitchFamily="34" charset="-122"/>
            </a:endParaRPr>
          </a:p>
          <a:p>
            <a:pPr algn="ctr"/>
            <a:endParaRPr lang="en-US" altLang="zh-CN" dirty="0">
              <a:solidFill>
                <a:schemeClr val="tx1"/>
              </a:solidFill>
              <a:latin typeface="微软雅黑" pitchFamily="34" charset="-122"/>
              <a:ea typeface="微软雅黑" pitchFamily="34" charset="-122"/>
            </a:endParaRPr>
          </a:p>
          <a:p>
            <a:pPr algn="ctr"/>
            <a:endParaRPr lang="zh-CN" altLang="en-US" dirty="0">
              <a:solidFill>
                <a:schemeClr val="tx1"/>
              </a:solidFill>
              <a:latin typeface="微软雅黑" pitchFamily="34" charset="-122"/>
              <a:ea typeface="微软雅黑" pitchFamily="34" charset="-122"/>
            </a:endParaRPr>
          </a:p>
        </p:txBody>
      </p:sp>
      <p:sp>
        <p:nvSpPr>
          <p:cNvPr id="27" name="TextBox 26"/>
          <p:cNvSpPr txBox="1"/>
          <p:nvPr/>
        </p:nvSpPr>
        <p:spPr>
          <a:xfrm>
            <a:off x="8304245" y="3429000"/>
            <a:ext cx="1536169" cy="395370"/>
          </a:xfrm>
          <a:prstGeom prst="rect">
            <a:avLst/>
          </a:prstGeom>
          <a:solidFill>
            <a:schemeClr val="tx1"/>
          </a:solidFill>
        </p:spPr>
        <p:txBody>
          <a:bodyPr wrap="square" lIns="117226" tIns="58613" rIns="117226" bIns="58613" rtlCol="0">
            <a:spAutoFit/>
          </a:bodyPr>
          <a:lstStyle/>
          <a:p>
            <a:pPr algn="ctr"/>
            <a:r>
              <a:rPr lang="zh-CN" altLang="en-US" dirty="0">
                <a:solidFill>
                  <a:schemeClr val="bg1"/>
                </a:solidFill>
                <a:latin typeface="微软雅黑" pitchFamily="34" charset="-122"/>
                <a:ea typeface="微软雅黑" pitchFamily="34" charset="-122"/>
              </a:rPr>
              <a:t>下载</a:t>
            </a:r>
          </a:p>
        </p:txBody>
      </p:sp>
      <p:sp>
        <p:nvSpPr>
          <p:cNvPr id="29" name="圆角矩形 28"/>
          <p:cNvSpPr/>
          <p:nvPr/>
        </p:nvSpPr>
        <p:spPr>
          <a:xfrm>
            <a:off x="7896200" y="5502831"/>
            <a:ext cx="2688299" cy="1098918"/>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endParaRPr lang="en-US" altLang="zh-CN" sz="1500" dirty="0">
              <a:solidFill>
                <a:schemeClr val="tx1"/>
              </a:solidFill>
              <a:latin typeface="微软雅黑" pitchFamily="34" charset="-122"/>
              <a:ea typeface="微软雅黑" pitchFamily="34" charset="-122"/>
            </a:endParaRPr>
          </a:p>
          <a:p>
            <a:endParaRPr lang="en-US" altLang="zh-CN" sz="1500" b="1" dirty="0">
              <a:solidFill>
                <a:schemeClr val="tx1"/>
              </a:solidFill>
              <a:latin typeface="微软雅黑" pitchFamily="34" charset="-122"/>
              <a:ea typeface="微软雅黑" pitchFamily="34" charset="-122"/>
            </a:endParaRPr>
          </a:p>
          <a:p>
            <a:endParaRPr lang="en-US" altLang="zh-CN" sz="1500" b="1" dirty="0">
              <a:solidFill>
                <a:schemeClr val="tx1"/>
              </a:solidFill>
              <a:latin typeface="微软雅黑" pitchFamily="34" charset="-122"/>
              <a:ea typeface="微软雅黑" pitchFamily="34" charset="-122"/>
            </a:endParaRPr>
          </a:p>
          <a:p>
            <a:endParaRPr lang="en-US" altLang="zh-CN" sz="1500" b="1" dirty="0">
              <a:solidFill>
                <a:schemeClr val="tx1"/>
              </a:solidFill>
              <a:latin typeface="微软雅黑" pitchFamily="34" charset="-122"/>
              <a:ea typeface="微软雅黑" pitchFamily="34" charset="-122"/>
            </a:endParaRPr>
          </a:p>
          <a:p>
            <a:endParaRPr lang="en-US" altLang="zh-CN" sz="1500" b="1" dirty="0">
              <a:solidFill>
                <a:schemeClr val="tx1"/>
              </a:solidFill>
              <a:latin typeface="微软雅黑" pitchFamily="34" charset="-122"/>
              <a:ea typeface="微软雅黑" pitchFamily="34" charset="-122"/>
            </a:endParaRPr>
          </a:p>
          <a:p>
            <a:endParaRPr lang="en-US" altLang="zh-CN" sz="1500" b="1" dirty="0">
              <a:solidFill>
                <a:schemeClr val="tx1"/>
              </a:solidFill>
              <a:latin typeface="微软雅黑" pitchFamily="34" charset="-122"/>
              <a:ea typeface="微软雅黑" pitchFamily="34" charset="-122"/>
            </a:endParaRPr>
          </a:p>
          <a:p>
            <a:r>
              <a:rPr lang="en-US" altLang="zh-CN" sz="1500" b="1" dirty="0" err="1">
                <a:solidFill>
                  <a:schemeClr val="tx1"/>
                </a:solidFill>
                <a:latin typeface="微软雅黑" pitchFamily="34" charset="-122"/>
                <a:ea typeface="微软雅黑" pitchFamily="34" charset="-122"/>
              </a:rPr>
              <a:t>Thinklear</a:t>
            </a:r>
            <a:r>
              <a:rPr lang="en-US" altLang="zh-CN" sz="1500" b="1" dirty="0">
                <a:solidFill>
                  <a:schemeClr val="tx1"/>
                </a:solidFill>
                <a:latin typeface="微软雅黑" pitchFamily="34" charset="-122"/>
                <a:ea typeface="微软雅黑" pitchFamily="34" charset="-122"/>
              </a:rPr>
              <a:t>:</a:t>
            </a:r>
            <a:r>
              <a:rPr lang="zh-CN" altLang="en-US" sz="1500" b="1" dirty="0">
                <a:solidFill>
                  <a:schemeClr val="tx1"/>
                </a:solidFill>
                <a:latin typeface="微软雅黑" pitchFamily="34" charset="-122"/>
                <a:ea typeface="微软雅黑" pitchFamily="34" charset="-122"/>
              </a:rPr>
              <a:t>专利本地管理分析工具，可直接把线上下载的专利导入进行管理和分析，分析功能更丰富。</a:t>
            </a:r>
            <a:endParaRPr lang="en-US" altLang="zh-CN" sz="1500" b="1" dirty="0">
              <a:solidFill>
                <a:schemeClr val="tx1"/>
              </a:solidFill>
              <a:latin typeface="微软雅黑" pitchFamily="34" charset="-122"/>
              <a:ea typeface="微软雅黑" pitchFamily="34" charset="-122"/>
            </a:endParaRPr>
          </a:p>
          <a:p>
            <a:endParaRPr lang="en-US" altLang="zh-CN" sz="1500" b="1" dirty="0">
              <a:solidFill>
                <a:schemeClr val="tx1"/>
              </a:solidFill>
              <a:latin typeface="微软雅黑" pitchFamily="34" charset="-122"/>
              <a:ea typeface="微软雅黑" pitchFamily="34" charset="-122"/>
            </a:endParaRPr>
          </a:p>
          <a:p>
            <a:endParaRPr lang="en-US" altLang="zh-CN" sz="1500" b="1" dirty="0">
              <a:solidFill>
                <a:schemeClr val="tx1"/>
              </a:solidFill>
              <a:latin typeface="微软雅黑" pitchFamily="34" charset="-122"/>
              <a:ea typeface="微软雅黑" pitchFamily="34" charset="-122"/>
            </a:endParaRPr>
          </a:p>
          <a:p>
            <a:endParaRPr lang="en-US" altLang="zh-CN" sz="1500" b="1" dirty="0">
              <a:solidFill>
                <a:schemeClr val="tx1"/>
              </a:solidFill>
              <a:latin typeface="微软雅黑" pitchFamily="34" charset="-122"/>
              <a:ea typeface="微软雅黑" pitchFamily="34" charset="-122"/>
            </a:endParaRPr>
          </a:p>
          <a:p>
            <a:endParaRPr lang="en-US" altLang="zh-CN" sz="1500" b="1" dirty="0">
              <a:solidFill>
                <a:schemeClr val="tx1"/>
              </a:solidFill>
              <a:latin typeface="微软雅黑" pitchFamily="34" charset="-122"/>
              <a:ea typeface="微软雅黑" pitchFamily="34" charset="-122"/>
            </a:endParaRPr>
          </a:p>
          <a:p>
            <a:pPr algn="ctr"/>
            <a:endParaRPr lang="en-US" altLang="zh-CN" dirty="0">
              <a:solidFill>
                <a:schemeClr val="tx1"/>
              </a:solidFill>
              <a:latin typeface="微软雅黑" pitchFamily="34" charset="-122"/>
              <a:ea typeface="微软雅黑" pitchFamily="34" charset="-122"/>
            </a:endParaRPr>
          </a:p>
          <a:p>
            <a:pPr algn="ctr"/>
            <a:endParaRPr lang="zh-CN" altLang="en-US" dirty="0">
              <a:solidFill>
                <a:schemeClr val="tx1"/>
              </a:solidFill>
              <a:latin typeface="微软雅黑" pitchFamily="34" charset="-122"/>
              <a:ea typeface="微软雅黑" pitchFamily="34" charset="-122"/>
            </a:endParaRPr>
          </a:p>
        </p:txBody>
      </p:sp>
      <p:sp>
        <p:nvSpPr>
          <p:cNvPr id="31" name="下箭头 30"/>
          <p:cNvSpPr/>
          <p:nvPr/>
        </p:nvSpPr>
        <p:spPr>
          <a:xfrm>
            <a:off x="9059913" y="5070782"/>
            <a:ext cx="60959" cy="432048"/>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endParaRPr lang="zh-CN" altLang="en-US"/>
          </a:p>
        </p:txBody>
      </p:sp>
      <p:sp>
        <p:nvSpPr>
          <p:cNvPr id="48" name="TextBox 47"/>
          <p:cNvSpPr txBox="1"/>
          <p:nvPr/>
        </p:nvSpPr>
        <p:spPr>
          <a:xfrm>
            <a:off x="-18971" y="21806"/>
            <a:ext cx="12240683" cy="595424"/>
          </a:xfrm>
          <a:prstGeom prst="rect">
            <a:avLst/>
          </a:prstGeom>
          <a:solidFill>
            <a:schemeClr val="accent5">
              <a:lumMod val="20000"/>
              <a:lumOff val="80000"/>
            </a:schemeClr>
          </a:solidFill>
        </p:spPr>
        <p:txBody>
          <a:bodyPr wrap="square" lIns="117226" tIns="58613" rIns="117226" bIns="58613" rtlCol="0">
            <a:spAutoFit/>
          </a:bodyPr>
          <a:lstStyle/>
          <a:p>
            <a:pPr algn="ctr"/>
            <a:r>
              <a:rPr lang="en-US" altLang="zh-CN" sz="3100" dirty="0"/>
              <a:t>WIPS</a:t>
            </a:r>
            <a:r>
              <a:rPr lang="zh-CN" altLang="en-US" sz="3100" dirty="0"/>
              <a:t>专利信息</a:t>
            </a:r>
            <a:r>
              <a:rPr lang="zh-CN" altLang="en-US" sz="3100" dirty="0" smtClean="0"/>
              <a:t>利用流程</a:t>
            </a:r>
            <a:endParaRPr lang="zh-CN" altLang="en-US" sz="3100" dirty="0"/>
          </a:p>
        </p:txBody>
      </p:sp>
    </p:spTree>
    <p:extLst>
      <p:ext uri="{BB962C8B-B14F-4D97-AF65-F5344CB8AC3E}">
        <p14:creationId xmlns:p14="http://schemas.microsoft.com/office/powerpoint/2010/main" val="1781032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55183D58-648D-4475-BEF8-624F48514A30}" type="slidenum">
              <a:rPr lang="zh-CN" altLang="en-US" smtClean="0"/>
              <a:pPr/>
              <a:t>43</a:t>
            </a:fld>
            <a:endParaRPr lang="zh-CN" altLang="en-US" dirty="0"/>
          </a:p>
        </p:txBody>
      </p:sp>
      <p:cxnSp>
        <p:nvCxnSpPr>
          <p:cNvPr id="43" name="直接连接符 42"/>
          <p:cNvCxnSpPr/>
          <p:nvPr/>
        </p:nvCxnSpPr>
        <p:spPr>
          <a:xfrm>
            <a:off x="5159490" y="1569494"/>
            <a:ext cx="1873021" cy="0"/>
          </a:xfrm>
          <a:prstGeom prst="line">
            <a:avLst/>
          </a:prstGeom>
          <a:ln w="19050">
            <a:gradFill flip="none" rotWithShape="1">
              <a:gsLst>
                <a:gs pos="48000">
                  <a:schemeClr val="bg1"/>
                </a:gs>
                <a:gs pos="0">
                  <a:schemeClr val="bg1">
                    <a:lumMod val="75000"/>
                  </a:schemeClr>
                </a:gs>
                <a:gs pos="100000">
                  <a:schemeClr val="bg1"/>
                </a:gs>
              </a:gsLst>
              <a:lin ang="5400000" scaled="1"/>
              <a:tileRect/>
            </a:gradFill>
          </a:ln>
          <a:effectLst>
            <a:innerShdw blurRad="63500" dist="50800" dir="54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14881" y="22503"/>
            <a:ext cx="4079776" cy="523220"/>
          </a:xfrm>
          <a:prstGeom prst="rect">
            <a:avLst/>
          </a:prstGeom>
          <a:noFill/>
        </p:spPr>
        <p:txBody>
          <a:bodyPr wrap="square" rtlCol="0">
            <a:spAutoFit/>
          </a:bodyPr>
          <a:lstStyle/>
          <a:p>
            <a:r>
              <a:rPr lang="zh-CN" altLang="en-US" sz="2800" b="1" dirty="0" smtClean="0">
                <a:latin typeface="+mj-ea"/>
                <a:ea typeface="+mj-ea"/>
              </a:rPr>
              <a:t>检索语法及检索策略</a:t>
            </a:r>
            <a:endParaRPr lang="zh-CN" altLang="en-US" sz="2800" b="1" dirty="0">
              <a:latin typeface="+mj-ea"/>
              <a:ea typeface="+mj-ea"/>
            </a:endParaRPr>
          </a:p>
        </p:txBody>
      </p:sp>
      <p:sp>
        <p:nvSpPr>
          <p:cNvPr id="48" name="AutoShape 11"/>
          <p:cNvSpPr>
            <a:spLocks noChangeArrowheads="1"/>
          </p:cNvSpPr>
          <p:nvPr/>
        </p:nvSpPr>
        <p:spPr bwMode="gray">
          <a:xfrm>
            <a:off x="0" y="777238"/>
            <a:ext cx="1879140" cy="476669"/>
          </a:xfrm>
          <a:prstGeom prst="roundRect">
            <a:avLst>
              <a:gd name="adj" fmla="val 50000"/>
            </a:avLst>
          </a:prstGeom>
          <a:solidFill>
            <a:schemeClr val="accent6">
              <a:lumMod val="75000"/>
            </a:schemeClr>
          </a:solidFill>
          <a:ln w="19050">
            <a:noFill/>
            <a:round/>
            <a:headEnd/>
            <a:tailEnd/>
          </a:ln>
          <a:effectLst>
            <a:outerShdw dist="53882" dir="2700000" algn="ctr" rotWithShape="0">
              <a:srgbClr val="292929">
                <a:alpha val="50000"/>
              </a:srgbClr>
            </a:outerShdw>
          </a:effectLst>
        </p:spPr>
        <p:txBody>
          <a:bodyPr wrap="none" anchor="ctr"/>
          <a:lstStyle/>
          <a:p>
            <a:pPr>
              <a:defRPr/>
            </a:pPr>
            <a:endParaRPr lang="zh-CN" altLang="en-US">
              <a:latin typeface="华文中宋" pitchFamily="2" charset="-122"/>
              <a:ea typeface="华文中宋" pitchFamily="2" charset="-122"/>
            </a:endParaRPr>
          </a:p>
        </p:txBody>
      </p:sp>
      <p:sp>
        <p:nvSpPr>
          <p:cNvPr id="49" name="TextBox 48"/>
          <p:cNvSpPr txBox="1"/>
          <p:nvPr/>
        </p:nvSpPr>
        <p:spPr>
          <a:xfrm>
            <a:off x="231738" y="830907"/>
            <a:ext cx="1647401" cy="369332"/>
          </a:xfrm>
          <a:prstGeom prst="rect">
            <a:avLst/>
          </a:prstGeom>
          <a:noFill/>
        </p:spPr>
        <p:txBody>
          <a:bodyPr wrap="square" rtlCol="0">
            <a:spAutoFit/>
          </a:bodyPr>
          <a:lstStyle/>
          <a:p>
            <a:pPr marL="285750" indent="-285750">
              <a:buFont typeface="Wingdings" panose="05000000000000000000" pitchFamily="2" charset="2"/>
              <a:buChar char="Ø"/>
            </a:pPr>
            <a:r>
              <a:rPr lang="zh-CN" altLang="en-US" dirty="0" smtClean="0"/>
              <a:t>检索语法</a:t>
            </a:r>
            <a:endParaRPr lang="zh-CN" altLang="en-US" dirty="0"/>
          </a:p>
        </p:txBody>
      </p:sp>
      <p:grpSp>
        <p:nvGrpSpPr>
          <p:cNvPr id="79" name="组合 78"/>
          <p:cNvGrpSpPr/>
          <p:nvPr/>
        </p:nvGrpSpPr>
        <p:grpSpPr>
          <a:xfrm>
            <a:off x="3245899" y="1469520"/>
            <a:ext cx="5298373" cy="4695784"/>
            <a:chOff x="1768475" y="798514"/>
            <a:chExt cx="5076826" cy="6211886"/>
          </a:xfrm>
        </p:grpSpPr>
        <p:grpSp>
          <p:nvGrpSpPr>
            <p:cNvPr id="80" name="组合 35"/>
            <p:cNvGrpSpPr>
              <a:grpSpLocks/>
            </p:cNvGrpSpPr>
            <p:nvPr/>
          </p:nvGrpSpPr>
          <p:grpSpPr bwMode="auto">
            <a:xfrm rot="806428">
              <a:off x="3286126" y="798514"/>
              <a:ext cx="3559175" cy="2592387"/>
              <a:chOff x="0" y="0"/>
              <a:chExt cx="4802035" cy="3497470"/>
            </a:xfrm>
          </p:grpSpPr>
          <p:sp>
            <p:nvSpPr>
              <p:cNvPr id="99" name="椭圆 3"/>
              <p:cNvSpPr>
                <a:spLocks noChangeArrowheads="1"/>
              </p:cNvSpPr>
              <p:nvPr/>
            </p:nvSpPr>
            <p:spPr bwMode="auto">
              <a:xfrm rot="3152971">
                <a:off x="602510" y="1893027"/>
                <a:ext cx="2270604" cy="153546"/>
              </a:xfrm>
              <a:custGeom>
                <a:avLst/>
                <a:gdLst>
                  <a:gd name="T0" fmla="*/ 0 w 5967726"/>
                  <a:gd name="T1" fmla="*/ 0 h 372256"/>
                  <a:gd name="T2" fmla="*/ 5967726 w 5967726"/>
                  <a:gd name="T3" fmla="*/ 372256 h 372256"/>
                </a:gdLst>
                <a:ahLst/>
                <a:cxnLst/>
                <a:rect l="T0" t="T1" r="T2" b="T3"/>
                <a:pathLst>
                  <a:path w="5967726" h="372256">
                    <a:moveTo>
                      <a:pt x="2983863" y="0"/>
                    </a:moveTo>
                    <a:cubicBezTo>
                      <a:pt x="4505610" y="0"/>
                      <a:pt x="5763890" y="161740"/>
                      <a:pt x="5967726" y="372256"/>
                    </a:cubicBezTo>
                    <a:lnTo>
                      <a:pt x="0" y="372256"/>
                    </a:lnTo>
                    <a:cubicBezTo>
                      <a:pt x="203837" y="161740"/>
                      <a:pt x="1462116" y="0"/>
                      <a:pt x="2983863" y="0"/>
                    </a:cubicBezTo>
                    <a:close/>
                  </a:path>
                </a:pathLst>
              </a:custGeom>
              <a:gradFill rotWithShape="1">
                <a:gsLst>
                  <a:gs pos="0">
                    <a:srgbClr val="F2F2F2"/>
                  </a:gs>
                  <a:gs pos="25999">
                    <a:srgbClr val="F2F2F2"/>
                  </a:gs>
                  <a:gs pos="100000">
                    <a:srgbClr val="7F7F7F"/>
                  </a:gs>
                </a:gsLst>
                <a:lin ang="5400000" scaled="1"/>
              </a:gradFill>
              <a:ln>
                <a:noFill/>
              </a:ln>
              <a:extLst>
                <a:ext uri="{91240B29-F687-4F45-9708-019B960494DF}">
                  <a14:hiddenLine xmlns:a14="http://schemas.microsoft.com/office/drawing/2010/main" w="25400" cap="flat" cmpd="sng">
                    <a:solidFill>
                      <a:srgbClr val="000000"/>
                    </a:solidFill>
                    <a:bevel/>
                    <a:headEnd/>
                    <a:tailEnd/>
                  </a14:hiddenLine>
                </a:ext>
              </a:extLst>
            </p:spPr>
            <p:txBody>
              <a:bodyPr anchor="ct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b="1" i="1">
                  <a:solidFill>
                    <a:srgbClr val="FFFFFF"/>
                  </a:solidFill>
                  <a:latin typeface="Calibri" pitchFamily="34" charset="0"/>
                  <a:sym typeface="微软雅黑" pitchFamily="34" charset="-122"/>
                </a:endParaRPr>
              </a:p>
            </p:txBody>
          </p:sp>
          <p:sp>
            <p:nvSpPr>
              <p:cNvPr id="100" name="椭圆 3"/>
              <p:cNvSpPr>
                <a:spLocks noChangeArrowheads="1"/>
              </p:cNvSpPr>
              <p:nvPr/>
            </p:nvSpPr>
            <p:spPr bwMode="auto">
              <a:xfrm rot="3152970" flipV="1">
                <a:off x="12199" y="2176084"/>
                <a:ext cx="2270604" cy="262097"/>
              </a:xfrm>
              <a:custGeom>
                <a:avLst/>
                <a:gdLst>
                  <a:gd name="T0" fmla="*/ 0 w 5967726"/>
                  <a:gd name="T1" fmla="*/ 0 h 372256"/>
                  <a:gd name="T2" fmla="*/ 5967726 w 5967726"/>
                  <a:gd name="T3" fmla="*/ 372256 h 372256"/>
                </a:gdLst>
                <a:ahLst/>
                <a:cxnLst/>
                <a:rect l="T0" t="T1" r="T2" b="T3"/>
                <a:pathLst>
                  <a:path w="5967726" h="372256">
                    <a:moveTo>
                      <a:pt x="2983863" y="0"/>
                    </a:moveTo>
                    <a:cubicBezTo>
                      <a:pt x="4505610" y="0"/>
                      <a:pt x="5763890" y="161740"/>
                      <a:pt x="5967726" y="372256"/>
                    </a:cubicBezTo>
                    <a:lnTo>
                      <a:pt x="0" y="372256"/>
                    </a:lnTo>
                    <a:cubicBezTo>
                      <a:pt x="203837" y="161740"/>
                      <a:pt x="1462116" y="0"/>
                      <a:pt x="2983863" y="0"/>
                    </a:cubicBezTo>
                    <a:close/>
                  </a:path>
                </a:pathLst>
              </a:custGeom>
              <a:gradFill rotWithShape="1">
                <a:gsLst>
                  <a:gs pos="0">
                    <a:srgbClr val="F2F2F2"/>
                  </a:gs>
                  <a:gs pos="25999">
                    <a:srgbClr val="F2F2F2"/>
                  </a:gs>
                  <a:gs pos="100000">
                    <a:srgbClr val="7F7F7F"/>
                  </a:gs>
                </a:gsLst>
                <a:lin ang="5400000" scaled="1"/>
              </a:gradFill>
              <a:ln>
                <a:noFill/>
              </a:ln>
              <a:extLst>
                <a:ext uri="{91240B29-F687-4F45-9708-019B960494DF}">
                  <a14:hiddenLine xmlns:a14="http://schemas.microsoft.com/office/drawing/2010/main" w="25400" cap="flat" cmpd="sng">
                    <a:solidFill>
                      <a:srgbClr val="000000"/>
                    </a:solidFill>
                    <a:bevel/>
                    <a:headEnd/>
                    <a:tailEnd/>
                  </a14:hiddenLine>
                </a:ext>
              </a:extLst>
            </p:spPr>
            <p:txBody>
              <a:bodyPr anchor="ct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b="1" i="1">
                  <a:solidFill>
                    <a:srgbClr val="FFFFFF"/>
                  </a:solidFill>
                  <a:latin typeface="Calibri" pitchFamily="34" charset="0"/>
                  <a:sym typeface="微软雅黑" pitchFamily="34" charset="-122"/>
                </a:endParaRPr>
              </a:p>
            </p:txBody>
          </p:sp>
          <p:grpSp>
            <p:nvGrpSpPr>
              <p:cNvPr id="101" name="组合 38"/>
              <p:cNvGrpSpPr>
                <a:grpSpLocks/>
              </p:cNvGrpSpPr>
              <p:nvPr/>
            </p:nvGrpSpPr>
            <p:grpSpPr bwMode="auto">
              <a:xfrm>
                <a:off x="0" y="0"/>
                <a:ext cx="4802035" cy="2934173"/>
                <a:chOff x="0" y="0"/>
                <a:chExt cx="4915319" cy="3003393"/>
              </a:xfrm>
            </p:grpSpPr>
            <p:sp>
              <p:nvSpPr>
                <p:cNvPr id="105" name="等腰三角形 15"/>
                <p:cNvSpPr>
                  <a:spLocks noChangeArrowheads="1"/>
                </p:cNvSpPr>
                <p:nvPr/>
              </p:nvSpPr>
              <p:spPr bwMode="auto">
                <a:xfrm rot="14439047">
                  <a:off x="955963" y="-955963"/>
                  <a:ext cx="3003393" cy="4915319"/>
                </a:xfrm>
                <a:custGeom>
                  <a:avLst/>
                  <a:gdLst>
                    <a:gd name="T0" fmla="*/ 0 w 3003393"/>
                    <a:gd name="T1" fmla="*/ 0 h 4915319"/>
                    <a:gd name="T2" fmla="*/ 3003393 w 3003393"/>
                    <a:gd name="T3" fmla="*/ 4915319 h 4915319"/>
                  </a:gdLst>
                  <a:ahLst/>
                  <a:cxnLst/>
                  <a:rect l="T0" t="T1" r="T2" b="T3"/>
                  <a:pathLst>
                    <a:path w="3003393" h="4915319">
                      <a:moveTo>
                        <a:pt x="2882797" y="4000352"/>
                      </a:moveTo>
                      <a:cubicBezTo>
                        <a:pt x="2749103" y="4228916"/>
                        <a:pt x="2521655" y="4380126"/>
                        <a:pt x="2266692" y="4428273"/>
                      </a:cubicBezTo>
                      <a:cubicBezTo>
                        <a:pt x="2259881" y="4450786"/>
                        <a:pt x="2251818" y="4473141"/>
                        <a:pt x="2242482" y="4495266"/>
                      </a:cubicBezTo>
                      <a:cubicBezTo>
                        <a:pt x="2092598" y="4850453"/>
                        <a:pt x="1671266" y="5011866"/>
                        <a:pt x="1301410" y="4855793"/>
                      </a:cubicBezTo>
                      <a:cubicBezTo>
                        <a:pt x="1154317" y="4793722"/>
                        <a:pt x="1037519" y="4690784"/>
                        <a:pt x="961256" y="4565925"/>
                      </a:cubicBezTo>
                      <a:cubicBezTo>
                        <a:pt x="817153" y="4584881"/>
                        <a:pt x="665102" y="4566083"/>
                        <a:pt x="519937" y="4504825"/>
                      </a:cubicBezTo>
                      <a:cubicBezTo>
                        <a:pt x="93912" y="4325049"/>
                        <a:pt x="-111492" y="3847648"/>
                        <a:pt x="61154" y="3438519"/>
                      </a:cubicBezTo>
                      <a:cubicBezTo>
                        <a:pt x="147073" y="3234912"/>
                        <a:pt x="310431" y="3086584"/>
                        <a:pt x="505483" y="3011358"/>
                      </a:cubicBezTo>
                      <a:cubicBezTo>
                        <a:pt x="456563" y="2881971"/>
                        <a:pt x="456220" y="2736651"/>
                        <a:pt x="513177" y="2601678"/>
                      </a:cubicBezTo>
                      <a:cubicBezTo>
                        <a:pt x="637150" y="2307892"/>
                        <a:pt x="985648" y="2174381"/>
                        <a:pt x="1291566" y="2303474"/>
                      </a:cubicBezTo>
                      <a:lnTo>
                        <a:pt x="1340585" y="2330197"/>
                      </a:lnTo>
                      <a:lnTo>
                        <a:pt x="1566019" y="0"/>
                      </a:lnTo>
                      <a:lnTo>
                        <a:pt x="1723456" y="2183063"/>
                      </a:lnTo>
                      <a:cubicBezTo>
                        <a:pt x="1900077" y="2069364"/>
                        <a:pt x="2132785" y="2044276"/>
                        <a:pt x="2346784" y="2134580"/>
                      </a:cubicBezTo>
                      <a:cubicBezTo>
                        <a:pt x="2662039" y="2267613"/>
                        <a:pt x="2826219" y="2604456"/>
                        <a:pt x="2739048" y="2913098"/>
                      </a:cubicBezTo>
                      <a:cubicBezTo>
                        <a:pt x="2989647" y="3172193"/>
                        <a:pt x="3078369" y="3555996"/>
                        <a:pt x="2934161" y="3897734"/>
                      </a:cubicBezTo>
                      <a:cubicBezTo>
                        <a:pt x="2919082" y="3933469"/>
                        <a:pt x="2901896" y="3967699"/>
                        <a:pt x="2882797" y="4000352"/>
                      </a:cubicBezTo>
                      <a:close/>
                    </a:path>
                  </a:pathLst>
                </a:custGeom>
                <a:gradFill rotWithShape="1">
                  <a:gsLst>
                    <a:gs pos="0">
                      <a:srgbClr val="4BACC6"/>
                    </a:gs>
                    <a:gs pos="10999">
                      <a:srgbClr val="4BACC6"/>
                    </a:gs>
                    <a:gs pos="56000">
                      <a:srgbClr val="4BACC6"/>
                    </a:gs>
                    <a:gs pos="95000">
                      <a:srgbClr val="217287"/>
                    </a:gs>
                    <a:gs pos="100000">
                      <a:srgbClr val="217287"/>
                    </a:gs>
                  </a:gsLst>
                  <a:path path="rect">
                    <a:fillToRect l="50000" t="50000" r="50000" b="50000"/>
                  </a:path>
                </a:gradFill>
                <a:ln w="25400" cap="flat" cmpd="sng">
                  <a:solidFill>
                    <a:srgbClr val="FFFFFF"/>
                  </a:solidFill>
                  <a:bevel/>
                  <a:headEnd/>
                  <a:tailEnd/>
                </a:ln>
              </p:spPr>
              <p:txBody>
                <a:bodyPr anchor="ct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b="1" i="1">
                    <a:solidFill>
                      <a:srgbClr val="FFFFFF"/>
                    </a:solidFill>
                    <a:latin typeface="Calibri" pitchFamily="34" charset="0"/>
                    <a:sym typeface="微软雅黑" pitchFamily="34" charset="-122"/>
                  </a:endParaRPr>
                </a:p>
              </p:txBody>
            </p:sp>
            <p:sp>
              <p:nvSpPr>
                <p:cNvPr id="106" name="等腰三角形 15"/>
                <p:cNvSpPr>
                  <a:spLocks noChangeArrowheads="1"/>
                </p:cNvSpPr>
                <p:nvPr/>
              </p:nvSpPr>
              <p:spPr bwMode="auto">
                <a:xfrm rot="14439047">
                  <a:off x="1023784" y="-854036"/>
                  <a:ext cx="2757675" cy="4785302"/>
                </a:xfrm>
                <a:custGeom>
                  <a:avLst/>
                  <a:gdLst>
                    <a:gd name="T0" fmla="*/ 2882797 w 3003393"/>
                    <a:gd name="T1" fmla="*/ 4344816 h 5259783"/>
                    <a:gd name="T2" fmla="*/ 2266692 w 3003393"/>
                    <a:gd name="T3" fmla="*/ 4772737 h 5259783"/>
                    <a:gd name="T4" fmla="*/ 2242482 w 3003393"/>
                    <a:gd name="T5" fmla="*/ 4839730 h 5259783"/>
                    <a:gd name="T6" fmla="*/ 1301410 w 3003393"/>
                    <a:gd name="T7" fmla="*/ 5200257 h 5259783"/>
                    <a:gd name="T8" fmla="*/ 961256 w 3003393"/>
                    <a:gd name="T9" fmla="*/ 4910389 h 5259783"/>
                    <a:gd name="T10" fmla="*/ 519937 w 3003393"/>
                    <a:gd name="T11" fmla="*/ 4849289 h 5259783"/>
                    <a:gd name="T12" fmla="*/ 61154 w 3003393"/>
                    <a:gd name="T13" fmla="*/ 3782983 h 5259783"/>
                    <a:gd name="T14" fmla="*/ 505483 w 3003393"/>
                    <a:gd name="T15" fmla="*/ 3355822 h 5259783"/>
                    <a:gd name="T16" fmla="*/ 513177 w 3003393"/>
                    <a:gd name="T17" fmla="*/ 2946142 h 5259783"/>
                    <a:gd name="T18" fmla="*/ 1291566 w 3003393"/>
                    <a:gd name="T19" fmla="*/ 2647938 h 5259783"/>
                    <a:gd name="T20" fmla="*/ 1340585 w 3003393"/>
                    <a:gd name="T21" fmla="*/ 2674661 h 5259783"/>
                    <a:gd name="T22" fmla="*/ 1551653 w 3003393"/>
                    <a:gd name="T23" fmla="*/ 0 h 5259783"/>
                    <a:gd name="T24" fmla="*/ 1723456 w 3003393"/>
                    <a:gd name="T25" fmla="*/ 2527527 h 5259783"/>
                    <a:gd name="T26" fmla="*/ 2346784 w 3003393"/>
                    <a:gd name="T27" fmla="*/ 2479044 h 5259783"/>
                    <a:gd name="T28" fmla="*/ 2739048 w 3003393"/>
                    <a:gd name="T29" fmla="*/ 3257562 h 5259783"/>
                    <a:gd name="T30" fmla="*/ 2934161 w 3003393"/>
                    <a:gd name="T31" fmla="*/ 4242198 h 5259783"/>
                    <a:gd name="T32" fmla="*/ 2882797 w 3003393"/>
                    <a:gd name="T33" fmla="*/ 4344816 h 52597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03393"/>
                    <a:gd name="T52" fmla="*/ 0 h 5259783"/>
                    <a:gd name="T53" fmla="*/ 3003393 w 3003393"/>
                    <a:gd name="T54" fmla="*/ 5259783 h 52597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03393" h="5259783">
                      <a:moveTo>
                        <a:pt x="2882797" y="4344816"/>
                      </a:moveTo>
                      <a:cubicBezTo>
                        <a:pt x="2749103" y="4573380"/>
                        <a:pt x="2521655" y="4724590"/>
                        <a:pt x="2266692" y="4772737"/>
                      </a:cubicBezTo>
                      <a:cubicBezTo>
                        <a:pt x="2259881" y="4795250"/>
                        <a:pt x="2251818" y="4817605"/>
                        <a:pt x="2242482" y="4839730"/>
                      </a:cubicBezTo>
                      <a:cubicBezTo>
                        <a:pt x="2092598" y="5194917"/>
                        <a:pt x="1671266" y="5356330"/>
                        <a:pt x="1301410" y="5200257"/>
                      </a:cubicBezTo>
                      <a:cubicBezTo>
                        <a:pt x="1154317" y="5138186"/>
                        <a:pt x="1037519" y="5035248"/>
                        <a:pt x="961256" y="4910389"/>
                      </a:cubicBezTo>
                      <a:cubicBezTo>
                        <a:pt x="817153" y="4929345"/>
                        <a:pt x="665102" y="4910547"/>
                        <a:pt x="519937" y="4849289"/>
                      </a:cubicBezTo>
                      <a:cubicBezTo>
                        <a:pt x="93912" y="4669513"/>
                        <a:pt x="-111492" y="4192112"/>
                        <a:pt x="61154" y="3782983"/>
                      </a:cubicBezTo>
                      <a:cubicBezTo>
                        <a:pt x="147073" y="3579376"/>
                        <a:pt x="310431" y="3431048"/>
                        <a:pt x="505483" y="3355822"/>
                      </a:cubicBezTo>
                      <a:cubicBezTo>
                        <a:pt x="456563" y="3226435"/>
                        <a:pt x="456220" y="3081115"/>
                        <a:pt x="513177" y="2946142"/>
                      </a:cubicBezTo>
                      <a:cubicBezTo>
                        <a:pt x="637150" y="2652356"/>
                        <a:pt x="985648" y="2518845"/>
                        <a:pt x="1291566" y="2647938"/>
                      </a:cubicBezTo>
                      <a:lnTo>
                        <a:pt x="1340585" y="2674661"/>
                      </a:lnTo>
                      <a:lnTo>
                        <a:pt x="1551653" y="0"/>
                      </a:lnTo>
                      <a:cubicBezTo>
                        <a:pt x="1604132" y="727688"/>
                        <a:pt x="1670977" y="1799839"/>
                        <a:pt x="1723456" y="2527527"/>
                      </a:cubicBezTo>
                      <a:cubicBezTo>
                        <a:pt x="1900077" y="2413828"/>
                        <a:pt x="2132785" y="2388740"/>
                        <a:pt x="2346784" y="2479044"/>
                      </a:cubicBezTo>
                      <a:cubicBezTo>
                        <a:pt x="2662039" y="2612077"/>
                        <a:pt x="2826219" y="2948920"/>
                        <a:pt x="2739048" y="3257562"/>
                      </a:cubicBezTo>
                      <a:cubicBezTo>
                        <a:pt x="2989647" y="3516657"/>
                        <a:pt x="3078369" y="3900460"/>
                        <a:pt x="2934161" y="4242198"/>
                      </a:cubicBezTo>
                      <a:cubicBezTo>
                        <a:pt x="2919082" y="4277933"/>
                        <a:pt x="2901896" y="4312163"/>
                        <a:pt x="2882797" y="4344816"/>
                      </a:cubicBezTo>
                      <a:close/>
                    </a:path>
                  </a:pathLst>
                </a:custGeom>
                <a:noFill/>
                <a:ln w="38100" cap="flat" cmpd="sng">
                  <a:solidFill>
                    <a:srgbClr val="FFFFFF"/>
                  </a:solidFill>
                  <a:bevel/>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b="1" i="1">
                    <a:solidFill>
                      <a:srgbClr val="FFFFFF"/>
                    </a:solidFill>
                    <a:latin typeface="Calibri" pitchFamily="34" charset="0"/>
                    <a:sym typeface="微软雅黑" pitchFamily="34" charset="-122"/>
                  </a:endParaRPr>
                </a:p>
              </p:txBody>
            </p:sp>
          </p:grpSp>
          <p:sp>
            <p:nvSpPr>
              <p:cNvPr id="102" name="矩形 39"/>
              <p:cNvSpPr>
                <a:spLocks noChangeArrowheads="1"/>
              </p:cNvSpPr>
              <p:nvPr/>
            </p:nvSpPr>
            <p:spPr bwMode="auto">
              <a:xfrm rot="3152971">
                <a:off x="496515" y="1965183"/>
                <a:ext cx="2296636" cy="27324"/>
              </a:xfrm>
              <a:prstGeom prst="rect">
                <a:avLst/>
              </a:prstGeom>
              <a:gradFill rotWithShape="1">
                <a:gsLst>
                  <a:gs pos="0">
                    <a:srgbClr val="F2F2F2"/>
                  </a:gs>
                  <a:gs pos="1999">
                    <a:srgbClr val="F2F2F2"/>
                  </a:gs>
                  <a:gs pos="49628">
                    <a:srgbClr val="595959"/>
                  </a:gs>
                  <a:gs pos="100000">
                    <a:srgbClr val="F2F2F2"/>
                  </a:gs>
                </a:gsLst>
                <a:lin ang="10800000" scaled="1"/>
              </a:gradFill>
              <a:ln>
                <a:noFill/>
              </a:ln>
              <a:extLst>
                <a:ext uri="{91240B29-F687-4F45-9708-019B960494DF}">
                  <a14:hiddenLine xmlns:a14="http://schemas.microsoft.com/office/drawing/2010/main" w="25400" cap="flat" cmpd="sng">
                    <a:solidFill>
                      <a:srgbClr val="000000"/>
                    </a:solidFill>
                    <a:bevel/>
                    <a:headEnd/>
                    <a:tailEnd/>
                  </a14:hiddenLine>
                </a:ext>
              </a:extLst>
            </p:spPr>
            <p:txBody>
              <a:bodyPr anchor="ct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b="1" i="1">
                  <a:solidFill>
                    <a:srgbClr val="FFFFFF"/>
                  </a:solidFill>
                  <a:latin typeface="Calibri" pitchFamily="34" charset="0"/>
                  <a:sym typeface="微软雅黑" pitchFamily="34" charset="-122"/>
                </a:endParaRPr>
              </a:p>
            </p:txBody>
          </p:sp>
          <p:sp>
            <p:nvSpPr>
              <p:cNvPr id="103" name="矩形 40"/>
              <p:cNvSpPr>
                <a:spLocks noChangeArrowheads="1"/>
              </p:cNvSpPr>
              <p:nvPr/>
            </p:nvSpPr>
            <p:spPr bwMode="auto">
              <a:xfrm rot="3152971">
                <a:off x="123144" y="2235641"/>
                <a:ext cx="2296636" cy="27324"/>
              </a:xfrm>
              <a:prstGeom prst="rect">
                <a:avLst/>
              </a:prstGeom>
              <a:gradFill rotWithShape="1">
                <a:gsLst>
                  <a:gs pos="0">
                    <a:srgbClr val="F2F2F2"/>
                  </a:gs>
                  <a:gs pos="1999">
                    <a:srgbClr val="F2F2F2"/>
                  </a:gs>
                  <a:gs pos="49628">
                    <a:srgbClr val="7F7F7F"/>
                  </a:gs>
                  <a:gs pos="100000">
                    <a:srgbClr val="F2F2F2"/>
                  </a:gs>
                </a:gsLst>
                <a:lin ang="10800000" scaled="1"/>
              </a:gradFill>
              <a:ln>
                <a:noFill/>
              </a:ln>
              <a:extLst>
                <a:ext uri="{91240B29-F687-4F45-9708-019B960494DF}">
                  <a14:hiddenLine xmlns:a14="http://schemas.microsoft.com/office/drawing/2010/main" w="25400" cap="flat" cmpd="sng">
                    <a:solidFill>
                      <a:srgbClr val="000000"/>
                    </a:solidFill>
                    <a:bevel/>
                    <a:headEnd/>
                    <a:tailEnd/>
                  </a14:hiddenLine>
                </a:ext>
              </a:extLst>
            </p:spPr>
            <p:txBody>
              <a:bodyPr anchor="ct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b="1" i="1">
                  <a:solidFill>
                    <a:srgbClr val="FFFFFF"/>
                  </a:solidFill>
                  <a:latin typeface="Calibri" pitchFamily="34" charset="0"/>
                  <a:sym typeface="微软雅黑" pitchFamily="34" charset="-122"/>
                </a:endParaRPr>
              </a:p>
            </p:txBody>
          </p:sp>
          <p:sp>
            <p:nvSpPr>
              <p:cNvPr id="104" name="矩形 41"/>
              <p:cNvSpPr>
                <a:spLocks noChangeArrowheads="1"/>
              </p:cNvSpPr>
              <p:nvPr/>
            </p:nvSpPr>
            <p:spPr bwMode="auto">
              <a:xfrm rot="19371522">
                <a:off x="1188806" y="570670"/>
                <a:ext cx="432000" cy="2926800"/>
              </a:xfrm>
              <a:prstGeom prst="rect">
                <a:avLst/>
              </a:prstGeom>
              <a:solidFill>
                <a:srgbClr val="FFFFFF"/>
              </a:solidFill>
              <a:ln>
                <a:noFill/>
              </a:ln>
              <a:extLst>
                <a:ext uri="{91240B29-F687-4F45-9708-019B960494DF}">
                  <a14:hiddenLine xmlns:a14="http://schemas.microsoft.com/office/drawing/2010/main" w="25400" cap="flat" cmpd="sng">
                    <a:solidFill>
                      <a:srgbClr val="000000"/>
                    </a:solidFill>
                    <a:bevel/>
                    <a:headEnd/>
                    <a:tailEnd/>
                  </a14:hiddenLine>
                </a:ext>
              </a:extLst>
            </p:spPr>
            <p:txBody>
              <a:bodyPr anchor="ct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b="1" i="1">
                  <a:solidFill>
                    <a:srgbClr val="FFFFFF"/>
                  </a:solidFill>
                  <a:latin typeface="Calibri" pitchFamily="34" charset="0"/>
                  <a:sym typeface="微软雅黑" pitchFamily="34" charset="-122"/>
                </a:endParaRPr>
              </a:p>
            </p:txBody>
          </p:sp>
        </p:grpSp>
        <p:grpSp>
          <p:nvGrpSpPr>
            <p:cNvPr id="81" name="组合 44"/>
            <p:cNvGrpSpPr>
              <a:grpSpLocks/>
            </p:cNvGrpSpPr>
            <p:nvPr/>
          </p:nvGrpSpPr>
          <p:grpSpPr bwMode="auto">
            <a:xfrm rot="20810404" flipH="1">
              <a:off x="1768475" y="2573338"/>
              <a:ext cx="3559175" cy="2592387"/>
              <a:chOff x="0" y="0"/>
              <a:chExt cx="4802035" cy="3497470"/>
            </a:xfrm>
          </p:grpSpPr>
          <p:sp>
            <p:nvSpPr>
              <p:cNvPr id="91" name="椭圆 3"/>
              <p:cNvSpPr>
                <a:spLocks noChangeArrowheads="1"/>
              </p:cNvSpPr>
              <p:nvPr/>
            </p:nvSpPr>
            <p:spPr bwMode="auto">
              <a:xfrm rot="3152971">
                <a:off x="606764" y="1884409"/>
                <a:ext cx="2270604" cy="164261"/>
              </a:xfrm>
              <a:custGeom>
                <a:avLst/>
                <a:gdLst>
                  <a:gd name="T0" fmla="*/ 0 w 5967726"/>
                  <a:gd name="T1" fmla="*/ 0 h 372256"/>
                  <a:gd name="T2" fmla="*/ 5967726 w 5967726"/>
                  <a:gd name="T3" fmla="*/ 372256 h 372256"/>
                </a:gdLst>
                <a:ahLst/>
                <a:cxnLst/>
                <a:rect l="T0" t="T1" r="T2" b="T3"/>
                <a:pathLst>
                  <a:path w="5967726" h="372256">
                    <a:moveTo>
                      <a:pt x="2983863" y="0"/>
                    </a:moveTo>
                    <a:cubicBezTo>
                      <a:pt x="4505610" y="0"/>
                      <a:pt x="5763890" y="161740"/>
                      <a:pt x="5967726" y="372256"/>
                    </a:cubicBezTo>
                    <a:lnTo>
                      <a:pt x="0" y="372256"/>
                    </a:lnTo>
                    <a:cubicBezTo>
                      <a:pt x="203837" y="161740"/>
                      <a:pt x="1462116" y="0"/>
                      <a:pt x="2983863" y="0"/>
                    </a:cubicBezTo>
                    <a:close/>
                  </a:path>
                </a:pathLst>
              </a:custGeom>
              <a:gradFill rotWithShape="1">
                <a:gsLst>
                  <a:gs pos="0">
                    <a:srgbClr val="F2F2F2"/>
                  </a:gs>
                  <a:gs pos="25999">
                    <a:srgbClr val="F2F2F2"/>
                  </a:gs>
                  <a:gs pos="100000">
                    <a:srgbClr val="7F7F7F"/>
                  </a:gs>
                </a:gsLst>
                <a:lin ang="5400000" scaled="1"/>
              </a:gradFill>
              <a:ln>
                <a:noFill/>
              </a:ln>
              <a:extLst>
                <a:ext uri="{91240B29-F687-4F45-9708-019B960494DF}">
                  <a14:hiddenLine xmlns:a14="http://schemas.microsoft.com/office/drawing/2010/main" w="25400" cap="flat" cmpd="sng">
                    <a:solidFill>
                      <a:srgbClr val="000000"/>
                    </a:solidFill>
                    <a:bevel/>
                    <a:headEnd/>
                    <a:tailEnd/>
                  </a14:hiddenLine>
                </a:ext>
              </a:extLst>
            </p:spPr>
            <p:txBody>
              <a:bodyPr anchor="ct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b="1" i="1">
                  <a:solidFill>
                    <a:srgbClr val="FFFFFF"/>
                  </a:solidFill>
                  <a:latin typeface="Calibri" pitchFamily="34" charset="0"/>
                  <a:sym typeface="微软雅黑" pitchFamily="34" charset="-122"/>
                </a:endParaRPr>
              </a:p>
            </p:txBody>
          </p:sp>
          <p:sp>
            <p:nvSpPr>
              <p:cNvPr id="92" name="椭圆 3"/>
              <p:cNvSpPr>
                <a:spLocks noChangeArrowheads="1"/>
              </p:cNvSpPr>
              <p:nvPr/>
            </p:nvSpPr>
            <p:spPr bwMode="auto">
              <a:xfrm rot="3152970" flipV="1">
                <a:off x="9389" y="2174696"/>
                <a:ext cx="2270604" cy="269178"/>
              </a:xfrm>
              <a:custGeom>
                <a:avLst/>
                <a:gdLst>
                  <a:gd name="T0" fmla="*/ 0 w 5967726"/>
                  <a:gd name="T1" fmla="*/ 0 h 372256"/>
                  <a:gd name="T2" fmla="*/ 5967726 w 5967726"/>
                  <a:gd name="T3" fmla="*/ 372256 h 372256"/>
                </a:gdLst>
                <a:ahLst/>
                <a:cxnLst/>
                <a:rect l="T0" t="T1" r="T2" b="T3"/>
                <a:pathLst>
                  <a:path w="5967726" h="372256">
                    <a:moveTo>
                      <a:pt x="2983863" y="0"/>
                    </a:moveTo>
                    <a:cubicBezTo>
                      <a:pt x="4505610" y="0"/>
                      <a:pt x="5763890" y="161740"/>
                      <a:pt x="5967726" y="372256"/>
                    </a:cubicBezTo>
                    <a:lnTo>
                      <a:pt x="0" y="372256"/>
                    </a:lnTo>
                    <a:cubicBezTo>
                      <a:pt x="203837" y="161740"/>
                      <a:pt x="1462116" y="0"/>
                      <a:pt x="2983863" y="0"/>
                    </a:cubicBezTo>
                    <a:close/>
                  </a:path>
                </a:pathLst>
              </a:custGeom>
              <a:gradFill rotWithShape="1">
                <a:gsLst>
                  <a:gs pos="0">
                    <a:srgbClr val="F2F2F2"/>
                  </a:gs>
                  <a:gs pos="25999">
                    <a:srgbClr val="F2F2F2"/>
                  </a:gs>
                  <a:gs pos="100000">
                    <a:srgbClr val="7F7F7F"/>
                  </a:gs>
                </a:gsLst>
                <a:lin ang="5400000" scaled="1"/>
              </a:gradFill>
              <a:ln>
                <a:noFill/>
              </a:ln>
              <a:extLst>
                <a:ext uri="{91240B29-F687-4F45-9708-019B960494DF}">
                  <a14:hiddenLine xmlns:a14="http://schemas.microsoft.com/office/drawing/2010/main" w="25400" cap="flat" cmpd="sng">
                    <a:solidFill>
                      <a:srgbClr val="000000"/>
                    </a:solidFill>
                    <a:bevel/>
                    <a:headEnd/>
                    <a:tailEnd/>
                  </a14:hiddenLine>
                </a:ext>
              </a:extLst>
            </p:spPr>
            <p:txBody>
              <a:bodyPr anchor="ct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b="1" i="1">
                  <a:solidFill>
                    <a:srgbClr val="FFFFFF"/>
                  </a:solidFill>
                  <a:latin typeface="Calibri" pitchFamily="34" charset="0"/>
                  <a:sym typeface="微软雅黑" pitchFamily="34" charset="-122"/>
                </a:endParaRPr>
              </a:p>
            </p:txBody>
          </p:sp>
          <p:grpSp>
            <p:nvGrpSpPr>
              <p:cNvPr id="93" name="组合 47"/>
              <p:cNvGrpSpPr>
                <a:grpSpLocks/>
              </p:cNvGrpSpPr>
              <p:nvPr/>
            </p:nvGrpSpPr>
            <p:grpSpPr bwMode="auto">
              <a:xfrm>
                <a:off x="0" y="0"/>
                <a:ext cx="4802035" cy="2934173"/>
                <a:chOff x="0" y="0"/>
                <a:chExt cx="4915319" cy="3003393"/>
              </a:xfrm>
            </p:grpSpPr>
            <p:sp>
              <p:nvSpPr>
                <p:cNvPr id="97" name="等腰三角形 15"/>
                <p:cNvSpPr>
                  <a:spLocks noChangeArrowheads="1"/>
                </p:cNvSpPr>
                <p:nvPr/>
              </p:nvSpPr>
              <p:spPr bwMode="auto">
                <a:xfrm rot="14439047">
                  <a:off x="955963" y="-955963"/>
                  <a:ext cx="3003393" cy="4915319"/>
                </a:xfrm>
                <a:custGeom>
                  <a:avLst/>
                  <a:gdLst>
                    <a:gd name="T0" fmla="*/ 0 w 3003393"/>
                    <a:gd name="T1" fmla="*/ 0 h 4915319"/>
                    <a:gd name="T2" fmla="*/ 3003393 w 3003393"/>
                    <a:gd name="T3" fmla="*/ 4915319 h 4915319"/>
                  </a:gdLst>
                  <a:ahLst/>
                  <a:cxnLst/>
                  <a:rect l="T0" t="T1" r="T2" b="T3"/>
                  <a:pathLst>
                    <a:path w="3003393" h="4915319">
                      <a:moveTo>
                        <a:pt x="2882797" y="4000352"/>
                      </a:moveTo>
                      <a:cubicBezTo>
                        <a:pt x="2749103" y="4228916"/>
                        <a:pt x="2521655" y="4380126"/>
                        <a:pt x="2266692" y="4428273"/>
                      </a:cubicBezTo>
                      <a:cubicBezTo>
                        <a:pt x="2259881" y="4450786"/>
                        <a:pt x="2251818" y="4473141"/>
                        <a:pt x="2242482" y="4495266"/>
                      </a:cubicBezTo>
                      <a:cubicBezTo>
                        <a:pt x="2092598" y="4850453"/>
                        <a:pt x="1671266" y="5011866"/>
                        <a:pt x="1301410" y="4855793"/>
                      </a:cubicBezTo>
                      <a:cubicBezTo>
                        <a:pt x="1154317" y="4793722"/>
                        <a:pt x="1037519" y="4690784"/>
                        <a:pt x="961256" y="4565925"/>
                      </a:cubicBezTo>
                      <a:cubicBezTo>
                        <a:pt x="817153" y="4584881"/>
                        <a:pt x="665102" y="4566083"/>
                        <a:pt x="519937" y="4504825"/>
                      </a:cubicBezTo>
                      <a:cubicBezTo>
                        <a:pt x="93912" y="4325049"/>
                        <a:pt x="-111492" y="3847648"/>
                        <a:pt x="61154" y="3438519"/>
                      </a:cubicBezTo>
                      <a:cubicBezTo>
                        <a:pt x="147073" y="3234912"/>
                        <a:pt x="310431" y="3086584"/>
                        <a:pt x="505483" y="3011358"/>
                      </a:cubicBezTo>
                      <a:cubicBezTo>
                        <a:pt x="456563" y="2881971"/>
                        <a:pt x="456220" y="2736651"/>
                        <a:pt x="513177" y="2601678"/>
                      </a:cubicBezTo>
                      <a:cubicBezTo>
                        <a:pt x="637150" y="2307892"/>
                        <a:pt x="985648" y="2174381"/>
                        <a:pt x="1291566" y="2303474"/>
                      </a:cubicBezTo>
                      <a:lnTo>
                        <a:pt x="1340585" y="2330197"/>
                      </a:lnTo>
                      <a:lnTo>
                        <a:pt x="1566019" y="0"/>
                      </a:lnTo>
                      <a:lnTo>
                        <a:pt x="1723456" y="2183063"/>
                      </a:lnTo>
                      <a:cubicBezTo>
                        <a:pt x="1900077" y="2069364"/>
                        <a:pt x="2132785" y="2044276"/>
                        <a:pt x="2346784" y="2134580"/>
                      </a:cubicBezTo>
                      <a:cubicBezTo>
                        <a:pt x="2662039" y="2267613"/>
                        <a:pt x="2826219" y="2604456"/>
                        <a:pt x="2739048" y="2913098"/>
                      </a:cubicBezTo>
                      <a:cubicBezTo>
                        <a:pt x="2989647" y="3172193"/>
                        <a:pt x="3078369" y="3555996"/>
                        <a:pt x="2934161" y="3897734"/>
                      </a:cubicBezTo>
                      <a:cubicBezTo>
                        <a:pt x="2919082" y="3933469"/>
                        <a:pt x="2901896" y="3967699"/>
                        <a:pt x="2882797" y="4000352"/>
                      </a:cubicBezTo>
                      <a:close/>
                    </a:path>
                  </a:pathLst>
                </a:custGeom>
                <a:gradFill rotWithShape="1">
                  <a:gsLst>
                    <a:gs pos="0">
                      <a:srgbClr val="FFC000"/>
                    </a:gs>
                    <a:gs pos="10999">
                      <a:srgbClr val="FFC000"/>
                    </a:gs>
                    <a:gs pos="56000">
                      <a:srgbClr val="FFC000"/>
                    </a:gs>
                    <a:gs pos="95000">
                      <a:srgbClr val="E36C09"/>
                    </a:gs>
                    <a:gs pos="100000">
                      <a:srgbClr val="E36C09"/>
                    </a:gs>
                  </a:gsLst>
                  <a:path path="rect">
                    <a:fillToRect l="50000" t="50000" r="50000" b="50000"/>
                  </a:path>
                </a:gradFill>
                <a:ln w="25400" cap="flat" cmpd="sng">
                  <a:solidFill>
                    <a:srgbClr val="FFFFFF"/>
                  </a:solidFill>
                  <a:bevel/>
                  <a:headEnd/>
                  <a:tailEnd/>
                </a:ln>
              </p:spPr>
              <p:txBody>
                <a:bodyPr anchor="ct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b="1" i="1">
                    <a:solidFill>
                      <a:srgbClr val="FFFFFF"/>
                    </a:solidFill>
                    <a:latin typeface="Calibri" pitchFamily="34" charset="0"/>
                    <a:sym typeface="微软雅黑" pitchFamily="34" charset="-122"/>
                  </a:endParaRPr>
                </a:p>
              </p:txBody>
            </p:sp>
            <p:sp>
              <p:nvSpPr>
                <p:cNvPr id="98" name="等腰三角形 15"/>
                <p:cNvSpPr>
                  <a:spLocks noChangeArrowheads="1"/>
                </p:cNvSpPr>
                <p:nvPr/>
              </p:nvSpPr>
              <p:spPr bwMode="auto">
                <a:xfrm rot="14439047">
                  <a:off x="1023784" y="-854036"/>
                  <a:ext cx="2757675" cy="4785302"/>
                </a:xfrm>
                <a:custGeom>
                  <a:avLst/>
                  <a:gdLst>
                    <a:gd name="T0" fmla="*/ 2882797 w 3003393"/>
                    <a:gd name="T1" fmla="*/ 4344816 h 5259783"/>
                    <a:gd name="T2" fmla="*/ 2266692 w 3003393"/>
                    <a:gd name="T3" fmla="*/ 4772737 h 5259783"/>
                    <a:gd name="T4" fmla="*/ 2242482 w 3003393"/>
                    <a:gd name="T5" fmla="*/ 4839730 h 5259783"/>
                    <a:gd name="T6" fmla="*/ 1301410 w 3003393"/>
                    <a:gd name="T7" fmla="*/ 5200257 h 5259783"/>
                    <a:gd name="T8" fmla="*/ 961256 w 3003393"/>
                    <a:gd name="T9" fmla="*/ 4910389 h 5259783"/>
                    <a:gd name="T10" fmla="*/ 519937 w 3003393"/>
                    <a:gd name="T11" fmla="*/ 4849289 h 5259783"/>
                    <a:gd name="T12" fmla="*/ 61154 w 3003393"/>
                    <a:gd name="T13" fmla="*/ 3782983 h 5259783"/>
                    <a:gd name="T14" fmla="*/ 505483 w 3003393"/>
                    <a:gd name="T15" fmla="*/ 3355822 h 5259783"/>
                    <a:gd name="T16" fmla="*/ 513177 w 3003393"/>
                    <a:gd name="T17" fmla="*/ 2946142 h 5259783"/>
                    <a:gd name="T18" fmla="*/ 1291566 w 3003393"/>
                    <a:gd name="T19" fmla="*/ 2647938 h 5259783"/>
                    <a:gd name="T20" fmla="*/ 1340585 w 3003393"/>
                    <a:gd name="T21" fmla="*/ 2674661 h 5259783"/>
                    <a:gd name="T22" fmla="*/ 1551653 w 3003393"/>
                    <a:gd name="T23" fmla="*/ 0 h 5259783"/>
                    <a:gd name="T24" fmla="*/ 1723456 w 3003393"/>
                    <a:gd name="T25" fmla="*/ 2527527 h 5259783"/>
                    <a:gd name="T26" fmla="*/ 2346784 w 3003393"/>
                    <a:gd name="T27" fmla="*/ 2479044 h 5259783"/>
                    <a:gd name="T28" fmla="*/ 2739048 w 3003393"/>
                    <a:gd name="T29" fmla="*/ 3257562 h 5259783"/>
                    <a:gd name="T30" fmla="*/ 2934161 w 3003393"/>
                    <a:gd name="T31" fmla="*/ 4242198 h 5259783"/>
                    <a:gd name="T32" fmla="*/ 2882797 w 3003393"/>
                    <a:gd name="T33" fmla="*/ 4344816 h 52597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03393"/>
                    <a:gd name="T52" fmla="*/ 0 h 5259783"/>
                    <a:gd name="T53" fmla="*/ 3003393 w 3003393"/>
                    <a:gd name="T54" fmla="*/ 5259783 h 52597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03393" h="5259783">
                      <a:moveTo>
                        <a:pt x="2882797" y="4344816"/>
                      </a:moveTo>
                      <a:cubicBezTo>
                        <a:pt x="2749103" y="4573380"/>
                        <a:pt x="2521655" y="4724590"/>
                        <a:pt x="2266692" y="4772737"/>
                      </a:cubicBezTo>
                      <a:cubicBezTo>
                        <a:pt x="2259881" y="4795250"/>
                        <a:pt x="2251818" y="4817605"/>
                        <a:pt x="2242482" y="4839730"/>
                      </a:cubicBezTo>
                      <a:cubicBezTo>
                        <a:pt x="2092598" y="5194917"/>
                        <a:pt x="1671266" y="5356330"/>
                        <a:pt x="1301410" y="5200257"/>
                      </a:cubicBezTo>
                      <a:cubicBezTo>
                        <a:pt x="1154317" y="5138186"/>
                        <a:pt x="1037519" y="5035248"/>
                        <a:pt x="961256" y="4910389"/>
                      </a:cubicBezTo>
                      <a:cubicBezTo>
                        <a:pt x="817153" y="4929345"/>
                        <a:pt x="665102" y="4910547"/>
                        <a:pt x="519937" y="4849289"/>
                      </a:cubicBezTo>
                      <a:cubicBezTo>
                        <a:pt x="93912" y="4669513"/>
                        <a:pt x="-111492" y="4192112"/>
                        <a:pt x="61154" y="3782983"/>
                      </a:cubicBezTo>
                      <a:cubicBezTo>
                        <a:pt x="147073" y="3579376"/>
                        <a:pt x="310431" y="3431048"/>
                        <a:pt x="505483" y="3355822"/>
                      </a:cubicBezTo>
                      <a:cubicBezTo>
                        <a:pt x="456563" y="3226435"/>
                        <a:pt x="456220" y="3081115"/>
                        <a:pt x="513177" y="2946142"/>
                      </a:cubicBezTo>
                      <a:cubicBezTo>
                        <a:pt x="637150" y="2652356"/>
                        <a:pt x="985648" y="2518845"/>
                        <a:pt x="1291566" y="2647938"/>
                      </a:cubicBezTo>
                      <a:lnTo>
                        <a:pt x="1340585" y="2674661"/>
                      </a:lnTo>
                      <a:lnTo>
                        <a:pt x="1551653" y="0"/>
                      </a:lnTo>
                      <a:cubicBezTo>
                        <a:pt x="1604132" y="727688"/>
                        <a:pt x="1670977" y="1799839"/>
                        <a:pt x="1723456" y="2527527"/>
                      </a:cubicBezTo>
                      <a:cubicBezTo>
                        <a:pt x="1900077" y="2413828"/>
                        <a:pt x="2132785" y="2388740"/>
                        <a:pt x="2346784" y="2479044"/>
                      </a:cubicBezTo>
                      <a:cubicBezTo>
                        <a:pt x="2662039" y="2612077"/>
                        <a:pt x="2826219" y="2948920"/>
                        <a:pt x="2739048" y="3257562"/>
                      </a:cubicBezTo>
                      <a:cubicBezTo>
                        <a:pt x="2989647" y="3516657"/>
                        <a:pt x="3078369" y="3900460"/>
                        <a:pt x="2934161" y="4242198"/>
                      </a:cubicBezTo>
                      <a:cubicBezTo>
                        <a:pt x="2919082" y="4277933"/>
                        <a:pt x="2901896" y="4312163"/>
                        <a:pt x="2882797" y="4344816"/>
                      </a:cubicBezTo>
                      <a:close/>
                    </a:path>
                  </a:pathLst>
                </a:custGeom>
                <a:noFill/>
                <a:ln w="38100" cap="flat" cmpd="sng">
                  <a:solidFill>
                    <a:srgbClr val="FFFFFF"/>
                  </a:solidFill>
                  <a:bevel/>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b="1" i="1">
                    <a:solidFill>
                      <a:srgbClr val="FFFFFF"/>
                    </a:solidFill>
                    <a:latin typeface="Calibri" pitchFamily="34" charset="0"/>
                    <a:sym typeface="微软雅黑" pitchFamily="34" charset="-122"/>
                  </a:endParaRPr>
                </a:p>
              </p:txBody>
            </p:sp>
          </p:grpSp>
          <p:sp>
            <p:nvSpPr>
              <p:cNvPr id="94" name="矩形 48"/>
              <p:cNvSpPr>
                <a:spLocks noChangeArrowheads="1"/>
              </p:cNvSpPr>
              <p:nvPr/>
            </p:nvSpPr>
            <p:spPr bwMode="auto">
              <a:xfrm rot="3152971">
                <a:off x="496515" y="1965183"/>
                <a:ext cx="2296636" cy="27324"/>
              </a:xfrm>
              <a:prstGeom prst="rect">
                <a:avLst/>
              </a:prstGeom>
              <a:gradFill rotWithShape="1">
                <a:gsLst>
                  <a:gs pos="0">
                    <a:srgbClr val="F2F2F2"/>
                  </a:gs>
                  <a:gs pos="1999">
                    <a:srgbClr val="F2F2F2"/>
                  </a:gs>
                  <a:gs pos="49628">
                    <a:srgbClr val="7F7F7F"/>
                  </a:gs>
                  <a:gs pos="100000">
                    <a:srgbClr val="F2F2F2"/>
                  </a:gs>
                </a:gsLst>
                <a:lin ang="10800000" scaled="1"/>
              </a:gradFill>
              <a:ln>
                <a:noFill/>
              </a:ln>
              <a:extLst>
                <a:ext uri="{91240B29-F687-4F45-9708-019B960494DF}">
                  <a14:hiddenLine xmlns:a14="http://schemas.microsoft.com/office/drawing/2010/main" w="25400" cap="flat" cmpd="sng">
                    <a:solidFill>
                      <a:srgbClr val="000000"/>
                    </a:solidFill>
                    <a:bevel/>
                    <a:headEnd/>
                    <a:tailEnd/>
                  </a14:hiddenLine>
                </a:ext>
              </a:extLst>
            </p:spPr>
            <p:txBody>
              <a:bodyPr anchor="ct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b="1" i="1">
                  <a:solidFill>
                    <a:srgbClr val="FFFFFF"/>
                  </a:solidFill>
                  <a:latin typeface="Calibri" pitchFamily="34" charset="0"/>
                  <a:sym typeface="微软雅黑" pitchFamily="34" charset="-122"/>
                </a:endParaRPr>
              </a:p>
            </p:txBody>
          </p:sp>
          <p:sp>
            <p:nvSpPr>
              <p:cNvPr id="95" name="矩形 49"/>
              <p:cNvSpPr>
                <a:spLocks noChangeArrowheads="1"/>
              </p:cNvSpPr>
              <p:nvPr/>
            </p:nvSpPr>
            <p:spPr bwMode="auto">
              <a:xfrm rot="3152971">
                <a:off x="123144" y="2235641"/>
                <a:ext cx="2296636" cy="27324"/>
              </a:xfrm>
              <a:prstGeom prst="rect">
                <a:avLst/>
              </a:prstGeom>
              <a:gradFill rotWithShape="1">
                <a:gsLst>
                  <a:gs pos="0">
                    <a:srgbClr val="F2F2F2"/>
                  </a:gs>
                  <a:gs pos="1999">
                    <a:srgbClr val="F2F2F2"/>
                  </a:gs>
                  <a:gs pos="49628">
                    <a:srgbClr val="7F7F7F"/>
                  </a:gs>
                  <a:gs pos="100000">
                    <a:srgbClr val="F2F2F2"/>
                  </a:gs>
                </a:gsLst>
                <a:lin ang="10800000" scaled="1"/>
              </a:gradFill>
              <a:ln>
                <a:noFill/>
              </a:ln>
              <a:extLst>
                <a:ext uri="{91240B29-F687-4F45-9708-019B960494DF}">
                  <a14:hiddenLine xmlns:a14="http://schemas.microsoft.com/office/drawing/2010/main" w="25400" cap="flat" cmpd="sng">
                    <a:solidFill>
                      <a:srgbClr val="000000"/>
                    </a:solidFill>
                    <a:bevel/>
                    <a:headEnd/>
                    <a:tailEnd/>
                  </a14:hiddenLine>
                </a:ext>
              </a:extLst>
            </p:spPr>
            <p:txBody>
              <a:bodyPr anchor="ct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b="1" i="1">
                  <a:solidFill>
                    <a:srgbClr val="FFFFFF"/>
                  </a:solidFill>
                  <a:latin typeface="Calibri" pitchFamily="34" charset="0"/>
                  <a:sym typeface="微软雅黑" pitchFamily="34" charset="-122"/>
                </a:endParaRPr>
              </a:p>
            </p:txBody>
          </p:sp>
          <p:sp>
            <p:nvSpPr>
              <p:cNvPr id="96" name="矩形 50"/>
              <p:cNvSpPr>
                <a:spLocks noChangeArrowheads="1"/>
              </p:cNvSpPr>
              <p:nvPr/>
            </p:nvSpPr>
            <p:spPr bwMode="auto">
              <a:xfrm rot="19371522">
                <a:off x="1188806" y="570670"/>
                <a:ext cx="432000" cy="2926800"/>
              </a:xfrm>
              <a:prstGeom prst="rect">
                <a:avLst/>
              </a:prstGeom>
              <a:solidFill>
                <a:srgbClr val="FFFFFF"/>
              </a:solidFill>
              <a:ln>
                <a:noFill/>
              </a:ln>
              <a:extLst>
                <a:ext uri="{91240B29-F687-4F45-9708-019B960494DF}">
                  <a14:hiddenLine xmlns:a14="http://schemas.microsoft.com/office/drawing/2010/main" w="25400" cap="flat" cmpd="sng">
                    <a:solidFill>
                      <a:srgbClr val="000000"/>
                    </a:solidFill>
                    <a:bevel/>
                    <a:headEnd/>
                    <a:tailEnd/>
                  </a14:hiddenLine>
                </a:ext>
              </a:extLst>
            </p:spPr>
            <p:txBody>
              <a:bodyPr anchor="ct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b="1" i="1">
                  <a:solidFill>
                    <a:srgbClr val="FFFFFF"/>
                  </a:solidFill>
                  <a:latin typeface="Calibri" pitchFamily="34" charset="0"/>
                  <a:sym typeface="微软雅黑" pitchFamily="34" charset="-122"/>
                </a:endParaRPr>
              </a:p>
            </p:txBody>
          </p:sp>
        </p:grpSp>
        <p:grpSp>
          <p:nvGrpSpPr>
            <p:cNvPr id="82" name="组合 53"/>
            <p:cNvGrpSpPr>
              <a:grpSpLocks/>
            </p:cNvGrpSpPr>
            <p:nvPr/>
          </p:nvGrpSpPr>
          <p:grpSpPr bwMode="auto">
            <a:xfrm rot="806428">
              <a:off x="3197226" y="4418013"/>
              <a:ext cx="3559175" cy="2592387"/>
              <a:chOff x="0" y="0"/>
              <a:chExt cx="4802035" cy="3497470"/>
            </a:xfrm>
          </p:grpSpPr>
          <p:sp>
            <p:nvSpPr>
              <p:cNvPr id="83" name="椭圆 3"/>
              <p:cNvSpPr>
                <a:spLocks noChangeArrowheads="1"/>
              </p:cNvSpPr>
              <p:nvPr/>
            </p:nvSpPr>
            <p:spPr bwMode="auto">
              <a:xfrm rot="3152971">
                <a:off x="602510" y="1893027"/>
                <a:ext cx="2270604" cy="153546"/>
              </a:xfrm>
              <a:custGeom>
                <a:avLst/>
                <a:gdLst>
                  <a:gd name="T0" fmla="*/ 0 w 5967726"/>
                  <a:gd name="T1" fmla="*/ 0 h 372256"/>
                  <a:gd name="T2" fmla="*/ 5967726 w 5967726"/>
                  <a:gd name="T3" fmla="*/ 372256 h 372256"/>
                </a:gdLst>
                <a:ahLst/>
                <a:cxnLst/>
                <a:rect l="T0" t="T1" r="T2" b="T3"/>
                <a:pathLst>
                  <a:path w="5967726" h="372256">
                    <a:moveTo>
                      <a:pt x="2983863" y="0"/>
                    </a:moveTo>
                    <a:cubicBezTo>
                      <a:pt x="4505610" y="0"/>
                      <a:pt x="5763890" y="161740"/>
                      <a:pt x="5967726" y="372256"/>
                    </a:cubicBezTo>
                    <a:lnTo>
                      <a:pt x="0" y="372256"/>
                    </a:lnTo>
                    <a:cubicBezTo>
                      <a:pt x="203837" y="161740"/>
                      <a:pt x="1462116" y="0"/>
                      <a:pt x="2983863" y="0"/>
                    </a:cubicBezTo>
                    <a:close/>
                  </a:path>
                </a:pathLst>
              </a:custGeom>
              <a:gradFill rotWithShape="1">
                <a:gsLst>
                  <a:gs pos="0">
                    <a:srgbClr val="F2F2F2"/>
                  </a:gs>
                  <a:gs pos="25999">
                    <a:srgbClr val="F2F2F2"/>
                  </a:gs>
                  <a:gs pos="100000">
                    <a:srgbClr val="7F7F7F"/>
                  </a:gs>
                </a:gsLst>
                <a:lin ang="5400000" scaled="1"/>
              </a:gradFill>
              <a:ln>
                <a:noFill/>
              </a:ln>
              <a:extLst>
                <a:ext uri="{91240B29-F687-4F45-9708-019B960494DF}">
                  <a14:hiddenLine xmlns:a14="http://schemas.microsoft.com/office/drawing/2010/main" w="25400" cap="flat" cmpd="sng">
                    <a:solidFill>
                      <a:srgbClr val="000000"/>
                    </a:solidFill>
                    <a:bevel/>
                    <a:headEnd/>
                    <a:tailEnd/>
                  </a14:hiddenLine>
                </a:ext>
              </a:extLst>
            </p:spPr>
            <p:txBody>
              <a:bodyPr anchor="ct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b="1" i="1">
                  <a:solidFill>
                    <a:srgbClr val="FFFFFF"/>
                  </a:solidFill>
                  <a:latin typeface="Calibri" pitchFamily="34" charset="0"/>
                  <a:sym typeface="微软雅黑" pitchFamily="34" charset="-122"/>
                </a:endParaRPr>
              </a:p>
            </p:txBody>
          </p:sp>
          <p:sp>
            <p:nvSpPr>
              <p:cNvPr id="84" name="椭圆 3"/>
              <p:cNvSpPr>
                <a:spLocks noChangeArrowheads="1"/>
              </p:cNvSpPr>
              <p:nvPr/>
            </p:nvSpPr>
            <p:spPr bwMode="auto">
              <a:xfrm rot="3152970" flipV="1">
                <a:off x="12199" y="2176084"/>
                <a:ext cx="2270604" cy="262097"/>
              </a:xfrm>
              <a:custGeom>
                <a:avLst/>
                <a:gdLst>
                  <a:gd name="T0" fmla="*/ 0 w 5967726"/>
                  <a:gd name="T1" fmla="*/ 0 h 372256"/>
                  <a:gd name="T2" fmla="*/ 5967726 w 5967726"/>
                  <a:gd name="T3" fmla="*/ 372256 h 372256"/>
                </a:gdLst>
                <a:ahLst/>
                <a:cxnLst/>
                <a:rect l="T0" t="T1" r="T2" b="T3"/>
                <a:pathLst>
                  <a:path w="5967726" h="372256">
                    <a:moveTo>
                      <a:pt x="2983863" y="0"/>
                    </a:moveTo>
                    <a:cubicBezTo>
                      <a:pt x="4505610" y="0"/>
                      <a:pt x="5763890" y="161740"/>
                      <a:pt x="5967726" y="372256"/>
                    </a:cubicBezTo>
                    <a:lnTo>
                      <a:pt x="0" y="372256"/>
                    </a:lnTo>
                    <a:cubicBezTo>
                      <a:pt x="203837" y="161740"/>
                      <a:pt x="1462116" y="0"/>
                      <a:pt x="2983863" y="0"/>
                    </a:cubicBezTo>
                    <a:close/>
                  </a:path>
                </a:pathLst>
              </a:custGeom>
              <a:gradFill rotWithShape="1">
                <a:gsLst>
                  <a:gs pos="0">
                    <a:srgbClr val="F2F2F2"/>
                  </a:gs>
                  <a:gs pos="25999">
                    <a:srgbClr val="F2F2F2"/>
                  </a:gs>
                  <a:gs pos="100000">
                    <a:srgbClr val="7F7F7F"/>
                  </a:gs>
                </a:gsLst>
                <a:lin ang="5400000" scaled="1"/>
              </a:gradFill>
              <a:ln>
                <a:noFill/>
              </a:ln>
              <a:extLst>
                <a:ext uri="{91240B29-F687-4F45-9708-019B960494DF}">
                  <a14:hiddenLine xmlns:a14="http://schemas.microsoft.com/office/drawing/2010/main" w="25400" cap="flat" cmpd="sng">
                    <a:solidFill>
                      <a:srgbClr val="000000"/>
                    </a:solidFill>
                    <a:bevel/>
                    <a:headEnd/>
                    <a:tailEnd/>
                  </a14:hiddenLine>
                </a:ext>
              </a:extLst>
            </p:spPr>
            <p:txBody>
              <a:bodyPr anchor="ct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b="1" i="1">
                  <a:solidFill>
                    <a:srgbClr val="FFFFFF"/>
                  </a:solidFill>
                  <a:latin typeface="Calibri" pitchFamily="34" charset="0"/>
                  <a:sym typeface="微软雅黑" pitchFamily="34" charset="-122"/>
                </a:endParaRPr>
              </a:p>
            </p:txBody>
          </p:sp>
          <p:grpSp>
            <p:nvGrpSpPr>
              <p:cNvPr id="85" name="组合 56"/>
              <p:cNvGrpSpPr>
                <a:grpSpLocks/>
              </p:cNvGrpSpPr>
              <p:nvPr/>
            </p:nvGrpSpPr>
            <p:grpSpPr bwMode="auto">
              <a:xfrm>
                <a:off x="0" y="0"/>
                <a:ext cx="4802035" cy="2934173"/>
                <a:chOff x="0" y="0"/>
                <a:chExt cx="4915319" cy="3003393"/>
              </a:xfrm>
            </p:grpSpPr>
            <p:sp>
              <p:nvSpPr>
                <p:cNvPr id="89" name="等腰三角形 15"/>
                <p:cNvSpPr>
                  <a:spLocks noChangeArrowheads="1"/>
                </p:cNvSpPr>
                <p:nvPr/>
              </p:nvSpPr>
              <p:spPr bwMode="auto">
                <a:xfrm rot="14439047">
                  <a:off x="955963" y="-955963"/>
                  <a:ext cx="3003393" cy="4915319"/>
                </a:xfrm>
                <a:custGeom>
                  <a:avLst/>
                  <a:gdLst>
                    <a:gd name="T0" fmla="*/ 0 w 3003393"/>
                    <a:gd name="T1" fmla="*/ 0 h 4915319"/>
                    <a:gd name="T2" fmla="*/ 3003393 w 3003393"/>
                    <a:gd name="T3" fmla="*/ 4915319 h 4915319"/>
                  </a:gdLst>
                  <a:ahLst/>
                  <a:cxnLst/>
                  <a:rect l="T0" t="T1" r="T2" b="T3"/>
                  <a:pathLst>
                    <a:path w="3003393" h="4915319">
                      <a:moveTo>
                        <a:pt x="2882797" y="4000352"/>
                      </a:moveTo>
                      <a:cubicBezTo>
                        <a:pt x="2749103" y="4228916"/>
                        <a:pt x="2521655" y="4380126"/>
                        <a:pt x="2266692" y="4428273"/>
                      </a:cubicBezTo>
                      <a:cubicBezTo>
                        <a:pt x="2259881" y="4450786"/>
                        <a:pt x="2251818" y="4473141"/>
                        <a:pt x="2242482" y="4495266"/>
                      </a:cubicBezTo>
                      <a:cubicBezTo>
                        <a:pt x="2092598" y="4850453"/>
                        <a:pt x="1671266" y="5011866"/>
                        <a:pt x="1301410" y="4855793"/>
                      </a:cubicBezTo>
                      <a:cubicBezTo>
                        <a:pt x="1154317" y="4793722"/>
                        <a:pt x="1037519" y="4690784"/>
                        <a:pt x="961256" y="4565925"/>
                      </a:cubicBezTo>
                      <a:cubicBezTo>
                        <a:pt x="817153" y="4584881"/>
                        <a:pt x="665102" y="4566083"/>
                        <a:pt x="519937" y="4504825"/>
                      </a:cubicBezTo>
                      <a:cubicBezTo>
                        <a:pt x="93912" y="4325049"/>
                        <a:pt x="-111492" y="3847648"/>
                        <a:pt x="61154" y="3438519"/>
                      </a:cubicBezTo>
                      <a:cubicBezTo>
                        <a:pt x="147073" y="3234912"/>
                        <a:pt x="310431" y="3086584"/>
                        <a:pt x="505483" y="3011358"/>
                      </a:cubicBezTo>
                      <a:cubicBezTo>
                        <a:pt x="456563" y="2881971"/>
                        <a:pt x="456220" y="2736651"/>
                        <a:pt x="513177" y="2601678"/>
                      </a:cubicBezTo>
                      <a:cubicBezTo>
                        <a:pt x="637150" y="2307892"/>
                        <a:pt x="985648" y="2174381"/>
                        <a:pt x="1291566" y="2303474"/>
                      </a:cubicBezTo>
                      <a:lnTo>
                        <a:pt x="1340585" y="2330197"/>
                      </a:lnTo>
                      <a:lnTo>
                        <a:pt x="1566019" y="0"/>
                      </a:lnTo>
                      <a:lnTo>
                        <a:pt x="1723456" y="2183063"/>
                      </a:lnTo>
                      <a:cubicBezTo>
                        <a:pt x="1900077" y="2069364"/>
                        <a:pt x="2132785" y="2044276"/>
                        <a:pt x="2346784" y="2134580"/>
                      </a:cubicBezTo>
                      <a:cubicBezTo>
                        <a:pt x="2662039" y="2267613"/>
                        <a:pt x="2826219" y="2604456"/>
                        <a:pt x="2739048" y="2913098"/>
                      </a:cubicBezTo>
                      <a:cubicBezTo>
                        <a:pt x="2989647" y="3172193"/>
                        <a:pt x="3078369" y="3555996"/>
                        <a:pt x="2934161" y="3897734"/>
                      </a:cubicBezTo>
                      <a:cubicBezTo>
                        <a:pt x="2919082" y="3933469"/>
                        <a:pt x="2901896" y="3967699"/>
                        <a:pt x="2882797" y="4000352"/>
                      </a:cubicBezTo>
                      <a:close/>
                    </a:path>
                  </a:pathLst>
                </a:custGeom>
                <a:gradFill rotWithShape="1">
                  <a:gsLst>
                    <a:gs pos="0">
                      <a:srgbClr val="3FFF8D"/>
                    </a:gs>
                    <a:gs pos="10999">
                      <a:srgbClr val="3FFF8D"/>
                    </a:gs>
                    <a:gs pos="56000">
                      <a:srgbClr val="00D255"/>
                    </a:gs>
                    <a:gs pos="95000">
                      <a:srgbClr val="008E40"/>
                    </a:gs>
                    <a:gs pos="100000">
                      <a:srgbClr val="008E40"/>
                    </a:gs>
                  </a:gsLst>
                  <a:path path="rect">
                    <a:fillToRect l="50000" t="50000" r="50000" b="50000"/>
                  </a:path>
                </a:gradFill>
                <a:ln w="25400" cap="flat" cmpd="sng">
                  <a:solidFill>
                    <a:srgbClr val="FFFFFF"/>
                  </a:solidFill>
                  <a:bevel/>
                  <a:headEnd/>
                  <a:tailEnd/>
                </a:ln>
              </p:spPr>
              <p:txBody>
                <a:bodyPr anchor="ct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b="1" i="1">
                    <a:solidFill>
                      <a:srgbClr val="FFFFFF"/>
                    </a:solidFill>
                    <a:latin typeface="Calibri" pitchFamily="34" charset="0"/>
                    <a:sym typeface="微软雅黑" pitchFamily="34" charset="-122"/>
                  </a:endParaRPr>
                </a:p>
              </p:txBody>
            </p:sp>
            <p:sp>
              <p:nvSpPr>
                <p:cNvPr id="90" name="等腰三角形 15"/>
                <p:cNvSpPr>
                  <a:spLocks noChangeArrowheads="1"/>
                </p:cNvSpPr>
                <p:nvPr/>
              </p:nvSpPr>
              <p:spPr bwMode="auto">
                <a:xfrm rot="14439047">
                  <a:off x="1023784" y="-854036"/>
                  <a:ext cx="2757675" cy="4785302"/>
                </a:xfrm>
                <a:custGeom>
                  <a:avLst/>
                  <a:gdLst>
                    <a:gd name="T0" fmla="*/ 2882797 w 3003393"/>
                    <a:gd name="T1" fmla="*/ 4344816 h 5259783"/>
                    <a:gd name="T2" fmla="*/ 2266692 w 3003393"/>
                    <a:gd name="T3" fmla="*/ 4772737 h 5259783"/>
                    <a:gd name="T4" fmla="*/ 2242482 w 3003393"/>
                    <a:gd name="T5" fmla="*/ 4839730 h 5259783"/>
                    <a:gd name="T6" fmla="*/ 1301410 w 3003393"/>
                    <a:gd name="T7" fmla="*/ 5200257 h 5259783"/>
                    <a:gd name="T8" fmla="*/ 961256 w 3003393"/>
                    <a:gd name="T9" fmla="*/ 4910389 h 5259783"/>
                    <a:gd name="T10" fmla="*/ 519937 w 3003393"/>
                    <a:gd name="T11" fmla="*/ 4849289 h 5259783"/>
                    <a:gd name="T12" fmla="*/ 61154 w 3003393"/>
                    <a:gd name="T13" fmla="*/ 3782983 h 5259783"/>
                    <a:gd name="T14" fmla="*/ 505483 w 3003393"/>
                    <a:gd name="T15" fmla="*/ 3355822 h 5259783"/>
                    <a:gd name="T16" fmla="*/ 513177 w 3003393"/>
                    <a:gd name="T17" fmla="*/ 2946142 h 5259783"/>
                    <a:gd name="T18" fmla="*/ 1291566 w 3003393"/>
                    <a:gd name="T19" fmla="*/ 2647938 h 5259783"/>
                    <a:gd name="T20" fmla="*/ 1340585 w 3003393"/>
                    <a:gd name="T21" fmla="*/ 2674661 h 5259783"/>
                    <a:gd name="T22" fmla="*/ 1551653 w 3003393"/>
                    <a:gd name="T23" fmla="*/ 0 h 5259783"/>
                    <a:gd name="T24" fmla="*/ 1723456 w 3003393"/>
                    <a:gd name="T25" fmla="*/ 2527527 h 5259783"/>
                    <a:gd name="T26" fmla="*/ 2346784 w 3003393"/>
                    <a:gd name="T27" fmla="*/ 2479044 h 5259783"/>
                    <a:gd name="T28" fmla="*/ 2739048 w 3003393"/>
                    <a:gd name="T29" fmla="*/ 3257562 h 5259783"/>
                    <a:gd name="T30" fmla="*/ 2934161 w 3003393"/>
                    <a:gd name="T31" fmla="*/ 4242198 h 5259783"/>
                    <a:gd name="T32" fmla="*/ 2882797 w 3003393"/>
                    <a:gd name="T33" fmla="*/ 4344816 h 52597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03393"/>
                    <a:gd name="T52" fmla="*/ 0 h 5259783"/>
                    <a:gd name="T53" fmla="*/ 3003393 w 3003393"/>
                    <a:gd name="T54" fmla="*/ 5259783 h 52597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03393" h="5259783">
                      <a:moveTo>
                        <a:pt x="2882797" y="4344816"/>
                      </a:moveTo>
                      <a:cubicBezTo>
                        <a:pt x="2749103" y="4573380"/>
                        <a:pt x="2521655" y="4724590"/>
                        <a:pt x="2266692" y="4772737"/>
                      </a:cubicBezTo>
                      <a:cubicBezTo>
                        <a:pt x="2259881" y="4795250"/>
                        <a:pt x="2251818" y="4817605"/>
                        <a:pt x="2242482" y="4839730"/>
                      </a:cubicBezTo>
                      <a:cubicBezTo>
                        <a:pt x="2092598" y="5194917"/>
                        <a:pt x="1671266" y="5356330"/>
                        <a:pt x="1301410" y="5200257"/>
                      </a:cubicBezTo>
                      <a:cubicBezTo>
                        <a:pt x="1154317" y="5138186"/>
                        <a:pt x="1037519" y="5035248"/>
                        <a:pt x="961256" y="4910389"/>
                      </a:cubicBezTo>
                      <a:cubicBezTo>
                        <a:pt x="817153" y="4929345"/>
                        <a:pt x="665102" y="4910547"/>
                        <a:pt x="519937" y="4849289"/>
                      </a:cubicBezTo>
                      <a:cubicBezTo>
                        <a:pt x="93912" y="4669513"/>
                        <a:pt x="-111492" y="4192112"/>
                        <a:pt x="61154" y="3782983"/>
                      </a:cubicBezTo>
                      <a:cubicBezTo>
                        <a:pt x="147073" y="3579376"/>
                        <a:pt x="310431" y="3431048"/>
                        <a:pt x="505483" y="3355822"/>
                      </a:cubicBezTo>
                      <a:cubicBezTo>
                        <a:pt x="456563" y="3226435"/>
                        <a:pt x="456220" y="3081115"/>
                        <a:pt x="513177" y="2946142"/>
                      </a:cubicBezTo>
                      <a:cubicBezTo>
                        <a:pt x="637150" y="2652356"/>
                        <a:pt x="985648" y="2518845"/>
                        <a:pt x="1291566" y="2647938"/>
                      </a:cubicBezTo>
                      <a:lnTo>
                        <a:pt x="1340585" y="2674661"/>
                      </a:lnTo>
                      <a:lnTo>
                        <a:pt x="1551653" y="0"/>
                      </a:lnTo>
                      <a:cubicBezTo>
                        <a:pt x="1604132" y="727688"/>
                        <a:pt x="1670977" y="1799839"/>
                        <a:pt x="1723456" y="2527527"/>
                      </a:cubicBezTo>
                      <a:cubicBezTo>
                        <a:pt x="1900077" y="2413828"/>
                        <a:pt x="2132785" y="2388740"/>
                        <a:pt x="2346784" y="2479044"/>
                      </a:cubicBezTo>
                      <a:cubicBezTo>
                        <a:pt x="2662039" y="2612077"/>
                        <a:pt x="2826219" y="2948920"/>
                        <a:pt x="2739048" y="3257562"/>
                      </a:cubicBezTo>
                      <a:cubicBezTo>
                        <a:pt x="2989647" y="3516657"/>
                        <a:pt x="3078369" y="3900460"/>
                        <a:pt x="2934161" y="4242198"/>
                      </a:cubicBezTo>
                      <a:cubicBezTo>
                        <a:pt x="2919082" y="4277933"/>
                        <a:pt x="2901896" y="4312163"/>
                        <a:pt x="2882797" y="4344816"/>
                      </a:cubicBezTo>
                      <a:close/>
                    </a:path>
                  </a:pathLst>
                </a:custGeom>
                <a:noFill/>
                <a:ln w="38100" cap="flat" cmpd="sng">
                  <a:solidFill>
                    <a:srgbClr val="FFFFFF"/>
                  </a:solidFill>
                  <a:bevel/>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b="1" i="1">
                    <a:solidFill>
                      <a:srgbClr val="FFFFFF"/>
                    </a:solidFill>
                    <a:latin typeface="Calibri" pitchFamily="34" charset="0"/>
                    <a:sym typeface="微软雅黑" pitchFamily="34" charset="-122"/>
                  </a:endParaRPr>
                </a:p>
              </p:txBody>
            </p:sp>
          </p:grpSp>
          <p:sp>
            <p:nvSpPr>
              <p:cNvPr id="86" name="矩形 57"/>
              <p:cNvSpPr>
                <a:spLocks noChangeArrowheads="1"/>
              </p:cNvSpPr>
              <p:nvPr/>
            </p:nvSpPr>
            <p:spPr bwMode="auto">
              <a:xfrm rot="3152971">
                <a:off x="496515" y="1965183"/>
                <a:ext cx="2296636" cy="27324"/>
              </a:xfrm>
              <a:prstGeom prst="rect">
                <a:avLst/>
              </a:prstGeom>
              <a:gradFill rotWithShape="1">
                <a:gsLst>
                  <a:gs pos="0">
                    <a:srgbClr val="F2F2F2"/>
                  </a:gs>
                  <a:gs pos="1999">
                    <a:srgbClr val="F2F2F2"/>
                  </a:gs>
                  <a:gs pos="49628">
                    <a:srgbClr val="595959"/>
                  </a:gs>
                  <a:gs pos="100000">
                    <a:srgbClr val="F2F2F2"/>
                  </a:gs>
                </a:gsLst>
                <a:lin ang="10800000" scaled="1"/>
              </a:gradFill>
              <a:ln>
                <a:noFill/>
              </a:ln>
              <a:extLst>
                <a:ext uri="{91240B29-F687-4F45-9708-019B960494DF}">
                  <a14:hiddenLine xmlns:a14="http://schemas.microsoft.com/office/drawing/2010/main" w="25400" cap="flat" cmpd="sng">
                    <a:solidFill>
                      <a:srgbClr val="000000"/>
                    </a:solidFill>
                    <a:bevel/>
                    <a:headEnd/>
                    <a:tailEnd/>
                  </a14:hiddenLine>
                </a:ext>
              </a:extLst>
            </p:spPr>
            <p:txBody>
              <a:bodyPr anchor="ct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b="1" i="1">
                  <a:solidFill>
                    <a:srgbClr val="FFFFFF"/>
                  </a:solidFill>
                  <a:latin typeface="Calibri" pitchFamily="34" charset="0"/>
                  <a:sym typeface="微软雅黑" pitchFamily="34" charset="-122"/>
                </a:endParaRPr>
              </a:p>
            </p:txBody>
          </p:sp>
          <p:sp>
            <p:nvSpPr>
              <p:cNvPr id="87" name="矩形 58"/>
              <p:cNvSpPr>
                <a:spLocks noChangeArrowheads="1"/>
              </p:cNvSpPr>
              <p:nvPr/>
            </p:nvSpPr>
            <p:spPr bwMode="auto">
              <a:xfrm rot="3152971">
                <a:off x="123144" y="2235641"/>
                <a:ext cx="2296636" cy="27324"/>
              </a:xfrm>
              <a:prstGeom prst="rect">
                <a:avLst/>
              </a:prstGeom>
              <a:gradFill rotWithShape="1">
                <a:gsLst>
                  <a:gs pos="0">
                    <a:srgbClr val="F2F2F2"/>
                  </a:gs>
                  <a:gs pos="1999">
                    <a:srgbClr val="F2F2F2"/>
                  </a:gs>
                  <a:gs pos="49628">
                    <a:srgbClr val="7F7F7F"/>
                  </a:gs>
                  <a:gs pos="100000">
                    <a:srgbClr val="F2F2F2"/>
                  </a:gs>
                </a:gsLst>
                <a:lin ang="10800000" scaled="1"/>
              </a:gradFill>
              <a:ln>
                <a:noFill/>
              </a:ln>
              <a:extLst>
                <a:ext uri="{91240B29-F687-4F45-9708-019B960494DF}">
                  <a14:hiddenLine xmlns:a14="http://schemas.microsoft.com/office/drawing/2010/main" w="25400" cap="flat" cmpd="sng">
                    <a:solidFill>
                      <a:srgbClr val="000000"/>
                    </a:solidFill>
                    <a:bevel/>
                    <a:headEnd/>
                    <a:tailEnd/>
                  </a14:hiddenLine>
                </a:ext>
              </a:extLst>
            </p:spPr>
            <p:txBody>
              <a:bodyPr anchor="ct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b="1" i="1">
                  <a:solidFill>
                    <a:srgbClr val="FFFFFF"/>
                  </a:solidFill>
                  <a:latin typeface="Calibri" pitchFamily="34" charset="0"/>
                  <a:sym typeface="微软雅黑" pitchFamily="34" charset="-122"/>
                </a:endParaRPr>
              </a:p>
            </p:txBody>
          </p:sp>
          <p:sp>
            <p:nvSpPr>
              <p:cNvPr id="88" name="矩形 59"/>
              <p:cNvSpPr>
                <a:spLocks noChangeArrowheads="1"/>
              </p:cNvSpPr>
              <p:nvPr/>
            </p:nvSpPr>
            <p:spPr bwMode="auto">
              <a:xfrm rot="19371522">
                <a:off x="1188806" y="570670"/>
                <a:ext cx="432000" cy="2926800"/>
              </a:xfrm>
              <a:prstGeom prst="rect">
                <a:avLst/>
              </a:prstGeom>
              <a:solidFill>
                <a:srgbClr val="FFFFFF"/>
              </a:solidFill>
              <a:ln>
                <a:noFill/>
              </a:ln>
              <a:extLst>
                <a:ext uri="{91240B29-F687-4F45-9708-019B960494DF}">
                  <a14:hiddenLine xmlns:a14="http://schemas.microsoft.com/office/drawing/2010/main" w="25400" cap="flat" cmpd="sng">
                    <a:solidFill>
                      <a:srgbClr val="000000"/>
                    </a:solidFill>
                    <a:bevel/>
                    <a:headEnd/>
                    <a:tailEnd/>
                  </a14:hiddenLine>
                </a:ext>
              </a:extLst>
            </p:spPr>
            <p:txBody>
              <a:bodyPr anchor="ct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b="1" i="1">
                  <a:solidFill>
                    <a:srgbClr val="FFFFFF"/>
                  </a:solidFill>
                  <a:latin typeface="Calibri" pitchFamily="34" charset="0"/>
                  <a:sym typeface="微软雅黑" pitchFamily="34" charset="-122"/>
                </a:endParaRPr>
              </a:p>
            </p:txBody>
          </p:sp>
        </p:grpSp>
      </p:grpSp>
      <p:sp>
        <p:nvSpPr>
          <p:cNvPr id="107" name="TextBox 106"/>
          <p:cNvSpPr txBox="1"/>
          <p:nvPr/>
        </p:nvSpPr>
        <p:spPr>
          <a:xfrm>
            <a:off x="6678556" y="1769549"/>
            <a:ext cx="1635093" cy="400110"/>
          </a:xfrm>
          <a:prstGeom prst="rect">
            <a:avLst/>
          </a:prstGeom>
          <a:noFill/>
        </p:spPr>
        <p:txBody>
          <a:bodyPr wrap="square" rtlCol="0">
            <a:spAutoFit/>
          </a:bodyPr>
          <a:lstStyle/>
          <a:p>
            <a:r>
              <a:rPr lang="zh-CN" altLang="en-US" sz="2000" b="1" dirty="0" smtClean="0"/>
              <a:t>逻辑运算符</a:t>
            </a:r>
            <a:endParaRPr lang="zh-CN" altLang="en-US" sz="2000" b="1" dirty="0"/>
          </a:p>
        </p:txBody>
      </p:sp>
      <p:sp>
        <p:nvSpPr>
          <p:cNvPr id="108" name="TextBox 107"/>
          <p:cNvSpPr txBox="1"/>
          <p:nvPr/>
        </p:nvSpPr>
        <p:spPr>
          <a:xfrm>
            <a:off x="3647483" y="3115573"/>
            <a:ext cx="1635093" cy="400110"/>
          </a:xfrm>
          <a:prstGeom prst="rect">
            <a:avLst/>
          </a:prstGeom>
          <a:noFill/>
        </p:spPr>
        <p:txBody>
          <a:bodyPr wrap="square" rtlCol="0">
            <a:spAutoFit/>
          </a:bodyPr>
          <a:lstStyle/>
          <a:p>
            <a:r>
              <a:rPr lang="zh-CN" altLang="en-US" sz="2000" b="1" dirty="0" smtClean="0"/>
              <a:t>连接符</a:t>
            </a:r>
            <a:endParaRPr lang="zh-CN" altLang="en-US" sz="2000" b="1" dirty="0"/>
          </a:p>
        </p:txBody>
      </p:sp>
      <p:sp>
        <p:nvSpPr>
          <p:cNvPr id="109" name="TextBox 108"/>
          <p:cNvSpPr txBox="1"/>
          <p:nvPr/>
        </p:nvSpPr>
        <p:spPr>
          <a:xfrm>
            <a:off x="6371193" y="4533591"/>
            <a:ext cx="2002231" cy="400110"/>
          </a:xfrm>
          <a:prstGeom prst="rect">
            <a:avLst/>
          </a:prstGeom>
          <a:noFill/>
        </p:spPr>
        <p:txBody>
          <a:bodyPr wrap="square" rtlCol="0">
            <a:spAutoFit/>
          </a:bodyPr>
          <a:lstStyle/>
          <a:p>
            <a:r>
              <a:rPr lang="zh-CN" altLang="en-US" sz="2000" b="1" dirty="0" smtClean="0"/>
              <a:t>截词符、通配符</a:t>
            </a:r>
            <a:endParaRPr lang="zh-CN" altLang="en-US" sz="2000" b="1" dirty="0"/>
          </a:p>
        </p:txBody>
      </p:sp>
    </p:spTree>
    <p:extLst>
      <p:ext uri="{BB962C8B-B14F-4D97-AF65-F5344CB8AC3E}">
        <p14:creationId xmlns:p14="http://schemas.microsoft.com/office/powerpoint/2010/main" val="1298479468"/>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55183D58-648D-4475-BEF8-624F48514A30}" type="slidenum">
              <a:rPr lang="zh-CN" altLang="en-US" smtClean="0"/>
              <a:pPr/>
              <a:t>44</a:t>
            </a:fld>
            <a:endParaRPr lang="zh-CN" altLang="en-US" dirty="0"/>
          </a:p>
        </p:txBody>
      </p:sp>
      <p:cxnSp>
        <p:nvCxnSpPr>
          <p:cNvPr id="13" name="直接连接符 12"/>
          <p:cNvCxnSpPr/>
          <p:nvPr/>
        </p:nvCxnSpPr>
        <p:spPr>
          <a:xfrm>
            <a:off x="5159490" y="1569494"/>
            <a:ext cx="1873021" cy="0"/>
          </a:xfrm>
          <a:prstGeom prst="line">
            <a:avLst/>
          </a:prstGeom>
          <a:ln w="19050">
            <a:gradFill flip="none" rotWithShape="1">
              <a:gsLst>
                <a:gs pos="48000">
                  <a:schemeClr val="bg1"/>
                </a:gs>
                <a:gs pos="0">
                  <a:schemeClr val="bg1">
                    <a:lumMod val="75000"/>
                  </a:schemeClr>
                </a:gs>
                <a:gs pos="100000">
                  <a:schemeClr val="bg1"/>
                </a:gs>
              </a:gsLst>
              <a:lin ang="5400000" scaled="1"/>
              <a:tileRect/>
            </a:gradFill>
          </a:ln>
          <a:effectLst>
            <a:innerShdw blurRad="63500" dist="50800" dir="54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5159490" y="1086894"/>
            <a:ext cx="1873021" cy="0"/>
          </a:xfrm>
          <a:prstGeom prst="line">
            <a:avLst/>
          </a:prstGeom>
          <a:ln w="19050">
            <a:gradFill flip="none" rotWithShape="1">
              <a:gsLst>
                <a:gs pos="48000">
                  <a:schemeClr val="bg1"/>
                </a:gs>
                <a:gs pos="0">
                  <a:schemeClr val="bg1">
                    <a:lumMod val="75000"/>
                  </a:schemeClr>
                </a:gs>
                <a:gs pos="100000">
                  <a:schemeClr val="bg1"/>
                </a:gs>
              </a:gsLst>
              <a:lin ang="5400000" scaled="1"/>
              <a:tileRect/>
            </a:gradFill>
          </a:ln>
          <a:effectLst>
            <a:innerShdw blurRad="63500" dist="50800" dir="54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4881" y="22503"/>
            <a:ext cx="4079776" cy="523220"/>
          </a:xfrm>
          <a:prstGeom prst="rect">
            <a:avLst/>
          </a:prstGeom>
          <a:noFill/>
        </p:spPr>
        <p:txBody>
          <a:bodyPr wrap="square" rtlCol="0">
            <a:spAutoFit/>
          </a:bodyPr>
          <a:lstStyle/>
          <a:p>
            <a:r>
              <a:rPr lang="zh-CN" altLang="en-US" sz="2800" b="1" dirty="0" smtClean="0">
                <a:latin typeface="+mj-ea"/>
                <a:ea typeface="+mj-ea"/>
              </a:rPr>
              <a:t>检索语法及检索策略</a:t>
            </a:r>
            <a:endParaRPr lang="zh-CN" altLang="en-US" sz="2800" b="1" dirty="0">
              <a:latin typeface="+mj-ea"/>
              <a:ea typeface="+mj-ea"/>
            </a:endParaRPr>
          </a:p>
        </p:txBody>
      </p:sp>
      <p:sp>
        <p:nvSpPr>
          <p:cNvPr id="18" name="AutoShape 11"/>
          <p:cNvSpPr>
            <a:spLocks noChangeArrowheads="1"/>
          </p:cNvSpPr>
          <p:nvPr/>
        </p:nvSpPr>
        <p:spPr bwMode="gray">
          <a:xfrm>
            <a:off x="0" y="777238"/>
            <a:ext cx="1879140" cy="476669"/>
          </a:xfrm>
          <a:prstGeom prst="roundRect">
            <a:avLst>
              <a:gd name="adj" fmla="val 50000"/>
            </a:avLst>
          </a:prstGeom>
          <a:solidFill>
            <a:schemeClr val="accent6">
              <a:lumMod val="75000"/>
            </a:schemeClr>
          </a:solidFill>
          <a:ln w="19050">
            <a:noFill/>
            <a:round/>
            <a:headEnd/>
            <a:tailEnd/>
          </a:ln>
          <a:effectLst>
            <a:outerShdw dist="53882" dir="2700000" algn="ctr" rotWithShape="0">
              <a:srgbClr val="292929">
                <a:alpha val="50000"/>
              </a:srgbClr>
            </a:outerShdw>
          </a:effectLst>
        </p:spPr>
        <p:txBody>
          <a:bodyPr wrap="none" anchor="ctr"/>
          <a:lstStyle/>
          <a:p>
            <a:pPr marL="285750" indent="-285750">
              <a:buFont typeface="Wingdings" panose="05000000000000000000" pitchFamily="2" charset="2"/>
              <a:buChar char="Ø"/>
              <a:defRPr/>
            </a:pPr>
            <a:r>
              <a:rPr lang="zh-CN" altLang="en-US" dirty="0" smtClean="0">
                <a:latin typeface="+mn-ea"/>
              </a:rPr>
              <a:t>逻辑运算符</a:t>
            </a:r>
            <a:endParaRPr lang="zh-CN" altLang="en-US" dirty="0">
              <a:latin typeface="+mn-ea"/>
            </a:endParaRPr>
          </a:p>
        </p:txBody>
      </p:sp>
      <p:graphicFrame>
        <p:nvGraphicFramePr>
          <p:cNvPr id="26" name="表格 25"/>
          <p:cNvGraphicFramePr>
            <a:graphicFrameLocks noGrp="1"/>
          </p:cNvGraphicFramePr>
          <p:nvPr>
            <p:extLst>
              <p:ext uri="{D42A27DB-BD31-4B8C-83A1-F6EECF244321}">
                <p14:modId xmlns:p14="http://schemas.microsoft.com/office/powerpoint/2010/main" val="2930039304"/>
              </p:ext>
            </p:extLst>
          </p:nvPr>
        </p:nvGraphicFramePr>
        <p:xfrm>
          <a:off x="1879140" y="1565682"/>
          <a:ext cx="8534400" cy="4604883"/>
        </p:xfrm>
        <a:graphic>
          <a:graphicData uri="http://schemas.openxmlformats.org/drawingml/2006/table">
            <a:tbl>
              <a:tblPr/>
              <a:tblGrid>
                <a:gridCol w="1447800"/>
                <a:gridCol w="4800600"/>
                <a:gridCol w="2286000"/>
              </a:tblGrid>
              <a:tr h="599456">
                <a:tc>
                  <a:txBody>
                    <a:bodyPr/>
                    <a:lstStyle>
                      <a:lvl1pPr indent="127000" eaLnBrk="0" hangingPunct="0">
                        <a:spcBef>
                          <a:spcPct val="20000"/>
                        </a:spcBef>
                        <a:buFont typeface="Arial" pitchFamily="34" charset="0"/>
                        <a:defRPr sz="28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defRPr sz="24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defRPr sz="20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defRPr>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defRPr>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127000" algn="ctr" defTabSz="914400" rtl="0" eaLnBrk="1" fontAlgn="base" latinLnBrk="0" hangingPunct="1">
                        <a:lnSpc>
                          <a:spcPct val="150000"/>
                        </a:lnSpc>
                        <a:spcBef>
                          <a:spcPct val="0"/>
                        </a:spcBef>
                        <a:spcAft>
                          <a:spcPct val="0"/>
                        </a:spcAft>
                        <a:buClrTx/>
                        <a:buSzTx/>
                        <a:buFontTx/>
                        <a:buNone/>
                        <a:tabLst/>
                      </a:pPr>
                      <a:r>
                        <a:rPr kumimoji="0" lang="zh-CN" altLang="zh-CN" sz="2000" b="1" i="0" u="none" strike="noStrike" cap="none" normalizeH="0" baseline="0" dirty="0" smtClean="0">
                          <a:ln>
                            <a:noFill/>
                          </a:ln>
                          <a:solidFill>
                            <a:schemeClr val="tx1"/>
                          </a:solidFill>
                          <a:effectLst/>
                          <a:latin typeface="Times New Roman" pitchFamily="18" charset="0"/>
                          <a:ea typeface="微软雅黑" pitchFamily="34" charset="-122"/>
                        </a:rPr>
                        <a:t>运算符</a:t>
                      </a:r>
                      <a:endParaRPr kumimoji="0" lang="zh-CN" altLang="zh-CN" sz="2000" b="0" i="0" u="none" strike="noStrike" cap="none" normalizeH="0" baseline="0" dirty="0" smtClean="0">
                        <a:ln>
                          <a:noFill/>
                        </a:ln>
                        <a:solidFill>
                          <a:schemeClr val="tx1"/>
                        </a:solidFill>
                        <a:effectLst/>
                        <a:latin typeface="Times New Roman" pitchFamily="18" charset="0"/>
                        <a:ea typeface="微软雅黑" pitchFamily="34" charset="-122"/>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lvl1pPr indent="127000" eaLnBrk="0" hangingPunct="0">
                        <a:spcBef>
                          <a:spcPct val="20000"/>
                        </a:spcBef>
                        <a:buFont typeface="Arial" pitchFamily="34" charset="0"/>
                        <a:defRPr sz="28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defRPr sz="24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defRPr sz="20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defRPr>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defRPr>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127000" algn="ctr" defTabSz="914400" rtl="0" eaLnBrk="1" fontAlgn="base" latinLnBrk="0" hangingPunct="1">
                        <a:lnSpc>
                          <a:spcPct val="150000"/>
                        </a:lnSpc>
                        <a:spcBef>
                          <a:spcPct val="0"/>
                        </a:spcBef>
                        <a:spcAft>
                          <a:spcPct val="0"/>
                        </a:spcAft>
                        <a:buClrTx/>
                        <a:buSzTx/>
                        <a:buFontTx/>
                        <a:buNone/>
                        <a:tabLst/>
                      </a:pPr>
                      <a:r>
                        <a:rPr kumimoji="0" lang="zh-CN" altLang="zh-CN" sz="2000" b="1" i="0" u="none" strike="noStrike" cap="none" normalizeH="0" baseline="0" dirty="0" smtClean="0">
                          <a:ln>
                            <a:noFill/>
                          </a:ln>
                          <a:solidFill>
                            <a:schemeClr val="tx1"/>
                          </a:solidFill>
                          <a:effectLst/>
                          <a:latin typeface="Times New Roman" pitchFamily="18" charset="0"/>
                          <a:ea typeface="微软雅黑" pitchFamily="34" charset="-122"/>
                        </a:rPr>
                        <a:t>说明</a:t>
                      </a:r>
                      <a:endParaRPr kumimoji="0" lang="zh-CN" altLang="zh-CN" sz="2000" b="0" i="0" u="none" strike="noStrike" cap="none" normalizeH="0" baseline="0" dirty="0" smtClean="0">
                        <a:ln>
                          <a:noFill/>
                        </a:ln>
                        <a:solidFill>
                          <a:schemeClr val="tx1"/>
                        </a:solidFill>
                        <a:effectLst/>
                        <a:latin typeface="Times New Roman" pitchFamily="18" charset="0"/>
                        <a:ea typeface="微软雅黑" pitchFamily="34" charset="-122"/>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lvl1pPr indent="127000" eaLnBrk="0" hangingPunct="0">
                        <a:spcBef>
                          <a:spcPct val="20000"/>
                        </a:spcBef>
                        <a:buFont typeface="Arial" pitchFamily="34" charset="0"/>
                        <a:defRPr sz="28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defRPr sz="24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defRPr sz="20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defRPr>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defRPr>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127000" algn="ctr" defTabSz="914400" rtl="0" eaLnBrk="1" fontAlgn="base" latinLnBrk="0" hangingPunct="1">
                        <a:lnSpc>
                          <a:spcPct val="150000"/>
                        </a:lnSpc>
                        <a:spcBef>
                          <a:spcPct val="0"/>
                        </a:spcBef>
                        <a:spcAft>
                          <a:spcPct val="0"/>
                        </a:spcAft>
                        <a:buClrTx/>
                        <a:buSzTx/>
                        <a:buFontTx/>
                        <a:buNone/>
                        <a:tabLst/>
                      </a:pPr>
                      <a:r>
                        <a:rPr kumimoji="0" lang="zh-CN" altLang="zh-CN" sz="2000" b="1" i="0" u="none" strike="noStrike" cap="none" normalizeH="0" baseline="0" dirty="0" smtClean="0">
                          <a:ln>
                            <a:noFill/>
                          </a:ln>
                          <a:solidFill>
                            <a:schemeClr val="tx1"/>
                          </a:solidFill>
                          <a:effectLst/>
                          <a:latin typeface="Times New Roman" pitchFamily="18" charset="0"/>
                          <a:ea typeface="微软雅黑" pitchFamily="34" charset="-122"/>
                        </a:rPr>
                        <a:t>示例</a:t>
                      </a:r>
                      <a:endParaRPr kumimoji="0" lang="zh-CN" altLang="zh-CN" sz="2000" b="0" i="0" u="none" strike="noStrike" cap="none" normalizeH="0" baseline="0" dirty="0" smtClean="0">
                        <a:ln>
                          <a:noFill/>
                        </a:ln>
                        <a:solidFill>
                          <a:schemeClr val="tx1"/>
                        </a:solidFill>
                        <a:effectLst/>
                        <a:latin typeface="Times New Roman" pitchFamily="18" charset="0"/>
                        <a:ea typeface="微软雅黑" pitchFamily="34" charset="-122"/>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r>
              <a:tr h="1663386">
                <a:tc>
                  <a:txBody>
                    <a:bodyPr/>
                    <a:lstStyle>
                      <a:lvl1pPr indent="127000" eaLnBrk="0" hangingPunct="0">
                        <a:spcBef>
                          <a:spcPct val="20000"/>
                        </a:spcBef>
                        <a:buFont typeface="Arial" pitchFamily="34" charset="0"/>
                        <a:defRPr sz="28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defRPr sz="24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defRPr sz="20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defRPr>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defRPr>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127000" algn="l" defTabSz="914400" rtl="0" eaLnBrk="1" fontAlgn="base" latinLnBrk="0" hangingPunct="1">
                        <a:lnSpc>
                          <a:spcPct val="150000"/>
                        </a:lnSpc>
                        <a:spcBef>
                          <a:spcPct val="0"/>
                        </a:spcBef>
                        <a:spcAft>
                          <a:spcPct val="0"/>
                        </a:spcAft>
                        <a:buClrTx/>
                        <a:buSzTx/>
                        <a:buFontTx/>
                        <a:buNone/>
                        <a:tabLst/>
                      </a:pPr>
                      <a:r>
                        <a:rPr kumimoji="0" lang="en-US" altLang="zh-CN" sz="1800" b="1" i="0" u="none" strike="noStrike" cap="none" normalizeH="0" baseline="0" dirty="0" smtClean="0">
                          <a:ln>
                            <a:noFill/>
                          </a:ln>
                          <a:solidFill>
                            <a:srgbClr val="000000"/>
                          </a:solidFill>
                          <a:effectLst/>
                          <a:latin typeface="Times New Roman" pitchFamily="18" charset="0"/>
                          <a:ea typeface="微软雅黑" pitchFamily="34" charset="-122"/>
                        </a:rPr>
                        <a:t>A</a:t>
                      </a:r>
                      <a:r>
                        <a:rPr kumimoji="0" lang="en-US" altLang="zh-CN" sz="1800" b="1" i="0" u="none" strike="noStrike" cap="none" normalizeH="0" baseline="0" dirty="0" smtClean="0">
                          <a:ln>
                            <a:noFill/>
                          </a:ln>
                          <a:solidFill>
                            <a:srgbClr val="FF0000"/>
                          </a:solidFill>
                          <a:effectLst/>
                          <a:latin typeface="Times New Roman" pitchFamily="18" charset="0"/>
                          <a:ea typeface="微软雅黑" pitchFamily="34" charset="-122"/>
                        </a:rPr>
                        <a:t> AND</a:t>
                      </a:r>
                      <a:r>
                        <a:rPr kumimoji="0" lang="en-US" altLang="zh-CN" sz="1800" b="1" i="0" u="none" strike="noStrike" cap="none" normalizeH="0" baseline="0" dirty="0" smtClean="0">
                          <a:ln>
                            <a:noFill/>
                          </a:ln>
                          <a:solidFill>
                            <a:srgbClr val="000000"/>
                          </a:solidFill>
                          <a:effectLst/>
                          <a:latin typeface="Times New Roman" pitchFamily="18" charset="0"/>
                          <a:ea typeface="微软雅黑" pitchFamily="34" charset="-122"/>
                        </a:rPr>
                        <a:t> B</a:t>
                      </a:r>
                      <a:endParaRPr kumimoji="0" lang="zh-CN" altLang="zh-CN" sz="1800" b="0" i="0" u="none" strike="noStrike" cap="none" normalizeH="0" baseline="0" dirty="0" smtClean="0">
                        <a:ln>
                          <a:noFill/>
                        </a:ln>
                        <a:solidFill>
                          <a:schemeClr val="tx1"/>
                        </a:solidFill>
                        <a:effectLst/>
                        <a:latin typeface="Times New Roman" pitchFamily="18" charset="0"/>
                        <a:ea typeface="微软雅黑" pitchFamily="34" charset="-122"/>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14300" eaLnBrk="0" hangingPunct="0">
                        <a:spcBef>
                          <a:spcPct val="20000"/>
                        </a:spcBef>
                        <a:buFont typeface="Arial" pitchFamily="34" charset="0"/>
                        <a:defRPr sz="28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defRPr sz="24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defRPr sz="20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defRPr>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defRPr>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127000" algn="l" defTabSz="914400" rtl="0" eaLnBrk="1" fontAlgn="base" latinLnBrk="0" hangingPunct="1">
                        <a:lnSpc>
                          <a:spcPct val="150000"/>
                        </a:lnSpc>
                        <a:spcBef>
                          <a:spcPct val="0"/>
                        </a:spcBef>
                        <a:spcAft>
                          <a:spcPct val="0"/>
                        </a:spcAft>
                        <a:buClrTx/>
                        <a:buSzTx/>
                        <a:buFontTx/>
                        <a:buNone/>
                        <a:tabLst/>
                      </a:pPr>
                      <a:endParaRPr kumimoji="0" lang="en-US" altLang="zh-CN" sz="1800" b="0" i="0" u="none" strike="noStrike" kern="1200"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mn-cs"/>
                      </a:endParaRPr>
                    </a:p>
                    <a:p>
                      <a:pPr marL="0" marR="0" lvl="0" indent="127000" algn="l" defTabSz="914400" rtl="0" eaLnBrk="1" fontAlgn="base" latinLnBrk="0" hangingPunct="1">
                        <a:lnSpc>
                          <a:spcPct val="150000"/>
                        </a:lnSpc>
                        <a:spcBef>
                          <a:spcPct val="0"/>
                        </a:spcBef>
                        <a:spcAft>
                          <a:spcPct val="0"/>
                        </a:spcAft>
                        <a:buClrTx/>
                        <a:buSzTx/>
                        <a:buFontTx/>
                        <a:buNone/>
                        <a:tabLst/>
                      </a:pPr>
                      <a:r>
                        <a:rPr kumimoji="0" lang="zh-CN" altLang="zh-CN" sz="1800" b="0" i="0" u="none" strike="noStrike" kern="1200"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mn-cs"/>
                        </a:rPr>
                        <a:t>检索结果包含第一关键词和第二个关键</a:t>
                      </a:r>
                      <a:r>
                        <a:rPr kumimoji="0" lang="zh-CN" altLang="en-US" sz="1800" b="0" i="0" u="none" strike="noStrike" kern="1200"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mn-cs"/>
                        </a:rPr>
                        <a:t>词，</a:t>
                      </a:r>
                      <a:r>
                        <a:rPr kumimoji="0" lang="en-US" altLang="zh-CN" sz="1800" b="0" i="0" u="none" strike="noStrike" kern="1200"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mn-cs"/>
                        </a:rPr>
                        <a:t>AND</a:t>
                      </a:r>
                      <a:r>
                        <a:rPr kumimoji="0" lang="zh-CN" altLang="zh-CN" sz="1800" b="0" i="0" u="none" strike="noStrike" kern="1200"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mn-cs"/>
                        </a:rPr>
                        <a:t>可缩小您的检索范围并获取较少的结果。</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127000" eaLnBrk="0" hangingPunct="0">
                        <a:spcBef>
                          <a:spcPct val="20000"/>
                        </a:spcBef>
                        <a:buFont typeface="Arial" pitchFamily="34" charset="0"/>
                        <a:defRPr sz="28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defRPr sz="24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defRPr sz="20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defRPr>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defRPr>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127000" algn="l" defTabSz="914400" rtl="0" eaLnBrk="1" fontAlgn="base" latinLnBrk="0" hangingPunct="1">
                        <a:lnSpc>
                          <a:spcPct val="15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Times New Roman" pitchFamily="18" charset="0"/>
                          <a:ea typeface="微软雅黑" pitchFamily="34" charset="-122"/>
                        </a:rPr>
                        <a:t>printer  </a:t>
                      </a:r>
                      <a:r>
                        <a:rPr kumimoji="0" lang="en-US" altLang="zh-CN" sz="1800" b="1" i="0" u="none" strike="noStrike" cap="none" normalizeH="0" baseline="0" smtClean="0">
                          <a:ln>
                            <a:noFill/>
                          </a:ln>
                          <a:solidFill>
                            <a:srgbClr val="FF0000"/>
                          </a:solidFill>
                          <a:effectLst/>
                          <a:latin typeface="Times New Roman" pitchFamily="18" charset="0"/>
                          <a:ea typeface="微软雅黑" pitchFamily="34" charset="-122"/>
                        </a:rPr>
                        <a:t>AND</a:t>
                      </a:r>
                      <a:r>
                        <a:rPr kumimoji="0" lang="en-US" altLang="zh-CN" sz="1800" b="0" i="0" u="none" strike="noStrike" cap="none" normalizeH="0" baseline="0" smtClean="0">
                          <a:ln>
                            <a:noFill/>
                          </a:ln>
                          <a:solidFill>
                            <a:srgbClr val="000000"/>
                          </a:solidFill>
                          <a:effectLst/>
                          <a:latin typeface="Times New Roman" pitchFamily="18" charset="0"/>
                          <a:ea typeface="微软雅黑" pitchFamily="34" charset="-122"/>
                        </a:rPr>
                        <a:t>  head</a:t>
                      </a:r>
                      <a:endParaRPr kumimoji="0" lang="zh-CN" altLang="zh-CN" sz="1800" b="0" i="0" u="none" strike="noStrike" cap="none" normalizeH="0" baseline="0" smtClean="0">
                        <a:ln>
                          <a:noFill/>
                        </a:ln>
                        <a:solidFill>
                          <a:schemeClr val="tx1"/>
                        </a:solidFill>
                        <a:effectLst/>
                        <a:latin typeface="Times New Roman" pitchFamily="18" charset="0"/>
                        <a:ea typeface="微软雅黑" pitchFamily="34" charset="-122"/>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07601">
                <a:tc>
                  <a:txBody>
                    <a:bodyPr/>
                    <a:lstStyle>
                      <a:lvl1pPr indent="127000" eaLnBrk="0" hangingPunct="0">
                        <a:spcBef>
                          <a:spcPct val="20000"/>
                        </a:spcBef>
                        <a:buFont typeface="Arial" pitchFamily="34" charset="0"/>
                        <a:defRPr sz="28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defRPr sz="24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defRPr sz="20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defRPr>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defRPr>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127000" algn="l" defTabSz="914400" rtl="0" eaLnBrk="1" fontAlgn="base" latinLnBrk="0" hangingPunct="1">
                        <a:lnSpc>
                          <a:spcPct val="150000"/>
                        </a:lnSpc>
                        <a:spcBef>
                          <a:spcPct val="0"/>
                        </a:spcBef>
                        <a:spcAft>
                          <a:spcPct val="0"/>
                        </a:spcAft>
                        <a:buClrTx/>
                        <a:buSzTx/>
                        <a:buFontTx/>
                        <a:buNone/>
                        <a:tabLst/>
                      </a:pPr>
                      <a:r>
                        <a:rPr kumimoji="0" lang="en-US" altLang="zh-CN" sz="1800" b="1" i="0" u="none" strike="noStrike" cap="none" normalizeH="0" baseline="0" dirty="0" smtClean="0">
                          <a:ln>
                            <a:noFill/>
                          </a:ln>
                          <a:solidFill>
                            <a:srgbClr val="000000"/>
                          </a:solidFill>
                          <a:effectLst/>
                          <a:latin typeface="Times New Roman" pitchFamily="18" charset="0"/>
                          <a:ea typeface="微软雅黑" pitchFamily="34" charset="-122"/>
                        </a:rPr>
                        <a:t>A </a:t>
                      </a:r>
                      <a:r>
                        <a:rPr kumimoji="0" lang="en-US" altLang="zh-CN" sz="1800" b="1" i="0" u="none" strike="noStrike" cap="none" normalizeH="0" baseline="0" dirty="0" smtClean="0">
                          <a:ln>
                            <a:noFill/>
                          </a:ln>
                          <a:solidFill>
                            <a:srgbClr val="FF0000"/>
                          </a:solidFill>
                          <a:effectLst/>
                          <a:latin typeface="Times New Roman" pitchFamily="18" charset="0"/>
                          <a:ea typeface="微软雅黑" pitchFamily="34" charset="-122"/>
                        </a:rPr>
                        <a:t>OR </a:t>
                      </a:r>
                      <a:r>
                        <a:rPr kumimoji="0" lang="en-US" altLang="zh-CN" sz="1800" b="1" i="0" u="none" strike="noStrike" cap="none" normalizeH="0" baseline="0" dirty="0" smtClean="0">
                          <a:ln>
                            <a:noFill/>
                          </a:ln>
                          <a:solidFill>
                            <a:srgbClr val="000000"/>
                          </a:solidFill>
                          <a:effectLst/>
                          <a:latin typeface="Times New Roman" pitchFamily="18" charset="0"/>
                          <a:ea typeface="微软雅黑" pitchFamily="34" charset="-122"/>
                        </a:rPr>
                        <a:t>B</a:t>
                      </a:r>
                      <a:endParaRPr kumimoji="0" lang="zh-CN" altLang="zh-CN" sz="1800" b="0" i="0" u="none" strike="noStrike" cap="none" normalizeH="0" baseline="0" dirty="0" smtClean="0">
                        <a:ln>
                          <a:noFill/>
                        </a:ln>
                        <a:solidFill>
                          <a:schemeClr val="tx1"/>
                        </a:solidFill>
                        <a:effectLst/>
                        <a:latin typeface="Times New Roman" pitchFamily="18" charset="0"/>
                        <a:ea typeface="微软雅黑" pitchFamily="34" charset="-122"/>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127000" eaLnBrk="0" hangingPunct="0">
                        <a:spcBef>
                          <a:spcPct val="20000"/>
                        </a:spcBef>
                        <a:buFont typeface="Arial" pitchFamily="34" charset="0"/>
                        <a:defRPr sz="28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defRPr sz="24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defRPr sz="20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defRPr>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defRPr>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127000" algn="l" defTabSz="914400" rtl="0" eaLnBrk="1" fontAlgn="base" latinLnBrk="0" hangingPunct="1">
                        <a:lnSpc>
                          <a:spcPct val="150000"/>
                        </a:lnSpc>
                        <a:spcBef>
                          <a:spcPct val="0"/>
                        </a:spcBef>
                        <a:spcAft>
                          <a:spcPct val="0"/>
                        </a:spcAft>
                        <a:buClrTx/>
                        <a:buSzTx/>
                        <a:buFontTx/>
                        <a:buNone/>
                        <a:tabLst/>
                      </a:pPr>
                      <a:endParaRPr kumimoji="0" lang="en-US" altLang="zh-CN" sz="1800" b="0" i="0" u="none" strike="noStrike" kern="1200"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mn-cs"/>
                      </a:endParaRPr>
                    </a:p>
                    <a:p>
                      <a:pPr marL="0" marR="0" lvl="0" indent="127000" algn="l" defTabSz="914400" rtl="0" eaLnBrk="1" fontAlgn="base" latinLnBrk="0" hangingPunct="1">
                        <a:lnSpc>
                          <a:spcPct val="150000"/>
                        </a:lnSpc>
                        <a:spcBef>
                          <a:spcPct val="0"/>
                        </a:spcBef>
                        <a:spcAft>
                          <a:spcPct val="0"/>
                        </a:spcAft>
                        <a:buClrTx/>
                        <a:buSzTx/>
                        <a:buFontTx/>
                        <a:buNone/>
                        <a:tabLst/>
                      </a:pPr>
                      <a:r>
                        <a:rPr kumimoji="0" lang="zh-CN" altLang="zh-CN" sz="1800" b="0" i="0" u="none" strike="noStrike" kern="1200"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mn-cs"/>
                        </a:rPr>
                        <a:t>检索结果只需包含任意一个</a:t>
                      </a:r>
                      <a:r>
                        <a:rPr kumimoji="0" lang="zh-CN" altLang="en-US" sz="1800" b="0" i="0" u="none" strike="noStrike" kern="1200"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mn-cs"/>
                        </a:rPr>
                        <a:t>关键词</a:t>
                      </a:r>
                      <a:endParaRPr kumimoji="0" lang="zh-CN" altLang="zh-CN" sz="1800" b="0" i="0" u="none" strike="noStrike" kern="1200"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127000" eaLnBrk="0" hangingPunct="0">
                        <a:spcBef>
                          <a:spcPct val="20000"/>
                        </a:spcBef>
                        <a:buFont typeface="Arial" pitchFamily="34" charset="0"/>
                        <a:defRPr sz="28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defRPr sz="24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defRPr sz="20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defRPr>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defRPr>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127000" algn="l" defTabSz="914400" rtl="0" eaLnBrk="1" fontAlgn="base" latinLnBrk="0" hangingPunct="1">
                        <a:lnSpc>
                          <a:spcPct val="150000"/>
                        </a:lnSpc>
                        <a:spcBef>
                          <a:spcPct val="0"/>
                        </a:spcBef>
                        <a:spcAft>
                          <a:spcPct val="0"/>
                        </a:spcAft>
                        <a:buClrTx/>
                        <a:buSzTx/>
                        <a:buFontTx/>
                        <a:buNone/>
                        <a:tabLst/>
                      </a:pPr>
                      <a:r>
                        <a:rPr kumimoji="0" lang="en-US" altLang="zh-CN" sz="1800" b="0" i="0" u="none" strike="noStrike" cap="none" normalizeH="0" baseline="0" dirty="0" smtClean="0">
                          <a:ln>
                            <a:noFill/>
                          </a:ln>
                          <a:solidFill>
                            <a:srgbClr val="000000"/>
                          </a:solidFill>
                          <a:effectLst/>
                          <a:latin typeface="Times New Roman" pitchFamily="18" charset="0"/>
                          <a:ea typeface="微软雅黑" pitchFamily="34" charset="-122"/>
                        </a:rPr>
                        <a:t>Samsung  </a:t>
                      </a:r>
                      <a:r>
                        <a:rPr kumimoji="0" lang="en-US" altLang="zh-CN" sz="1800" b="1" i="0" u="none" strike="noStrike" cap="none" normalizeH="0" baseline="0" dirty="0" smtClean="0">
                          <a:ln>
                            <a:noFill/>
                          </a:ln>
                          <a:solidFill>
                            <a:srgbClr val="FF0000"/>
                          </a:solidFill>
                          <a:effectLst/>
                          <a:latin typeface="Times New Roman" pitchFamily="18" charset="0"/>
                          <a:ea typeface="微软雅黑" pitchFamily="34" charset="-122"/>
                        </a:rPr>
                        <a:t>OR </a:t>
                      </a:r>
                      <a:r>
                        <a:rPr kumimoji="0" lang="en-US" altLang="zh-CN" sz="1800" b="0" i="0" u="none" strike="noStrike" cap="none" normalizeH="0" baseline="0" dirty="0" smtClean="0">
                          <a:ln>
                            <a:noFill/>
                          </a:ln>
                          <a:solidFill>
                            <a:srgbClr val="000000"/>
                          </a:solidFill>
                          <a:effectLst/>
                          <a:latin typeface="Times New Roman" pitchFamily="18" charset="0"/>
                          <a:ea typeface="微软雅黑" pitchFamily="34" charset="-122"/>
                        </a:rPr>
                        <a:t> Sony</a:t>
                      </a:r>
                      <a:endParaRPr kumimoji="0" lang="zh-CN" altLang="zh-CN" sz="1800" b="0" i="0" u="none" strike="noStrike" cap="none" normalizeH="0" baseline="0" dirty="0" smtClean="0">
                        <a:ln>
                          <a:noFill/>
                        </a:ln>
                        <a:solidFill>
                          <a:schemeClr val="tx1"/>
                        </a:solidFill>
                        <a:effectLst/>
                        <a:latin typeface="Times New Roman" pitchFamily="18" charset="0"/>
                        <a:ea typeface="微软雅黑" pitchFamily="34" charset="-122"/>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61627">
                <a:tc>
                  <a:txBody>
                    <a:bodyPr/>
                    <a:lstStyle>
                      <a:lvl1pPr indent="127000" eaLnBrk="0" hangingPunct="0">
                        <a:spcBef>
                          <a:spcPct val="20000"/>
                        </a:spcBef>
                        <a:buFont typeface="Arial" pitchFamily="34" charset="0"/>
                        <a:defRPr sz="28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defRPr sz="24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defRPr sz="20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defRPr>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defRPr>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127000" algn="l" defTabSz="914400" rtl="0" eaLnBrk="1" fontAlgn="base" latinLnBrk="0" hangingPunct="1">
                        <a:lnSpc>
                          <a:spcPct val="150000"/>
                        </a:lnSpc>
                        <a:spcBef>
                          <a:spcPct val="0"/>
                        </a:spcBef>
                        <a:spcAft>
                          <a:spcPct val="0"/>
                        </a:spcAft>
                        <a:buClrTx/>
                        <a:buSzTx/>
                        <a:buFontTx/>
                        <a:buNone/>
                        <a:tabLst/>
                      </a:pPr>
                      <a:r>
                        <a:rPr kumimoji="0" lang="en-US" altLang="zh-CN" sz="1800" b="1" i="0" u="none" strike="noStrike" cap="none" normalizeH="0" baseline="0" dirty="0" smtClean="0">
                          <a:ln>
                            <a:noFill/>
                          </a:ln>
                          <a:solidFill>
                            <a:srgbClr val="000000"/>
                          </a:solidFill>
                          <a:effectLst/>
                          <a:latin typeface="Times New Roman" pitchFamily="18" charset="0"/>
                          <a:ea typeface="微软雅黑" pitchFamily="34" charset="-122"/>
                        </a:rPr>
                        <a:t>A </a:t>
                      </a:r>
                      <a:r>
                        <a:rPr kumimoji="0" lang="en-US" altLang="zh-CN" sz="1800" b="1" i="0" u="none" strike="noStrike" cap="none" normalizeH="0" baseline="0" dirty="0" smtClean="0">
                          <a:ln>
                            <a:noFill/>
                          </a:ln>
                          <a:solidFill>
                            <a:srgbClr val="FF0000"/>
                          </a:solidFill>
                          <a:effectLst/>
                          <a:latin typeface="Times New Roman" pitchFamily="18" charset="0"/>
                          <a:ea typeface="微软雅黑" pitchFamily="34" charset="-122"/>
                        </a:rPr>
                        <a:t>NOT</a:t>
                      </a:r>
                      <a:r>
                        <a:rPr kumimoji="0" lang="en-US" altLang="zh-CN" sz="1800" b="1" i="0" u="none" strike="noStrike" cap="none" normalizeH="0" baseline="0" dirty="0" smtClean="0">
                          <a:ln>
                            <a:noFill/>
                          </a:ln>
                          <a:solidFill>
                            <a:srgbClr val="000000"/>
                          </a:solidFill>
                          <a:effectLst/>
                          <a:latin typeface="Times New Roman" pitchFamily="18" charset="0"/>
                          <a:ea typeface="微软雅黑" pitchFamily="34" charset="-122"/>
                        </a:rPr>
                        <a:t> B</a:t>
                      </a:r>
                      <a:endParaRPr kumimoji="0" lang="zh-CN" altLang="zh-CN" sz="1800" b="0" i="0" u="none" strike="noStrike" cap="none" normalizeH="0" baseline="0" dirty="0" smtClean="0">
                        <a:ln>
                          <a:noFill/>
                        </a:ln>
                        <a:solidFill>
                          <a:schemeClr val="tx1"/>
                        </a:solidFill>
                        <a:effectLst/>
                        <a:latin typeface="Times New Roman" pitchFamily="18" charset="0"/>
                        <a:ea typeface="微软雅黑" pitchFamily="34" charset="-122"/>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127000" eaLnBrk="0" hangingPunct="0">
                        <a:spcBef>
                          <a:spcPct val="20000"/>
                        </a:spcBef>
                        <a:buFont typeface="Arial" pitchFamily="34" charset="0"/>
                        <a:defRPr sz="28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defRPr sz="24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defRPr sz="20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defRPr>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defRPr>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127000" algn="l" defTabSz="914400" rtl="0" eaLnBrk="1" fontAlgn="base" latinLnBrk="0" hangingPunct="1">
                        <a:lnSpc>
                          <a:spcPct val="150000"/>
                        </a:lnSpc>
                        <a:spcBef>
                          <a:spcPct val="0"/>
                        </a:spcBef>
                        <a:spcAft>
                          <a:spcPct val="0"/>
                        </a:spcAft>
                        <a:buClrTx/>
                        <a:buSzTx/>
                        <a:buFontTx/>
                        <a:buNone/>
                        <a:tabLst/>
                      </a:pPr>
                      <a:endParaRPr kumimoji="0" lang="en-US" altLang="zh-CN" sz="1800" b="0" i="0" u="none" strike="noStrike" kern="1200"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mn-cs"/>
                      </a:endParaRPr>
                    </a:p>
                    <a:p>
                      <a:pPr marL="0" marR="0" lvl="0" indent="127000" algn="l" defTabSz="914400" rtl="0" eaLnBrk="1" fontAlgn="base" latinLnBrk="0" hangingPunct="1">
                        <a:lnSpc>
                          <a:spcPct val="150000"/>
                        </a:lnSpc>
                        <a:spcBef>
                          <a:spcPct val="0"/>
                        </a:spcBef>
                        <a:spcAft>
                          <a:spcPct val="0"/>
                        </a:spcAft>
                        <a:buClrTx/>
                        <a:buSzTx/>
                        <a:buFontTx/>
                        <a:buNone/>
                        <a:tabLst/>
                      </a:pPr>
                      <a:r>
                        <a:rPr kumimoji="0" lang="zh-CN" altLang="zh-CN" sz="1800" b="0" i="0" u="none" strike="noStrike" kern="1200"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mn-cs"/>
                        </a:rPr>
                        <a:t>查找包含其中一个检索词语而不包含其他检索词语的文档</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127000" eaLnBrk="0" hangingPunct="0">
                        <a:spcBef>
                          <a:spcPct val="20000"/>
                        </a:spcBef>
                        <a:buFont typeface="Arial" pitchFamily="34" charset="0"/>
                        <a:defRPr sz="28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defRPr sz="24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defRPr sz="20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defRPr>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defRPr>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127000" algn="l" defTabSz="914400" rtl="0" eaLnBrk="1" fontAlgn="base" latinLnBrk="0" hangingPunct="1">
                        <a:lnSpc>
                          <a:spcPct val="150000"/>
                        </a:lnSpc>
                        <a:spcBef>
                          <a:spcPct val="0"/>
                        </a:spcBef>
                        <a:spcAft>
                          <a:spcPct val="0"/>
                        </a:spcAft>
                        <a:buClrTx/>
                        <a:buSzTx/>
                        <a:buFontTx/>
                        <a:buNone/>
                        <a:tabLst/>
                      </a:pPr>
                      <a:r>
                        <a:rPr kumimoji="0" lang="en-US" altLang="zh-CN" sz="1800" b="0" i="0" u="none" strike="noStrike" cap="none" normalizeH="0" baseline="0" dirty="0" smtClean="0">
                          <a:ln>
                            <a:noFill/>
                          </a:ln>
                          <a:solidFill>
                            <a:srgbClr val="000000"/>
                          </a:solidFill>
                          <a:effectLst/>
                          <a:latin typeface="Times New Roman" pitchFamily="18" charset="0"/>
                          <a:ea typeface="微软雅黑" pitchFamily="34" charset="-122"/>
                        </a:rPr>
                        <a:t>engine  </a:t>
                      </a:r>
                      <a:r>
                        <a:rPr kumimoji="0" lang="en-US" altLang="zh-CN" sz="1800" b="1" i="0" u="none" strike="noStrike" cap="none" normalizeH="0" baseline="0" dirty="0" smtClean="0">
                          <a:ln>
                            <a:noFill/>
                          </a:ln>
                          <a:solidFill>
                            <a:srgbClr val="FF0000"/>
                          </a:solidFill>
                          <a:effectLst/>
                          <a:latin typeface="Times New Roman" pitchFamily="18" charset="0"/>
                          <a:ea typeface="微软雅黑" pitchFamily="34" charset="-122"/>
                        </a:rPr>
                        <a:t>NOT</a:t>
                      </a:r>
                      <a:r>
                        <a:rPr kumimoji="0" lang="en-US" altLang="zh-CN" sz="1800" b="0" i="0" u="none" strike="noStrike" cap="none" normalizeH="0" baseline="0" dirty="0" smtClean="0">
                          <a:ln>
                            <a:noFill/>
                          </a:ln>
                          <a:solidFill>
                            <a:srgbClr val="000000"/>
                          </a:solidFill>
                          <a:effectLst/>
                          <a:latin typeface="Times New Roman" pitchFamily="18" charset="0"/>
                          <a:ea typeface="微软雅黑" pitchFamily="34" charset="-122"/>
                        </a:rPr>
                        <a:t>  DOHC</a:t>
                      </a:r>
                      <a:endParaRPr kumimoji="0" lang="zh-CN" altLang="zh-CN" sz="1800" b="0" i="0" u="none" strike="noStrike" cap="none" normalizeH="0" baseline="0" dirty="0" smtClean="0">
                        <a:ln>
                          <a:noFill/>
                        </a:ln>
                        <a:solidFill>
                          <a:schemeClr val="tx1"/>
                        </a:solidFill>
                        <a:effectLst/>
                        <a:latin typeface="Times New Roman" pitchFamily="18" charset="0"/>
                        <a:ea typeface="微软雅黑" pitchFamily="34" charset="-122"/>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250775543"/>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55183D58-648D-4475-BEF8-624F48514A30}" type="slidenum">
              <a:rPr lang="zh-CN" altLang="en-US" smtClean="0"/>
              <a:pPr/>
              <a:t>45</a:t>
            </a:fld>
            <a:endParaRPr lang="zh-CN" altLang="en-US" dirty="0"/>
          </a:p>
        </p:txBody>
      </p:sp>
      <p:sp>
        <p:nvSpPr>
          <p:cNvPr id="3" name="TextBox 2"/>
          <p:cNvSpPr txBox="1"/>
          <p:nvPr/>
        </p:nvSpPr>
        <p:spPr>
          <a:xfrm>
            <a:off x="14881" y="22503"/>
            <a:ext cx="4079776" cy="523220"/>
          </a:xfrm>
          <a:prstGeom prst="rect">
            <a:avLst/>
          </a:prstGeom>
          <a:noFill/>
        </p:spPr>
        <p:txBody>
          <a:bodyPr wrap="square" rtlCol="0">
            <a:spAutoFit/>
          </a:bodyPr>
          <a:lstStyle/>
          <a:p>
            <a:r>
              <a:rPr lang="zh-CN" altLang="en-US" sz="2800" b="1" dirty="0" smtClean="0">
                <a:latin typeface="+mj-ea"/>
                <a:ea typeface="+mj-ea"/>
              </a:rPr>
              <a:t>检索语法及检索策略</a:t>
            </a:r>
            <a:endParaRPr lang="zh-CN" altLang="en-US" sz="2800" b="1" dirty="0">
              <a:latin typeface="+mj-ea"/>
              <a:ea typeface="+mj-ea"/>
            </a:endParaRPr>
          </a:p>
        </p:txBody>
      </p:sp>
      <p:sp>
        <p:nvSpPr>
          <p:cNvPr id="4" name="AutoShape 11"/>
          <p:cNvSpPr>
            <a:spLocks noChangeArrowheads="1"/>
          </p:cNvSpPr>
          <p:nvPr/>
        </p:nvSpPr>
        <p:spPr bwMode="gray">
          <a:xfrm>
            <a:off x="-9037" y="770834"/>
            <a:ext cx="1879140" cy="476669"/>
          </a:xfrm>
          <a:prstGeom prst="roundRect">
            <a:avLst>
              <a:gd name="adj" fmla="val 50000"/>
            </a:avLst>
          </a:prstGeom>
          <a:solidFill>
            <a:schemeClr val="accent6">
              <a:lumMod val="75000"/>
            </a:schemeClr>
          </a:solidFill>
          <a:ln w="19050">
            <a:noFill/>
            <a:round/>
            <a:headEnd/>
            <a:tailEnd/>
          </a:ln>
          <a:effectLst>
            <a:outerShdw dist="53882" dir="2700000" algn="ctr" rotWithShape="0">
              <a:srgbClr val="292929">
                <a:alpha val="50000"/>
              </a:srgbClr>
            </a:outerShdw>
          </a:effectLst>
        </p:spPr>
        <p:txBody>
          <a:bodyPr wrap="none" anchor="ctr"/>
          <a:lstStyle/>
          <a:p>
            <a:pPr marL="285750" indent="-285750">
              <a:buFont typeface="Wingdings" panose="05000000000000000000" pitchFamily="2" charset="2"/>
              <a:buChar char="Ø"/>
              <a:defRPr/>
            </a:pPr>
            <a:r>
              <a:rPr lang="zh-CN" altLang="en-US" dirty="0" smtClean="0">
                <a:latin typeface="+mn-ea"/>
              </a:rPr>
              <a:t>连接符 </a:t>
            </a:r>
            <a:r>
              <a:rPr lang="en-US" altLang="zh-CN" dirty="0" smtClean="0">
                <a:latin typeface="+mn-ea"/>
              </a:rPr>
              <a:t>ADJ</a:t>
            </a:r>
            <a:endParaRPr lang="zh-CN" altLang="en-US" dirty="0">
              <a:latin typeface="+mn-ea"/>
            </a:endParaRPr>
          </a:p>
        </p:txBody>
      </p:sp>
      <p:sp>
        <p:nvSpPr>
          <p:cNvPr id="5" name="TextBox 2"/>
          <p:cNvSpPr txBox="1">
            <a:spLocks noChangeArrowheads="1"/>
          </p:cNvSpPr>
          <p:nvPr/>
        </p:nvSpPr>
        <p:spPr bwMode="auto">
          <a:xfrm>
            <a:off x="937973" y="1278624"/>
            <a:ext cx="10873208" cy="45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150000"/>
              </a:lnSpc>
            </a:pPr>
            <a:r>
              <a:rPr lang="zh-CN" altLang="en-US" dirty="0">
                <a:latin typeface="微软雅黑" pitchFamily="34" charset="-122"/>
                <a:ea typeface="微软雅黑" pitchFamily="34" charset="-122"/>
              </a:rPr>
              <a:t>两个单词之间加</a:t>
            </a:r>
            <a:r>
              <a:rPr lang="en-US" altLang="zh-CN" dirty="0" err="1">
                <a:latin typeface="微软雅黑" pitchFamily="34" charset="-122"/>
                <a:ea typeface="微软雅黑" pitchFamily="34" charset="-122"/>
              </a:rPr>
              <a:t>ADJn</a:t>
            </a:r>
            <a:r>
              <a:rPr lang="en-US" altLang="zh-CN" dirty="0">
                <a:latin typeface="微软雅黑" pitchFamily="34" charset="-122"/>
                <a:ea typeface="微软雅黑" pitchFamily="34" charset="-122"/>
              </a:rPr>
              <a:t>(n</a:t>
            </a:r>
            <a:r>
              <a:rPr lang="zh-CN" altLang="en-US" dirty="0">
                <a:latin typeface="微软雅黑" pitchFamily="34" charset="-122"/>
                <a:ea typeface="微软雅黑" pitchFamily="34" charset="-122"/>
              </a:rPr>
              <a:t>为数字</a:t>
            </a:r>
            <a:r>
              <a:rPr lang="en-US" altLang="zh-CN" dirty="0">
                <a:latin typeface="微软雅黑" pitchFamily="34" charset="-122"/>
                <a:ea typeface="微软雅黑" pitchFamily="34" charset="-122"/>
              </a:rPr>
              <a:t>)</a:t>
            </a:r>
            <a:r>
              <a:rPr lang="zh-CN" altLang="en-US" dirty="0" smtClean="0">
                <a:latin typeface="微软雅黑" pitchFamily="34" charset="-122"/>
                <a:ea typeface="微软雅黑" pitchFamily="34" charset="-122"/>
              </a:rPr>
              <a:t>：表示</a:t>
            </a:r>
            <a:r>
              <a:rPr lang="zh-CN" altLang="en-US" dirty="0">
                <a:latin typeface="微软雅黑" pitchFamily="34" charset="-122"/>
                <a:ea typeface="微软雅黑" pitchFamily="34" charset="-122"/>
              </a:rPr>
              <a:t>两个单词按照指定顺序检索，中间可间隔</a:t>
            </a:r>
            <a:r>
              <a:rPr lang="en-US" altLang="zh-CN" dirty="0">
                <a:latin typeface="微软雅黑" pitchFamily="34" charset="-122"/>
                <a:ea typeface="微软雅黑" pitchFamily="34" charset="-122"/>
              </a:rPr>
              <a:t>0-</a:t>
            </a:r>
            <a:r>
              <a:rPr lang="zh-CN" altLang="en-US" dirty="0">
                <a:latin typeface="微软雅黑" pitchFamily="34" charset="-122"/>
                <a:ea typeface="微软雅黑" pitchFamily="34" charset="-122"/>
              </a:rPr>
              <a:t>（</a:t>
            </a:r>
            <a:r>
              <a:rPr lang="en-US" altLang="zh-CN" dirty="0">
                <a:latin typeface="微软雅黑" pitchFamily="34" charset="-122"/>
                <a:ea typeface="微软雅黑" pitchFamily="34" charset="-122"/>
              </a:rPr>
              <a:t>n-1</a:t>
            </a:r>
            <a:r>
              <a:rPr lang="zh-CN" altLang="en-US" dirty="0">
                <a:latin typeface="微软雅黑" pitchFamily="34" charset="-122"/>
                <a:ea typeface="微软雅黑" pitchFamily="34" charset="-122"/>
              </a:rPr>
              <a:t>）个</a:t>
            </a:r>
            <a:r>
              <a:rPr lang="zh-CN" altLang="en-US" dirty="0" smtClean="0">
                <a:latin typeface="微软雅黑" pitchFamily="34" charset="-122"/>
                <a:ea typeface="微软雅黑" pitchFamily="34" charset="-122"/>
              </a:rPr>
              <a:t>单词。</a:t>
            </a:r>
            <a:endParaRPr lang="zh-CN" altLang="en-US" dirty="0">
              <a:latin typeface="微软雅黑" pitchFamily="34" charset="-122"/>
              <a:ea typeface="微软雅黑" pitchFamily="34" charset="-122"/>
            </a:endParaRPr>
          </a:p>
        </p:txBody>
      </p:sp>
      <p:graphicFrame>
        <p:nvGraphicFramePr>
          <p:cNvPr id="6" name="表格 5"/>
          <p:cNvGraphicFramePr>
            <a:graphicFrameLocks noGrp="1"/>
          </p:cNvGraphicFramePr>
          <p:nvPr>
            <p:extLst>
              <p:ext uri="{D42A27DB-BD31-4B8C-83A1-F6EECF244321}">
                <p14:modId xmlns:p14="http://schemas.microsoft.com/office/powerpoint/2010/main" val="4017977921"/>
              </p:ext>
            </p:extLst>
          </p:nvPr>
        </p:nvGraphicFramePr>
        <p:xfrm>
          <a:off x="1775520" y="1916832"/>
          <a:ext cx="8640959" cy="4323958"/>
        </p:xfrm>
        <a:graphic>
          <a:graphicData uri="http://schemas.openxmlformats.org/drawingml/2006/table">
            <a:tbl>
              <a:tblPr/>
              <a:tblGrid>
                <a:gridCol w="2492559"/>
                <a:gridCol w="6148400"/>
              </a:tblGrid>
              <a:tr h="504056">
                <a:tc>
                  <a:txBody>
                    <a:bodyPr/>
                    <a:lstStyle>
                      <a:lvl1pPr indent="304800" eaLnBrk="0" hangingPunct="0">
                        <a:spcBef>
                          <a:spcPct val="20000"/>
                        </a:spcBef>
                        <a:buFont typeface="Arial" pitchFamily="34" charset="0"/>
                        <a:defRPr sz="28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defRPr sz="24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defRPr sz="20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defRPr>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defRPr>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304800" algn="ctr" defTabSz="914400" rtl="0" eaLnBrk="1" fontAlgn="base" latinLnBrk="0" hangingPunct="1">
                        <a:lnSpc>
                          <a:spcPct val="150000"/>
                        </a:lnSpc>
                        <a:spcBef>
                          <a:spcPct val="0"/>
                        </a:spcBef>
                        <a:spcAft>
                          <a:spcPct val="0"/>
                        </a:spcAft>
                        <a:buClrTx/>
                        <a:buSzTx/>
                        <a:buFontTx/>
                        <a:buNone/>
                        <a:tabLst/>
                      </a:pPr>
                      <a:r>
                        <a:rPr kumimoji="0" lang="zh-CN" altLang="zh-CN" sz="2000" b="1"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示例</a:t>
                      </a:r>
                      <a:endParaRPr kumimoji="0" lang="zh-CN" altLang="zh-CN" sz="2000" b="0" i="0" u="none" strike="noStrike" cap="none" normalizeH="0" baseline="0" dirty="0" smtClean="0">
                        <a:ln>
                          <a:noFill/>
                        </a:ln>
                        <a:solidFill>
                          <a:schemeClr val="tx1"/>
                        </a:solidFill>
                        <a:effectLst/>
                        <a:latin typeface="Calibri" pitchFamily="34" charset="0"/>
                        <a:ea typeface="微软雅黑" pitchFamily="34" charset="-122"/>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65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defRPr sz="24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defRPr sz="20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defRPr>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defRPr>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zh-CN" sz="2000" b="1"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检索结果说明</a:t>
                      </a:r>
                      <a:endParaRPr kumimoji="0" lang="zh-CN" altLang="zh-CN" sz="2000" b="0" i="0" u="none" strike="noStrike" cap="none" normalizeH="0" baseline="0" dirty="0" smtClean="0">
                        <a:ln>
                          <a:noFill/>
                        </a:ln>
                        <a:solidFill>
                          <a:schemeClr val="tx1"/>
                        </a:solidFill>
                        <a:effectLst/>
                        <a:latin typeface="Calibri" pitchFamily="34" charset="0"/>
                        <a:ea typeface="微软雅黑" pitchFamily="34" charset="-122"/>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65000"/>
                      </a:schemeClr>
                    </a:solidFill>
                  </a:tcPr>
                </a:tc>
              </a:tr>
              <a:tr h="792088">
                <a:tc>
                  <a:txBody>
                    <a:bodyPr/>
                    <a:lstStyle>
                      <a:lvl1pPr eaLnBrk="0" hangingPunct="0">
                        <a:spcBef>
                          <a:spcPct val="20000"/>
                        </a:spcBef>
                        <a:buFont typeface="Arial" pitchFamily="34" charset="0"/>
                        <a:defRPr sz="28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defRPr sz="24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defRPr sz="20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defRPr>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defRPr>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digital </a:t>
                      </a:r>
                      <a:r>
                        <a:rPr kumimoji="0" lang="en-US" altLang="zh-CN" sz="1800" b="1" i="0" u="none" strike="noStrike" cap="none" normalizeH="0" baseline="0" dirty="0" smtClean="0">
                          <a:ln>
                            <a:noFill/>
                          </a:ln>
                          <a:solidFill>
                            <a:srgbClr val="FF0000"/>
                          </a:solidFill>
                          <a:effectLst/>
                          <a:latin typeface="Times New Roman" pitchFamily="18" charset="0"/>
                          <a:ea typeface="宋体" pitchFamily="2" charset="-122"/>
                          <a:cs typeface="Times New Roman" pitchFamily="18" charset="0"/>
                        </a:rPr>
                        <a:t>ADJ </a:t>
                      </a:r>
                      <a:r>
                        <a:rPr kumimoji="0" lang="en-US" altLang="zh-CN" sz="1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camera</a:t>
                      </a:r>
                      <a:endParaRPr kumimoji="0" lang="zh-CN" altLang="zh-CN" sz="18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defRPr sz="24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defRPr sz="20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defRPr>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defRPr>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zh-CN" altLang="zh-CN" sz="1800" b="0"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按照给定的顺序检索</a:t>
                      </a:r>
                      <a:r>
                        <a:rPr kumimoji="0" lang="en-US" altLang="zh-CN" sz="1800" b="0" i="0" u="none" strike="noStrike" cap="none" normalizeH="0" baseline="0" dirty="0" err="1" smtClean="0">
                          <a:ln>
                            <a:noFill/>
                          </a:ln>
                          <a:solidFill>
                            <a:schemeClr val="tx1"/>
                          </a:solidFill>
                          <a:effectLst/>
                          <a:latin typeface="Times New Roman" pitchFamily="18" charset="0"/>
                          <a:ea typeface="微软雅黑" pitchFamily="34" charset="-122"/>
                          <a:cs typeface="Times New Roman" pitchFamily="18" charset="0"/>
                        </a:rPr>
                        <a:t>digital,camera</a:t>
                      </a:r>
                      <a:endParaRPr kumimoji="0" lang="en-US" altLang="zh-CN" sz="1800" b="0"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endParaRPr>
                    </a:p>
                    <a:p>
                      <a:pPr marL="0" marR="0" lvl="0" indent="0" algn="l" defTabSz="914400" rtl="0" eaLnBrk="1" fontAlgn="base" latinLnBrk="0" hangingPunct="1">
                        <a:lnSpc>
                          <a:spcPct val="150000"/>
                        </a:lnSpc>
                        <a:spcBef>
                          <a:spcPct val="0"/>
                        </a:spcBef>
                        <a:spcAft>
                          <a:spcPct val="0"/>
                        </a:spcAft>
                        <a:buClrTx/>
                        <a:buSzTx/>
                        <a:buFontTx/>
                        <a:buNone/>
                        <a:tabLst/>
                      </a:pPr>
                      <a:r>
                        <a:rPr kumimoji="0" lang="zh-CN" altLang="en-US" sz="1800" b="0" i="0" u="none" strike="noStrike" kern="1200" cap="none" normalizeH="0" baseline="0" dirty="0" smtClean="0">
                          <a:ln>
                            <a:noFill/>
                          </a:ln>
                          <a:solidFill>
                            <a:schemeClr val="tx1"/>
                          </a:solidFill>
                          <a:effectLst/>
                          <a:latin typeface="Times New Roman" pitchFamily="18" charset="0"/>
                          <a:ea typeface="微软雅黑" pitchFamily="34" charset="-122"/>
                          <a:cs typeface="Times New Roman" pitchFamily="18" charset="0"/>
                        </a:rPr>
                        <a:t>两个单词之间有一个空格或字符</a:t>
                      </a:r>
                      <a:endParaRPr kumimoji="0" lang="zh-CN" altLang="zh-CN" sz="1800" b="0" i="0" u="none" strike="noStrike" kern="1200" cap="none" normalizeH="0" baseline="0" dirty="0" smtClean="0">
                        <a:ln>
                          <a:noFill/>
                        </a:ln>
                        <a:solidFill>
                          <a:schemeClr val="tx1"/>
                        </a:solidFill>
                        <a:effectLst/>
                        <a:latin typeface="Times New Roman" pitchFamily="18" charset="0"/>
                        <a:ea typeface="微软雅黑" pitchFamily="34" charset="-122"/>
                        <a:cs typeface="Times New Roman" pitchFamily="18" charset="0"/>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zh-CN" altLang="en-US" sz="1800" b="0" i="0" u="none" strike="noStrike" kern="1200" cap="none" normalizeH="0" baseline="0" dirty="0" smtClean="0">
                          <a:ln>
                            <a:noFill/>
                          </a:ln>
                          <a:solidFill>
                            <a:schemeClr val="tx1"/>
                          </a:solidFill>
                          <a:effectLst/>
                          <a:latin typeface="Times New Roman" pitchFamily="18" charset="0"/>
                          <a:ea typeface="微软雅黑" pitchFamily="34" charset="-122"/>
                          <a:cs typeface="Times New Roman" pitchFamily="18" charset="0"/>
                        </a:rPr>
                        <a:t>如</a:t>
                      </a:r>
                      <a:r>
                        <a:rPr kumimoji="0" lang="en-US" altLang="zh-CN" sz="1800" b="0" i="0" u="none" strike="noStrike" kern="1200" cap="none" normalizeH="0" baseline="0" dirty="0" smtClean="0">
                          <a:ln>
                            <a:noFill/>
                          </a:ln>
                          <a:solidFill>
                            <a:schemeClr val="tx1"/>
                          </a:solidFill>
                          <a:effectLst/>
                          <a:latin typeface="Times New Roman" pitchFamily="18" charset="0"/>
                          <a:ea typeface="微软雅黑" pitchFamily="34" charset="-122"/>
                          <a:cs typeface="Times New Roman" pitchFamily="18" charset="0"/>
                        </a:rPr>
                        <a:t> cross adj link</a:t>
                      </a:r>
                      <a:r>
                        <a:rPr kumimoji="0" lang="zh-CN" altLang="en-US" sz="1800" b="0" i="0" u="none" strike="noStrike" kern="1200" cap="none" normalizeH="0" baseline="0" dirty="0" smtClean="0">
                          <a:ln>
                            <a:noFill/>
                          </a:ln>
                          <a:solidFill>
                            <a:schemeClr val="tx1"/>
                          </a:solidFill>
                          <a:effectLst/>
                          <a:latin typeface="Times New Roman" pitchFamily="18" charset="0"/>
                          <a:ea typeface="微软雅黑" pitchFamily="34" charset="-122"/>
                          <a:cs typeface="Times New Roman" pitchFamily="18" charset="0"/>
                        </a:rPr>
                        <a:t>*可检索到</a:t>
                      </a:r>
                      <a:r>
                        <a:rPr kumimoji="0" lang="en-US" altLang="zh-CN" sz="1800" b="0" i="0" u="none" strike="noStrike" kern="1200" cap="none" normalizeH="0" baseline="0" dirty="0" smtClean="0">
                          <a:ln>
                            <a:noFill/>
                          </a:ln>
                          <a:solidFill>
                            <a:schemeClr val="tx1"/>
                          </a:solidFill>
                          <a:effectLst/>
                          <a:latin typeface="Times New Roman" pitchFamily="18" charset="0"/>
                          <a:ea typeface="微软雅黑" pitchFamily="34" charset="-122"/>
                          <a:cs typeface="Times New Roman" pitchFamily="18" charset="0"/>
                        </a:rPr>
                        <a:t>cross link</a:t>
                      </a:r>
                      <a:r>
                        <a:rPr kumimoji="0" lang="zh-CN" altLang="en-US" sz="1800" b="0" i="0" u="none" strike="noStrike" kern="1200" cap="none" normalizeH="0" baseline="0" dirty="0" smtClean="0">
                          <a:ln>
                            <a:noFill/>
                          </a:ln>
                          <a:solidFill>
                            <a:schemeClr val="tx1"/>
                          </a:solidFill>
                          <a:effectLst/>
                          <a:latin typeface="Times New Roman" pitchFamily="18" charset="0"/>
                          <a:ea typeface="微软雅黑" pitchFamily="34" charset="-122"/>
                          <a:cs typeface="Times New Roman" pitchFamily="18" charset="0"/>
                        </a:rPr>
                        <a:t>或者</a:t>
                      </a:r>
                      <a:r>
                        <a:rPr kumimoji="0" lang="en-US" altLang="zh-CN" sz="1800" b="0" i="0" u="none" strike="noStrike" kern="1200" cap="none" normalizeH="0" baseline="0" dirty="0" smtClean="0">
                          <a:ln>
                            <a:noFill/>
                          </a:ln>
                          <a:solidFill>
                            <a:schemeClr val="tx1"/>
                          </a:solidFill>
                          <a:effectLst/>
                          <a:latin typeface="Times New Roman" pitchFamily="18" charset="0"/>
                          <a:ea typeface="微软雅黑" pitchFamily="34" charset="-122"/>
                          <a:cs typeface="Times New Roman" pitchFamily="18" charset="0"/>
                        </a:rPr>
                        <a:t>cross-link</a:t>
                      </a:r>
                      <a:endParaRPr kumimoji="0" lang="zh-CN" altLang="en-US" sz="1800" b="0" i="0" u="none" strike="noStrike" kern="1200" cap="none" normalizeH="0" baseline="0" dirty="0" smtClean="0">
                        <a:ln>
                          <a:noFill/>
                        </a:ln>
                        <a:solidFill>
                          <a:schemeClr val="tx1"/>
                        </a:solidFill>
                        <a:effectLst/>
                        <a:latin typeface="Times New Roman" pitchFamily="18" charset="0"/>
                        <a:ea typeface="微软雅黑" pitchFamily="34" charset="-122"/>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52128">
                <a:tc>
                  <a:txBody>
                    <a:bodyPr/>
                    <a:lstStyle>
                      <a:lvl1pPr eaLnBrk="0" hangingPunct="0">
                        <a:spcBef>
                          <a:spcPct val="20000"/>
                        </a:spcBef>
                        <a:buFont typeface="Arial" pitchFamily="34" charset="0"/>
                        <a:defRPr sz="28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defRPr sz="24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defRPr sz="20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defRPr>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defRPr>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display </a:t>
                      </a:r>
                      <a:r>
                        <a:rPr kumimoji="0" lang="en-US" altLang="zh-CN" sz="1800" b="1" i="0" u="none" strike="noStrike" cap="none" normalizeH="0" baseline="0" dirty="0" err="1" smtClean="0">
                          <a:ln>
                            <a:noFill/>
                          </a:ln>
                          <a:solidFill>
                            <a:srgbClr val="FF0000"/>
                          </a:solidFill>
                          <a:effectLst/>
                          <a:latin typeface="Times New Roman" pitchFamily="18" charset="0"/>
                          <a:ea typeface="宋体" pitchFamily="2" charset="-122"/>
                          <a:cs typeface="Times New Roman" pitchFamily="18" charset="0"/>
                        </a:rPr>
                        <a:t>ADJ2</a:t>
                      </a:r>
                      <a:r>
                        <a:rPr kumimoji="0" lang="en-US" altLang="zh-CN" sz="1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 panel</a:t>
                      </a:r>
                      <a:endParaRPr kumimoji="0" lang="zh-CN" altLang="zh-CN" sz="18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defRPr sz="24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defRPr sz="20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defRPr>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defRPr>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zh-CN" altLang="zh-CN" sz="1800" b="0"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按照给定的顺序检索</a:t>
                      </a:r>
                      <a:r>
                        <a:rPr kumimoji="0" lang="en-US" altLang="zh-CN" sz="1800" b="0"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display  panel</a:t>
                      </a:r>
                    </a:p>
                    <a:p>
                      <a:pPr marL="0" marR="0" lvl="0" indent="0" algn="l" defTabSz="914400" rtl="0" eaLnBrk="1" fontAlgn="base" latinLnBrk="0" hangingPunct="1">
                        <a:lnSpc>
                          <a:spcPct val="150000"/>
                        </a:lnSpc>
                        <a:spcBef>
                          <a:spcPct val="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两个单词之间可间隔</a:t>
                      </a:r>
                      <a:r>
                        <a:rPr kumimoji="0" lang="en-US" altLang="zh-CN" sz="1800" b="0"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0-1</a:t>
                      </a:r>
                      <a:r>
                        <a:rPr kumimoji="0" lang="zh-CN" altLang="en-US" sz="1800" b="0"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个单词</a:t>
                      </a:r>
                      <a:endParaRPr kumimoji="0" lang="en-US" altLang="zh-CN" sz="1800" b="0"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zh-CN" altLang="en-US" sz="1800" b="0"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如</a:t>
                      </a:r>
                      <a:r>
                        <a:rPr kumimoji="0" lang="en-US" altLang="zh-CN" sz="1800" b="0"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display </a:t>
                      </a:r>
                      <a:r>
                        <a:rPr kumimoji="0" lang="en-US" altLang="zh-CN" sz="1800" b="0" i="0" u="none" strike="noStrike" cap="none" normalizeH="0" baseline="0" dirty="0" err="1" smtClean="0">
                          <a:ln>
                            <a:noFill/>
                          </a:ln>
                          <a:solidFill>
                            <a:schemeClr val="tx1"/>
                          </a:solidFill>
                          <a:effectLst/>
                          <a:latin typeface="Times New Roman" pitchFamily="18" charset="0"/>
                          <a:ea typeface="微软雅黑" pitchFamily="34" charset="-122"/>
                          <a:cs typeface="Times New Roman" pitchFamily="18" charset="0"/>
                        </a:rPr>
                        <a:t>ADJ2</a:t>
                      </a:r>
                      <a:r>
                        <a:rPr kumimoji="0" lang="en-US" altLang="zh-CN" sz="1800" b="0"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 panel</a:t>
                      </a:r>
                      <a:r>
                        <a:rPr kumimoji="0" lang="en-US" altLang="zh-CN" sz="1800" b="0" i="0" u="none" strike="noStrike" cap="none" normalizeH="0" baseline="0" dirty="0" smtClean="0">
                          <a:ln>
                            <a:noFill/>
                          </a:ln>
                          <a:solidFill>
                            <a:schemeClr val="tx1"/>
                          </a:solidFill>
                          <a:effectLst/>
                          <a:latin typeface="Calibri" pitchFamily="34" charset="0"/>
                          <a:ea typeface="微软雅黑" pitchFamily="34" charset="-122"/>
                          <a:cs typeface="Times New Roman" pitchFamily="18" charset="0"/>
                        </a:rPr>
                        <a:t> </a:t>
                      </a:r>
                      <a:r>
                        <a:rPr kumimoji="0" lang="zh-CN" altLang="en-US" sz="1800" b="0" i="0" u="none" strike="noStrike" cap="none" normalizeH="0" baseline="0" dirty="0" smtClean="0">
                          <a:ln>
                            <a:noFill/>
                          </a:ln>
                          <a:solidFill>
                            <a:schemeClr val="tx1"/>
                          </a:solidFill>
                          <a:effectLst/>
                          <a:latin typeface="Calibri" pitchFamily="34" charset="0"/>
                          <a:ea typeface="微软雅黑" pitchFamily="34" charset="-122"/>
                          <a:cs typeface="Times New Roman" pitchFamily="18" charset="0"/>
                        </a:rPr>
                        <a:t>可检索到 </a:t>
                      </a:r>
                      <a:r>
                        <a:rPr kumimoji="0" lang="en-US" altLang="zh-CN" sz="1800" b="0" i="0" u="none" strike="noStrike" kern="1200" cap="none" normalizeH="0" baseline="0" dirty="0" smtClean="0">
                          <a:ln>
                            <a:noFill/>
                          </a:ln>
                          <a:solidFill>
                            <a:schemeClr val="tx1"/>
                          </a:solidFill>
                          <a:effectLst/>
                          <a:latin typeface="Times New Roman" pitchFamily="18" charset="0"/>
                          <a:ea typeface="微软雅黑" pitchFamily="34" charset="-122"/>
                          <a:cs typeface="Times New Roman" pitchFamily="18" charset="0"/>
                        </a:rPr>
                        <a:t>display panel</a:t>
                      </a:r>
                      <a:r>
                        <a:rPr kumimoji="0" lang="zh-CN" altLang="en-US" sz="1800" b="0" i="0" u="none" strike="noStrike" kern="1200" cap="none" normalizeH="0" baseline="0" dirty="0" smtClean="0">
                          <a:ln>
                            <a:noFill/>
                          </a:ln>
                          <a:solidFill>
                            <a:schemeClr val="tx1"/>
                          </a:solidFill>
                          <a:effectLst/>
                          <a:latin typeface="Times New Roman" pitchFamily="18" charset="0"/>
                          <a:ea typeface="微软雅黑" pitchFamily="34" charset="-122"/>
                          <a:cs typeface="Times New Roman" pitchFamily="18" charset="0"/>
                        </a:rPr>
                        <a:t>或者</a:t>
                      </a:r>
                      <a:r>
                        <a:rPr kumimoji="0" lang="en-US" altLang="zh-CN" sz="1800" b="0" i="0" u="none" strike="noStrike" kern="1200" cap="none" normalizeH="0" baseline="0" dirty="0" smtClean="0">
                          <a:ln>
                            <a:noFill/>
                          </a:ln>
                          <a:solidFill>
                            <a:schemeClr val="tx1"/>
                          </a:solidFill>
                          <a:effectLst/>
                          <a:latin typeface="Times New Roman" pitchFamily="18" charset="0"/>
                          <a:ea typeface="微软雅黑" pitchFamily="34" charset="-122"/>
                          <a:cs typeface="Times New Roman" pitchFamily="18" charset="0"/>
                        </a:rPr>
                        <a:t>display  screen panel</a:t>
                      </a:r>
                      <a:endParaRPr kumimoji="0" lang="zh-CN" altLang="zh-CN" sz="1800" b="0" i="0" u="none" strike="noStrike" kern="1200" cap="none" normalizeH="0" baseline="0" dirty="0" smtClean="0">
                        <a:ln>
                          <a:noFill/>
                        </a:ln>
                        <a:solidFill>
                          <a:schemeClr val="tx1"/>
                        </a:solidFill>
                        <a:effectLst/>
                        <a:latin typeface="Times New Roman" pitchFamily="18" charset="0"/>
                        <a:ea typeface="微软雅黑" pitchFamily="34" charset="-122"/>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39542">
                <a:tc>
                  <a:txBody>
                    <a:bodyPr/>
                    <a:lstStyle>
                      <a:lvl1pPr eaLnBrk="0" hangingPunct="0">
                        <a:spcBef>
                          <a:spcPct val="20000"/>
                        </a:spcBef>
                        <a:buFont typeface="Arial" pitchFamily="34" charset="0"/>
                        <a:defRPr sz="28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defRPr sz="24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defRPr sz="20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defRPr>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defRPr>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(video OR mobile) </a:t>
                      </a:r>
                      <a:r>
                        <a:rPr kumimoji="0" lang="en-US" altLang="zh-CN" sz="1800" b="1" i="0" u="none" strike="noStrike" cap="none" normalizeH="0" baseline="0" dirty="0" smtClean="0">
                          <a:ln>
                            <a:noFill/>
                          </a:ln>
                          <a:solidFill>
                            <a:srgbClr val="00B0F0"/>
                          </a:solidFill>
                          <a:effectLst/>
                          <a:latin typeface="Times New Roman" pitchFamily="18" charset="0"/>
                          <a:ea typeface="宋体" pitchFamily="2" charset="-122"/>
                          <a:cs typeface="Times New Roman" pitchFamily="18" charset="0"/>
                        </a:rPr>
                        <a:t> </a:t>
                      </a:r>
                      <a:r>
                        <a:rPr kumimoji="0" lang="en-US" altLang="zh-CN" sz="1800" b="1" i="0" u="none" strike="noStrike" cap="none" normalizeH="0" baseline="0" dirty="0" smtClean="0">
                          <a:ln>
                            <a:noFill/>
                          </a:ln>
                          <a:solidFill>
                            <a:srgbClr val="FF0000"/>
                          </a:solidFill>
                          <a:effectLst/>
                          <a:latin typeface="Times New Roman" pitchFamily="18" charset="0"/>
                          <a:ea typeface="宋体" pitchFamily="2" charset="-122"/>
                          <a:cs typeface="Times New Roman" pitchFamily="18" charset="0"/>
                        </a:rPr>
                        <a:t>ADJ</a:t>
                      </a:r>
                      <a:r>
                        <a:rPr kumimoji="0" lang="en-US" altLang="zh-CN" sz="1800" b="1" i="0" u="none" strike="noStrike" cap="none" normalizeH="0" baseline="0" dirty="0" smtClean="0">
                          <a:ln>
                            <a:noFill/>
                          </a:ln>
                          <a:solidFill>
                            <a:srgbClr val="00B0F0"/>
                          </a:solidFill>
                          <a:effectLst/>
                          <a:latin typeface="Times New Roman" pitchFamily="18" charset="0"/>
                          <a:ea typeface="宋体" pitchFamily="2" charset="-122"/>
                          <a:cs typeface="Times New Roman" pitchFamily="18" charset="0"/>
                        </a:rPr>
                        <a:t> </a:t>
                      </a:r>
                      <a:r>
                        <a:rPr kumimoji="0" lang="en-US" altLang="zh-CN" sz="1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 camera</a:t>
                      </a:r>
                      <a:endParaRPr kumimoji="0" lang="zh-CN" altLang="zh-CN" sz="18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defRPr sz="24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defRPr sz="20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defRPr>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defRPr>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0" algn="l" defTabSz="914400" rtl="0" eaLnBrk="1" fontAlgn="base" latinLnBrk="0" hangingPunct="1">
                        <a:lnSpc>
                          <a:spcPct val="150000"/>
                        </a:lnSpc>
                        <a:spcBef>
                          <a:spcPct val="0"/>
                        </a:spcBef>
                        <a:spcAft>
                          <a:spcPct val="0"/>
                        </a:spcAft>
                        <a:buClrTx/>
                        <a:buSzTx/>
                        <a:buFontTx/>
                        <a:buNone/>
                        <a:tabLst/>
                      </a:pPr>
                      <a:endParaRPr kumimoji="0" lang="en-US" altLang="zh-CN" sz="1800" b="0"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endParaRPr>
                    </a:p>
                    <a:p>
                      <a:pPr marL="0" marR="0" lvl="0" indent="0" algn="l" defTabSz="914400" rtl="0" eaLnBrk="1" fontAlgn="base" latinLnBrk="0" hangingPunct="1">
                        <a:lnSpc>
                          <a:spcPct val="150000"/>
                        </a:lnSpc>
                        <a:spcBef>
                          <a:spcPct val="0"/>
                        </a:spcBef>
                        <a:spcAft>
                          <a:spcPct val="0"/>
                        </a:spcAft>
                        <a:buClrTx/>
                        <a:buSzTx/>
                        <a:buFontTx/>
                        <a:buNone/>
                        <a:tabLst/>
                      </a:pPr>
                      <a:r>
                        <a:rPr kumimoji="0" lang="zh-CN" altLang="zh-CN" sz="1800" b="0"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检索</a:t>
                      </a:r>
                      <a:r>
                        <a:rPr kumimoji="0" lang="en-US" altLang="zh-CN" sz="1800" b="0"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video </a:t>
                      </a:r>
                      <a:r>
                        <a:rPr kumimoji="0" lang="zh-CN" altLang="zh-CN" sz="1800" b="0"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或者</a:t>
                      </a:r>
                      <a:r>
                        <a:rPr kumimoji="0" lang="zh-CN" altLang="en-US" sz="1800" b="0"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 </a:t>
                      </a:r>
                      <a:r>
                        <a:rPr kumimoji="0" lang="en-US" altLang="zh-CN" sz="1800" b="0"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mobile</a:t>
                      </a:r>
                      <a:r>
                        <a:rPr kumimoji="0" lang="zh-CN" altLang="zh-CN" sz="1800" b="0"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与</a:t>
                      </a:r>
                      <a:r>
                        <a:rPr kumimoji="0" lang="en-US" altLang="zh-CN" sz="1800" b="0"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camera</a:t>
                      </a:r>
                      <a:r>
                        <a:rPr kumimoji="0" lang="zh-CN" altLang="zh-CN" sz="1800" b="0"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进行组合</a:t>
                      </a:r>
                      <a:endParaRPr kumimoji="0" lang="zh-CN" altLang="zh-CN" sz="1800" b="0" i="0" u="none" strike="noStrike" cap="none" normalizeH="0" baseline="0" dirty="0" smtClean="0">
                        <a:ln>
                          <a:noFill/>
                        </a:ln>
                        <a:solidFill>
                          <a:schemeClr val="tx1"/>
                        </a:solidFill>
                        <a:effectLst/>
                        <a:latin typeface="Calibri" pitchFamily="34" charset="0"/>
                        <a:ea typeface="微软雅黑" pitchFamily="34" charset="-122"/>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304675954"/>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55183D58-648D-4475-BEF8-624F48514A30}" type="slidenum">
              <a:rPr lang="zh-CN" altLang="en-US" smtClean="0"/>
              <a:pPr/>
              <a:t>46</a:t>
            </a:fld>
            <a:endParaRPr lang="zh-CN" altLang="en-US" dirty="0"/>
          </a:p>
        </p:txBody>
      </p:sp>
      <p:sp>
        <p:nvSpPr>
          <p:cNvPr id="3" name="AutoShape 11"/>
          <p:cNvSpPr>
            <a:spLocks noChangeArrowheads="1"/>
          </p:cNvSpPr>
          <p:nvPr/>
        </p:nvSpPr>
        <p:spPr bwMode="gray">
          <a:xfrm>
            <a:off x="-9037" y="770834"/>
            <a:ext cx="1879140" cy="476669"/>
          </a:xfrm>
          <a:prstGeom prst="roundRect">
            <a:avLst>
              <a:gd name="adj" fmla="val 50000"/>
            </a:avLst>
          </a:prstGeom>
          <a:solidFill>
            <a:schemeClr val="accent6">
              <a:lumMod val="75000"/>
            </a:schemeClr>
          </a:solidFill>
          <a:ln w="19050">
            <a:noFill/>
            <a:round/>
            <a:headEnd/>
            <a:tailEnd/>
          </a:ln>
          <a:effectLst>
            <a:outerShdw dist="53882" dir="2700000" algn="ctr" rotWithShape="0">
              <a:srgbClr val="292929">
                <a:alpha val="50000"/>
              </a:srgbClr>
            </a:outerShdw>
          </a:effectLst>
        </p:spPr>
        <p:txBody>
          <a:bodyPr wrap="none" anchor="ctr"/>
          <a:lstStyle/>
          <a:p>
            <a:pPr marL="285750" indent="-285750">
              <a:buFont typeface="Wingdings" panose="05000000000000000000" pitchFamily="2" charset="2"/>
              <a:buChar char="Ø"/>
              <a:defRPr/>
            </a:pPr>
            <a:r>
              <a:rPr lang="zh-CN" altLang="en-US" dirty="0" smtClean="0">
                <a:latin typeface="+mn-ea"/>
              </a:rPr>
              <a:t>连接符 </a:t>
            </a:r>
            <a:r>
              <a:rPr lang="en-US" altLang="zh-CN" dirty="0" smtClean="0">
                <a:latin typeface="+mn-ea"/>
              </a:rPr>
              <a:t>NEAR</a:t>
            </a:r>
            <a:endParaRPr lang="zh-CN" altLang="en-US" dirty="0">
              <a:latin typeface="+mn-ea"/>
            </a:endParaRPr>
          </a:p>
        </p:txBody>
      </p:sp>
      <p:sp>
        <p:nvSpPr>
          <p:cNvPr id="4" name="TextBox 3"/>
          <p:cNvSpPr txBox="1"/>
          <p:nvPr/>
        </p:nvSpPr>
        <p:spPr>
          <a:xfrm>
            <a:off x="14881" y="22503"/>
            <a:ext cx="4079776" cy="523220"/>
          </a:xfrm>
          <a:prstGeom prst="rect">
            <a:avLst/>
          </a:prstGeom>
          <a:noFill/>
        </p:spPr>
        <p:txBody>
          <a:bodyPr wrap="square" rtlCol="0">
            <a:spAutoFit/>
          </a:bodyPr>
          <a:lstStyle/>
          <a:p>
            <a:r>
              <a:rPr lang="zh-CN" altLang="en-US" sz="2800" b="1" dirty="0" smtClean="0">
                <a:latin typeface="+mj-ea"/>
                <a:ea typeface="+mj-ea"/>
              </a:rPr>
              <a:t>检索语法及检索策略</a:t>
            </a:r>
            <a:endParaRPr lang="zh-CN" altLang="en-US" sz="2800" b="1" dirty="0">
              <a:latin typeface="+mj-ea"/>
              <a:ea typeface="+mj-ea"/>
            </a:endParaRPr>
          </a:p>
        </p:txBody>
      </p:sp>
      <p:sp>
        <p:nvSpPr>
          <p:cNvPr id="5" name="TextBox 5"/>
          <p:cNvSpPr txBox="1">
            <a:spLocks noChangeArrowheads="1"/>
          </p:cNvSpPr>
          <p:nvPr/>
        </p:nvSpPr>
        <p:spPr bwMode="auto">
          <a:xfrm>
            <a:off x="609600" y="1363724"/>
            <a:ext cx="105989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dirty="0">
                <a:latin typeface="微软雅黑" pitchFamily="34" charset="-122"/>
                <a:ea typeface="微软雅黑" pitchFamily="34" charset="-122"/>
              </a:rPr>
              <a:t>两个单词之间加</a:t>
            </a:r>
            <a:r>
              <a:rPr lang="en-US" altLang="zh-CN" dirty="0" err="1">
                <a:latin typeface="微软雅黑" pitchFamily="34" charset="-122"/>
                <a:ea typeface="微软雅黑" pitchFamily="34" charset="-122"/>
              </a:rPr>
              <a:t>NEARn</a:t>
            </a:r>
            <a:r>
              <a:rPr lang="en-US" altLang="zh-CN" dirty="0">
                <a:latin typeface="微软雅黑" pitchFamily="34" charset="-122"/>
                <a:ea typeface="微软雅黑" pitchFamily="34" charset="-122"/>
              </a:rPr>
              <a:t>(n</a:t>
            </a:r>
            <a:r>
              <a:rPr lang="zh-CN" altLang="en-US" dirty="0">
                <a:latin typeface="微软雅黑" pitchFamily="34" charset="-122"/>
                <a:ea typeface="微软雅黑" pitchFamily="34" charset="-122"/>
              </a:rPr>
              <a:t>为数字</a:t>
            </a:r>
            <a:r>
              <a:rPr lang="en-US" altLang="zh-CN" dirty="0">
                <a:latin typeface="微软雅黑" pitchFamily="34" charset="-122"/>
                <a:ea typeface="微软雅黑" pitchFamily="34" charset="-122"/>
              </a:rPr>
              <a:t>)</a:t>
            </a:r>
            <a:r>
              <a:rPr lang="zh-CN" altLang="en-US" dirty="0" smtClean="0">
                <a:latin typeface="微软雅黑" pitchFamily="34" charset="-122"/>
                <a:ea typeface="微软雅黑" pitchFamily="34" charset="-122"/>
              </a:rPr>
              <a:t>：表示</a:t>
            </a:r>
            <a:r>
              <a:rPr lang="zh-CN" altLang="en-US" dirty="0">
                <a:latin typeface="微软雅黑" pitchFamily="34" charset="-122"/>
                <a:ea typeface="微软雅黑" pitchFamily="34" charset="-122"/>
              </a:rPr>
              <a:t>两个单词按照任意顺序检索，中间可间隔</a:t>
            </a:r>
            <a:r>
              <a:rPr lang="en-US" altLang="zh-CN" dirty="0">
                <a:latin typeface="微软雅黑" pitchFamily="34" charset="-122"/>
                <a:ea typeface="微软雅黑" pitchFamily="34" charset="-122"/>
              </a:rPr>
              <a:t>0-</a:t>
            </a:r>
            <a:r>
              <a:rPr lang="zh-CN" altLang="en-US" dirty="0">
                <a:latin typeface="微软雅黑" pitchFamily="34" charset="-122"/>
                <a:ea typeface="微软雅黑" pitchFamily="34" charset="-122"/>
              </a:rPr>
              <a:t>（</a:t>
            </a:r>
            <a:r>
              <a:rPr lang="en-US" altLang="zh-CN" dirty="0">
                <a:latin typeface="微软雅黑" pitchFamily="34" charset="-122"/>
                <a:ea typeface="微软雅黑" pitchFamily="34" charset="-122"/>
              </a:rPr>
              <a:t>n-1</a:t>
            </a:r>
            <a:r>
              <a:rPr lang="zh-CN" altLang="en-US" dirty="0">
                <a:latin typeface="微软雅黑" pitchFamily="34" charset="-122"/>
                <a:ea typeface="微软雅黑" pitchFamily="34" charset="-122"/>
              </a:rPr>
              <a:t>）个单词</a:t>
            </a:r>
          </a:p>
        </p:txBody>
      </p:sp>
      <p:graphicFrame>
        <p:nvGraphicFramePr>
          <p:cNvPr id="6" name="表格 5"/>
          <p:cNvGraphicFramePr>
            <a:graphicFrameLocks noGrp="1"/>
          </p:cNvGraphicFramePr>
          <p:nvPr>
            <p:extLst>
              <p:ext uri="{D42A27DB-BD31-4B8C-83A1-F6EECF244321}">
                <p14:modId xmlns:p14="http://schemas.microsoft.com/office/powerpoint/2010/main" val="1139800251"/>
              </p:ext>
            </p:extLst>
          </p:nvPr>
        </p:nvGraphicFramePr>
        <p:xfrm>
          <a:off x="796516" y="1916832"/>
          <a:ext cx="10225136" cy="4057093"/>
        </p:xfrm>
        <a:graphic>
          <a:graphicData uri="http://schemas.openxmlformats.org/drawingml/2006/table">
            <a:tbl>
              <a:tblPr/>
              <a:tblGrid>
                <a:gridCol w="3191219"/>
                <a:gridCol w="7033917"/>
              </a:tblGrid>
              <a:tr h="498151">
                <a:tc>
                  <a:txBody>
                    <a:bodyPr/>
                    <a:lstStyle>
                      <a:lvl1pPr indent="304800" eaLnBrk="0" hangingPunct="0">
                        <a:spcBef>
                          <a:spcPct val="20000"/>
                        </a:spcBef>
                        <a:buFont typeface="Arial" pitchFamily="34" charset="0"/>
                        <a:defRPr sz="28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defRPr sz="24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defRPr sz="20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defRPr>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defRPr>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304800" algn="ctr" defTabSz="914400" rtl="0" eaLnBrk="1" fontAlgn="base" latinLnBrk="0" hangingPunct="1">
                        <a:lnSpc>
                          <a:spcPct val="150000"/>
                        </a:lnSpc>
                        <a:spcBef>
                          <a:spcPct val="0"/>
                        </a:spcBef>
                        <a:spcAft>
                          <a:spcPct val="0"/>
                        </a:spcAft>
                        <a:buClrTx/>
                        <a:buSzTx/>
                        <a:buFontTx/>
                        <a:buNone/>
                        <a:tabLst/>
                      </a:pPr>
                      <a:r>
                        <a:rPr kumimoji="0" lang="zh-CN" altLang="zh-CN" sz="2000" b="1"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示例</a:t>
                      </a:r>
                      <a:endParaRPr kumimoji="0" lang="zh-CN" altLang="zh-CN" sz="2000" b="0" i="0" u="none" strike="noStrike" cap="none" normalizeH="0" baseline="0" dirty="0" smtClean="0">
                        <a:ln>
                          <a:noFill/>
                        </a:ln>
                        <a:solidFill>
                          <a:schemeClr val="tx1"/>
                        </a:solidFill>
                        <a:effectLst/>
                        <a:latin typeface="Calibri" pitchFamily="34" charset="0"/>
                        <a:ea typeface="微软雅黑" pitchFamily="34" charset="-122"/>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65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defRPr sz="24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defRPr sz="20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defRPr>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defRPr>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zh-CN" sz="2000" b="1"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检索结果说明</a:t>
                      </a:r>
                      <a:endParaRPr kumimoji="0" lang="zh-CN" altLang="zh-CN" sz="2000" b="0" i="0" u="none" strike="noStrike" cap="none" normalizeH="0" baseline="0" dirty="0" smtClean="0">
                        <a:ln>
                          <a:noFill/>
                        </a:ln>
                        <a:solidFill>
                          <a:schemeClr val="tx1"/>
                        </a:solidFill>
                        <a:effectLst/>
                        <a:latin typeface="Calibri" pitchFamily="34" charset="0"/>
                        <a:ea typeface="微软雅黑" pitchFamily="34" charset="-122"/>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65000"/>
                      </a:schemeClr>
                    </a:solidFill>
                  </a:tcPr>
                </a:tc>
              </a:tr>
              <a:tr h="925137">
                <a:tc>
                  <a:txBody>
                    <a:bodyPr/>
                    <a:lstStyle>
                      <a:lvl1pPr eaLnBrk="0" hangingPunct="0">
                        <a:spcBef>
                          <a:spcPct val="20000"/>
                        </a:spcBef>
                        <a:buFont typeface="Arial" pitchFamily="34" charset="0"/>
                        <a:defRPr sz="28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defRPr sz="24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defRPr sz="20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defRPr>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defRPr>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display</a:t>
                      </a:r>
                      <a:r>
                        <a:rPr kumimoji="0" lang="en-US" altLang="zh-CN" sz="1800" b="1" i="0" u="none" strike="noStrike" cap="none" normalizeH="0" baseline="0" smtClean="0">
                          <a:ln>
                            <a:noFill/>
                          </a:ln>
                          <a:solidFill>
                            <a:srgbClr val="FF0000"/>
                          </a:solidFill>
                          <a:effectLst/>
                          <a:latin typeface="Times New Roman" pitchFamily="18" charset="0"/>
                          <a:ea typeface="宋体" pitchFamily="2" charset="-122"/>
                          <a:cs typeface="Times New Roman" pitchFamily="18" charset="0"/>
                        </a:rPr>
                        <a:t> NEAR</a:t>
                      </a:r>
                      <a:r>
                        <a:rPr kumimoji="0" lang="en-US" altLang="zh-CN" sz="18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panel</a:t>
                      </a:r>
                      <a:endParaRPr kumimoji="0" lang="zh-CN" altLang="zh-CN" sz="1800" b="0" i="0" u="none" strike="noStrike" cap="none" normalizeH="0" baseline="0" smtClean="0">
                        <a:ln>
                          <a:noFill/>
                        </a:ln>
                        <a:solidFill>
                          <a:schemeClr val="tx1"/>
                        </a:solidFill>
                        <a:effectLst/>
                        <a:latin typeface="Calibri" pitchFamily="34" charset="0"/>
                        <a:ea typeface="宋体" pitchFamily="2"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defRPr sz="24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defRPr sz="20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defRPr>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defRPr>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zh-CN" altLang="zh-CN" sz="1800" b="0"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直接检索</a:t>
                      </a:r>
                      <a:r>
                        <a:rPr kumimoji="0" lang="en-US" altLang="zh-CN" sz="1800" b="0"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display panel,</a:t>
                      </a:r>
                      <a:r>
                        <a:rPr kumimoji="0" lang="zh-CN" altLang="zh-CN" sz="1800" b="0"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任意顺序，</a:t>
                      </a:r>
                      <a:r>
                        <a:rPr kumimoji="0" lang="zh-CN" altLang="en-US" sz="1800" b="0"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可检索到以下文献</a:t>
                      </a:r>
                      <a:endParaRPr kumimoji="0" lang="zh-CN" altLang="zh-CN" sz="1800" b="0" i="0" u="none" strike="noStrike" cap="none" normalizeH="0" baseline="0" dirty="0" smtClean="0">
                        <a:ln>
                          <a:noFill/>
                        </a:ln>
                        <a:solidFill>
                          <a:schemeClr val="tx1"/>
                        </a:solidFill>
                        <a:effectLst/>
                        <a:latin typeface="Calibri" pitchFamily="34" charset="0"/>
                        <a:ea typeface="微软雅黑" pitchFamily="34" charset="-122"/>
                        <a:cs typeface="Times New Roman" pitchFamily="18" charset="0"/>
                      </a:endParaRPr>
                    </a:p>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e.g. Glasses for flat</a:t>
                      </a:r>
                      <a:r>
                        <a:rPr kumimoji="0" lang="en-US" altLang="zh-CN" sz="1800" b="1"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 </a:t>
                      </a:r>
                      <a:r>
                        <a:rPr kumimoji="0" lang="en-US" altLang="zh-CN" sz="1800" b="1" i="0" u="none" strike="noStrike" cap="none" normalizeH="0" baseline="0" dirty="0" smtClean="0">
                          <a:ln>
                            <a:noFill/>
                          </a:ln>
                          <a:solidFill>
                            <a:srgbClr val="FF0000"/>
                          </a:solidFill>
                          <a:effectLst/>
                          <a:latin typeface="Times New Roman" pitchFamily="18" charset="0"/>
                          <a:ea typeface="微软雅黑" pitchFamily="34" charset="-122"/>
                          <a:cs typeface="Times New Roman" pitchFamily="18" charset="0"/>
                        </a:rPr>
                        <a:t>panel displays</a:t>
                      </a:r>
                      <a:r>
                        <a:rPr kumimoji="0" lang="en-US" altLang="zh-CN" sz="1800" b="0" i="0" u="none" strike="noStrike" cap="none" normalizeH="0" baseline="0" dirty="0" smtClean="0">
                          <a:ln>
                            <a:noFill/>
                          </a:ln>
                          <a:solidFill>
                            <a:srgbClr val="FF0000"/>
                          </a:solidFill>
                          <a:effectLst/>
                          <a:latin typeface="Times New Roman" pitchFamily="18" charset="0"/>
                          <a:ea typeface="微软雅黑" pitchFamily="34" charset="-122"/>
                          <a:cs typeface="Times New Roman" pitchFamily="18" charset="0"/>
                        </a:rPr>
                        <a:t>  </a:t>
                      </a:r>
                      <a:r>
                        <a:rPr kumimoji="0" lang="en-US" altLang="zh-CN" sz="1800" b="0"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 Flexible </a:t>
                      </a:r>
                      <a:r>
                        <a:rPr kumimoji="0" lang="en-US" altLang="zh-CN" sz="1800" b="1" i="0" u="none" strike="noStrike" cap="none" normalizeH="0" baseline="0" dirty="0" smtClean="0">
                          <a:ln>
                            <a:noFill/>
                          </a:ln>
                          <a:solidFill>
                            <a:srgbClr val="FF0000"/>
                          </a:solidFill>
                          <a:effectLst/>
                          <a:latin typeface="Times New Roman" pitchFamily="18" charset="0"/>
                          <a:ea typeface="微软雅黑" pitchFamily="34" charset="-122"/>
                          <a:cs typeface="Times New Roman" pitchFamily="18" charset="0"/>
                        </a:rPr>
                        <a:t>display panel</a:t>
                      </a:r>
                      <a:r>
                        <a:rPr kumimoji="0" lang="en-US" altLang="zh-CN" sz="1800" b="0" i="0" u="none" strike="noStrike" cap="none" normalizeH="0" baseline="0" dirty="0" smtClean="0">
                          <a:ln>
                            <a:noFill/>
                          </a:ln>
                          <a:solidFill>
                            <a:srgbClr val="FF0000"/>
                          </a:solidFill>
                          <a:effectLst/>
                          <a:latin typeface="Times New Roman" pitchFamily="18" charset="0"/>
                          <a:ea typeface="微软雅黑" pitchFamily="34" charset="-122"/>
                          <a:cs typeface="Times New Roman" pitchFamily="18" charset="0"/>
                        </a:rPr>
                        <a:t> </a:t>
                      </a:r>
                      <a:r>
                        <a:rPr kumimoji="0" lang="en-US" altLang="zh-CN" sz="1800" b="0"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device</a:t>
                      </a:r>
                      <a:endParaRPr kumimoji="0" lang="zh-CN" altLang="zh-CN" sz="1800" b="0" i="0" u="none" strike="noStrike" cap="none" normalizeH="0" baseline="0" dirty="0" smtClean="0">
                        <a:ln>
                          <a:noFill/>
                        </a:ln>
                        <a:solidFill>
                          <a:schemeClr val="tx1"/>
                        </a:solidFill>
                        <a:effectLst/>
                        <a:latin typeface="Calibri" pitchFamily="34" charset="0"/>
                        <a:ea typeface="微软雅黑" pitchFamily="34" charset="-122"/>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09795">
                <a:tc>
                  <a:txBody>
                    <a:bodyPr/>
                    <a:lstStyle>
                      <a:lvl1pPr eaLnBrk="0" hangingPunct="0">
                        <a:spcBef>
                          <a:spcPct val="20000"/>
                        </a:spcBef>
                        <a:buFont typeface="Arial" pitchFamily="34" charset="0"/>
                        <a:defRPr sz="28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defRPr sz="24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defRPr sz="20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defRPr>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defRPr>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800" b="1" i="0" u="none" strike="noStrike" cap="none" normalizeH="0" baseline="0" dirty="0" err="1" smtClean="0">
                          <a:ln>
                            <a:noFill/>
                          </a:ln>
                          <a:solidFill>
                            <a:schemeClr val="tx1"/>
                          </a:solidFill>
                          <a:effectLst/>
                          <a:latin typeface="Times New Roman" pitchFamily="18" charset="0"/>
                          <a:ea typeface="宋体" pitchFamily="2" charset="-122"/>
                          <a:cs typeface="Times New Roman" pitchFamily="18" charset="0"/>
                        </a:rPr>
                        <a:t>rotat</a:t>
                      </a:r>
                      <a:r>
                        <a:rPr kumimoji="0" lang="en-US" altLang="zh-CN" sz="1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 </a:t>
                      </a:r>
                      <a:r>
                        <a:rPr kumimoji="0" lang="en-US" altLang="zh-CN" sz="1800" b="1" i="0" u="none" strike="noStrike" cap="none" normalizeH="0" baseline="0" dirty="0" smtClean="0">
                          <a:ln>
                            <a:noFill/>
                          </a:ln>
                          <a:solidFill>
                            <a:srgbClr val="FF0000"/>
                          </a:solidFill>
                          <a:effectLst/>
                          <a:latin typeface="Times New Roman" pitchFamily="18" charset="0"/>
                          <a:ea typeface="宋体" pitchFamily="2" charset="-122"/>
                          <a:cs typeface="Times New Roman" pitchFamily="18" charset="0"/>
                        </a:rPr>
                        <a:t>NEAR2 </a:t>
                      </a:r>
                      <a:r>
                        <a:rPr kumimoji="0" lang="en-US" altLang="zh-CN" sz="1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chair</a:t>
                      </a:r>
                      <a:endParaRPr kumimoji="0" lang="zh-CN" altLang="zh-CN" sz="18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defRPr sz="24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defRPr sz="20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defRPr>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defRPr>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zh-CN" altLang="zh-CN" sz="1800" b="0"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直接检索</a:t>
                      </a:r>
                      <a:r>
                        <a:rPr kumimoji="0" lang="en-US" altLang="zh-CN" sz="1800" b="0"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display  panel,</a:t>
                      </a:r>
                      <a:r>
                        <a:rPr kumimoji="0" lang="zh-CN" altLang="zh-CN" sz="1800" b="0"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任意顺序</a:t>
                      </a:r>
                      <a:r>
                        <a:rPr kumimoji="0" lang="zh-CN" altLang="en-US" sz="1800" b="0"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，两个单词之间可间隔</a:t>
                      </a:r>
                      <a:r>
                        <a:rPr kumimoji="0" lang="en-US" altLang="zh-CN" sz="1800" b="0"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0-1</a:t>
                      </a:r>
                      <a:r>
                        <a:rPr kumimoji="0" lang="zh-CN" altLang="en-US" sz="1800" b="0"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个单词</a:t>
                      </a:r>
                      <a:endParaRPr kumimoji="0" lang="zh-CN" altLang="zh-CN" sz="1800" b="0" i="0" u="none" strike="noStrike" cap="none" normalizeH="0" baseline="0" dirty="0" smtClean="0">
                        <a:ln>
                          <a:noFill/>
                        </a:ln>
                        <a:solidFill>
                          <a:schemeClr val="tx1"/>
                        </a:solidFill>
                        <a:effectLst/>
                        <a:latin typeface="Calibri" pitchFamily="34" charset="0"/>
                        <a:ea typeface="微软雅黑" pitchFamily="34" charset="-122"/>
                        <a:cs typeface="Times New Roman" pitchFamily="18" charset="0"/>
                      </a:endParaRPr>
                    </a:p>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e.g. </a:t>
                      </a:r>
                      <a:r>
                        <a:rPr kumimoji="0" lang="en-US" altLang="zh-CN" sz="1800" b="1"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Chair-rotating</a:t>
                      </a:r>
                      <a:r>
                        <a:rPr kumimoji="0" lang="en-US" altLang="zh-CN" sz="1800" b="0"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 control mechanism applied sport apparatus | Electrically-wired </a:t>
                      </a:r>
                      <a:r>
                        <a:rPr kumimoji="0" lang="en-US" altLang="zh-CN" sz="1800" b="1"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rotatable chair</a:t>
                      </a:r>
                      <a:endParaRPr kumimoji="0" lang="zh-CN" altLang="zh-CN" sz="1800" b="0" i="0" u="none" strike="noStrike" cap="none" normalizeH="0" baseline="0" dirty="0" smtClean="0">
                        <a:ln>
                          <a:noFill/>
                        </a:ln>
                        <a:solidFill>
                          <a:schemeClr val="tx1"/>
                        </a:solidFill>
                        <a:effectLst/>
                        <a:latin typeface="Calibri" pitchFamily="34" charset="0"/>
                        <a:ea typeface="微软雅黑" pitchFamily="34" charset="-122"/>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99365">
                <a:tc>
                  <a:txBody>
                    <a:bodyPr/>
                    <a:lstStyle>
                      <a:lvl1pPr eaLnBrk="0" hangingPunct="0">
                        <a:spcBef>
                          <a:spcPct val="20000"/>
                        </a:spcBef>
                        <a:buFont typeface="Arial" pitchFamily="34" charset="0"/>
                        <a:defRPr sz="28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defRPr sz="24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defRPr sz="20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defRPr>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defRPr>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(car or vehicle)</a:t>
                      </a:r>
                      <a:r>
                        <a:rPr kumimoji="0" lang="en-US" altLang="zh-CN" sz="1800" b="1" i="0" u="none" strike="noStrike" cap="none" normalizeH="0" baseline="0" dirty="0" smtClean="0">
                          <a:ln>
                            <a:noFill/>
                          </a:ln>
                          <a:solidFill>
                            <a:srgbClr val="FF0000"/>
                          </a:solidFill>
                          <a:effectLst/>
                          <a:latin typeface="Times New Roman" pitchFamily="18" charset="0"/>
                          <a:ea typeface="宋体" pitchFamily="2" charset="-122"/>
                          <a:cs typeface="Times New Roman" pitchFamily="18" charset="0"/>
                        </a:rPr>
                        <a:t> </a:t>
                      </a:r>
                      <a:r>
                        <a:rPr kumimoji="0" lang="en-US" altLang="zh-CN" sz="1800" b="1" i="0" u="none" strike="noStrike" cap="none" normalizeH="0" baseline="0" dirty="0" err="1" smtClean="0">
                          <a:ln>
                            <a:noFill/>
                          </a:ln>
                          <a:solidFill>
                            <a:srgbClr val="FF0000"/>
                          </a:solidFill>
                          <a:effectLst/>
                          <a:latin typeface="Times New Roman" pitchFamily="18" charset="0"/>
                          <a:ea typeface="宋体" pitchFamily="2" charset="-122"/>
                          <a:cs typeface="Times New Roman" pitchFamily="18" charset="0"/>
                        </a:rPr>
                        <a:t>NEAR3</a:t>
                      </a:r>
                      <a:endParaRPr kumimoji="0" lang="zh-CN" altLang="zh-CN" sz="18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(accident OR collision or clash)</a:t>
                      </a:r>
                      <a:endParaRPr kumimoji="0" lang="zh-CN" altLang="zh-CN" sz="18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defRPr sz="24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defRPr sz="20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defRPr>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defRPr>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Car </a:t>
                      </a:r>
                      <a:r>
                        <a:rPr kumimoji="0" lang="zh-CN" altLang="zh-CN" sz="1800" b="0"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或者</a:t>
                      </a:r>
                      <a:r>
                        <a:rPr kumimoji="0" lang="zh-CN" altLang="en-US" sz="1800" b="0"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 </a:t>
                      </a:r>
                      <a:r>
                        <a:rPr kumimoji="0" lang="en-US" altLang="zh-CN" sz="1800" b="0"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vehicle</a:t>
                      </a:r>
                      <a:r>
                        <a:rPr kumimoji="0" lang="zh-CN" altLang="zh-CN" sz="1800" b="0"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与后面任意一个关键词之间的间距不超过</a:t>
                      </a:r>
                      <a:r>
                        <a:rPr kumimoji="0" lang="en-US" altLang="zh-CN" sz="1800" b="0"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2</a:t>
                      </a:r>
                      <a:r>
                        <a:rPr kumimoji="0" lang="zh-CN" altLang="zh-CN" sz="1800" b="0"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个</a:t>
                      </a:r>
                      <a:r>
                        <a:rPr kumimoji="0" lang="zh-CN" altLang="en-US" sz="1800" b="0"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单</a:t>
                      </a:r>
                      <a:r>
                        <a:rPr kumimoji="0" lang="zh-CN" altLang="zh-CN" sz="1800" b="0"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词即可。</a:t>
                      </a:r>
                      <a:r>
                        <a:rPr kumimoji="0" lang="en-US" altLang="zh-CN" sz="1800" b="0" i="0" u="none" strike="noStrike" cap="none" normalizeH="0" baseline="0" dirty="0" smtClean="0">
                          <a:ln>
                            <a:noFill/>
                          </a:ln>
                          <a:solidFill>
                            <a:schemeClr val="tx1"/>
                          </a:solidFill>
                          <a:effectLst/>
                          <a:latin typeface="Calibri" pitchFamily="34" charset="0"/>
                          <a:ea typeface="微软雅黑" pitchFamily="34" charset="-122"/>
                          <a:cs typeface="Times New Roman" pitchFamily="18" charset="0"/>
                        </a:rPr>
                        <a:t> </a:t>
                      </a:r>
                      <a:r>
                        <a:rPr kumimoji="0" lang="en-US" altLang="zh-CN" sz="1800" b="0"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e.g. At a time of a </a:t>
                      </a:r>
                      <a:r>
                        <a:rPr kumimoji="0" lang="en-US" altLang="zh-CN" sz="1800" b="1"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vehicle</a:t>
                      </a:r>
                      <a:r>
                        <a:rPr kumimoji="0" lang="en-US" altLang="zh-CN" sz="1800" b="0"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 body </a:t>
                      </a:r>
                      <a:r>
                        <a:rPr kumimoji="0" lang="en-US" altLang="zh-CN" sz="1800" b="1"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collision</a:t>
                      </a:r>
                      <a:r>
                        <a:rPr kumimoji="0" lang="en-US" altLang="zh-CN" sz="1800" b="0"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 | …to jump the</a:t>
                      </a:r>
                      <a:r>
                        <a:rPr kumimoji="0" lang="en-US" altLang="zh-CN" sz="1800" b="1"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 car</a:t>
                      </a:r>
                      <a:r>
                        <a:rPr kumimoji="0" lang="en-US" altLang="zh-CN" sz="1800" b="0"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 body in the hyphened, the human body…   </a:t>
                      </a:r>
                      <a:endParaRPr kumimoji="0" lang="zh-CN" altLang="zh-CN" sz="1800" b="0" i="0" u="none" strike="noStrike" cap="none" normalizeH="0" baseline="0" dirty="0" smtClean="0">
                        <a:ln>
                          <a:noFill/>
                        </a:ln>
                        <a:solidFill>
                          <a:schemeClr val="tx1"/>
                        </a:solidFill>
                        <a:effectLst/>
                        <a:latin typeface="Calibri" pitchFamily="34" charset="0"/>
                        <a:ea typeface="微软雅黑" pitchFamily="34" charset="-122"/>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608469853"/>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55183D58-648D-4475-BEF8-624F48514A30}" type="slidenum">
              <a:rPr lang="zh-CN" altLang="en-US" smtClean="0"/>
              <a:pPr/>
              <a:t>47</a:t>
            </a:fld>
            <a:endParaRPr lang="zh-CN" altLang="en-US" dirty="0"/>
          </a:p>
        </p:txBody>
      </p:sp>
      <p:sp>
        <p:nvSpPr>
          <p:cNvPr id="3" name="TextBox 2"/>
          <p:cNvSpPr txBox="1"/>
          <p:nvPr/>
        </p:nvSpPr>
        <p:spPr>
          <a:xfrm>
            <a:off x="14881" y="22503"/>
            <a:ext cx="4079776" cy="523220"/>
          </a:xfrm>
          <a:prstGeom prst="rect">
            <a:avLst/>
          </a:prstGeom>
          <a:noFill/>
        </p:spPr>
        <p:txBody>
          <a:bodyPr wrap="square" rtlCol="0">
            <a:spAutoFit/>
          </a:bodyPr>
          <a:lstStyle/>
          <a:p>
            <a:r>
              <a:rPr lang="zh-CN" altLang="en-US" sz="2800" b="1" dirty="0" smtClean="0">
                <a:latin typeface="+mj-ea"/>
                <a:ea typeface="+mj-ea"/>
              </a:rPr>
              <a:t>检索语法及检索策略</a:t>
            </a:r>
            <a:endParaRPr lang="zh-CN" altLang="en-US" sz="2800" b="1" dirty="0">
              <a:latin typeface="+mj-ea"/>
              <a:ea typeface="+mj-ea"/>
            </a:endParaRPr>
          </a:p>
        </p:txBody>
      </p:sp>
      <p:sp>
        <p:nvSpPr>
          <p:cNvPr id="4" name="AutoShape 11"/>
          <p:cNvSpPr>
            <a:spLocks noChangeArrowheads="1"/>
          </p:cNvSpPr>
          <p:nvPr/>
        </p:nvSpPr>
        <p:spPr bwMode="gray">
          <a:xfrm>
            <a:off x="-9037" y="770834"/>
            <a:ext cx="1879140" cy="476669"/>
          </a:xfrm>
          <a:prstGeom prst="roundRect">
            <a:avLst>
              <a:gd name="adj" fmla="val 50000"/>
            </a:avLst>
          </a:prstGeom>
          <a:solidFill>
            <a:schemeClr val="accent6">
              <a:lumMod val="75000"/>
            </a:schemeClr>
          </a:solidFill>
          <a:ln w="19050">
            <a:noFill/>
            <a:round/>
            <a:headEnd/>
            <a:tailEnd/>
          </a:ln>
          <a:effectLst>
            <a:outerShdw dist="53882" dir="2700000" algn="ctr" rotWithShape="0">
              <a:srgbClr val="292929">
                <a:alpha val="50000"/>
              </a:srgbClr>
            </a:outerShdw>
          </a:effectLst>
        </p:spPr>
        <p:txBody>
          <a:bodyPr wrap="none" anchor="ctr"/>
          <a:lstStyle/>
          <a:p>
            <a:pPr marL="285750" indent="-285750">
              <a:buFont typeface="Wingdings" panose="05000000000000000000" pitchFamily="2" charset="2"/>
              <a:buChar char="Ø"/>
              <a:defRPr/>
            </a:pPr>
            <a:r>
              <a:rPr lang="zh-CN" altLang="en-US" dirty="0" smtClean="0">
                <a:latin typeface="+mn-ea"/>
              </a:rPr>
              <a:t>通配符*</a:t>
            </a:r>
            <a:endParaRPr lang="zh-CN" altLang="en-US" dirty="0">
              <a:latin typeface="+mn-ea"/>
            </a:endParaRPr>
          </a:p>
        </p:txBody>
      </p:sp>
      <p:sp>
        <p:nvSpPr>
          <p:cNvPr id="5" name="矩形 4"/>
          <p:cNvSpPr/>
          <p:nvPr/>
        </p:nvSpPr>
        <p:spPr>
          <a:xfrm>
            <a:off x="767408" y="1484784"/>
            <a:ext cx="10441160" cy="923330"/>
          </a:xfrm>
          <a:prstGeom prst="rect">
            <a:avLst/>
          </a:prstGeom>
        </p:spPr>
        <p:txBody>
          <a:bodyPr wrap="square">
            <a:spAutoFit/>
          </a:bodyPr>
          <a:lstStyle/>
          <a:p>
            <a:pPr>
              <a:lnSpc>
                <a:spcPct val="150000"/>
              </a:lnSpc>
            </a:pPr>
            <a:r>
              <a:rPr lang="zh-CN" altLang="zh-CN" b="1" dirty="0"/>
              <a:t>通配符</a:t>
            </a:r>
            <a:r>
              <a:rPr lang="en-US" altLang="zh-CN" b="1" dirty="0">
                <a:latin typeface="Times New Roman" panose="02020603050405020304" pitchFamily="18" charset="0"/>
                <a:cs typeface="Times New Roman" panose="02020603050405020304" pitchFamily="18" charset="0"/>
              </a:rPr>
              <a:t>A*</a:t>
            </a:r>
            <a:r>
              <a:rPr lang="zh-CN" altLang="zh-CN" b="1" dirty="0"/>
              <a:t>：</a:t>
            </a:r>
            <a:r>
              <a:rPr lang="zh-CN" altLang="zh-CN" dirty="0"/>
              <a:t>星号可以检索关键词的变体。在检索词结尾（右侧）或中间使用通配符。可以用于关键词、</a:t>
            </a:r>
            <a:r>
              <a:rPr lang="en-US" altLang="zh-CN" dirty="0">
                <a:latin typeface="Times New Roman" panose="02020603050405020304" pitchFamily="18" charset="0"/>
                <a:cs typeface="Times New Roman" panose="02020603050405020304" pitchFamily="18" charset="0"/>
              </a:rPr>
              <a:t>IPC</a:t>
            </a:r>
            <a:r>
              <a:rPr lang="zh-CN" altLang="zh-CN" dirty="0"/>
              <a:t>、专利号、日期等字段。</a:t>
            </a:r>
          </a:p>
        </p:txBody>
      </p:sp>
      <p:graphicFrame>
        <p:nvGraphicFramePr>
          <p:cNvPr id="6" name="表格 5"/>
          <p:cNvGraphicFramePr>
            <a:graphicFrameLocks noGrp="1"/>
          </p:cNvGraphicFramePr>
          <p:nvPr>
            <p:extLst>
              <p:ext uri="{D42A27DB-BD31-4B8C-83A1-F6EECF244321}">
                <p14:modId xmlns:p14="http://schemas.microsoft.com/office/powerpoint/2010/main" val="3633443477"/>
              </p:ext>
            </p:extLst>
          </p:nvPr>
        </p:nvGraphicFramePr>
        <p:xfrm>
          <a:off x="2089557" y="2636912"/>
          <a:ext cx="7344816" cy="2520282"/>
        </p:xfrm>
        <a:graphic>
          <a:graphicData uri="http://schemas.openxmlformats.org/drawingml/2006/table">
            <a:tbl>
              <a:tblPr/>
              <a:tblGrid>
                <a:gridCol w="1936360"/>
                <a:gridCol w="5408456"/>
              </a:tblGrid>
              <a:tr h="446450">
                <a:tc>
                  <a:txBody>
                    <a:bodyPr/>
                    <a:lstStyle>
                      <a:lvl1pPr indent="304800" eaLnBrk="0" hangingPunct="0">
                        <a:spcBef>
                          <a:spcPct val="20000"/>
                        </a:spcBef>
                        <a:buFont typeface="Arial" pitchFamily="34" charset="0"/>
                        <a:defRPr sz="28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defRPr sz="24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defRPr sz="20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defRPr>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defRPr>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304800" algn="ctr" defTabSz="914400" rtl="0" eaLnBrk="1" fontAlgn="base" latinLnBrk="0" hangingPunct="1">
                        <a:lnSpc>
                          <a:spcPct val="100000"/>
                        </a:lnSpc>
                        <a:spcBef>
                          <a:spcPct val="0"/>
                        </a:spcBef>
                        <a:spcAft>
                          <a:spcPct val="0"/>
                        </a:spcAft>
                        <a:buClrTx/>
                        <a:buSzTx/>
                        <a:buFontTx/>
                        <a:buNone/>
                        <a:tabLst/>
                      </a:pPr>
                      <a:r>
                        <a:rPr kumimoji="0" lang="zh-CN" altLang="zh-CN" sz="2000" b="1"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示例</a:t>
                      </a:r>
                      <a:endParaRPr kumimoji="0" lang="zh-CN" altLang="zh-CN" sz="2000" b="0" i="0" u="none" strike="noStrike" cap="none" normalizeH="0" baseline="0" dirty="0" smtClean="0">
                        <a:ln>
                          <a:noFill/>
                        </a:ln>
                        <a:solidFill>
                          <a:schemeClr val="tx1"/>
                        </a:solidFill>
                        <a:effectLst/>
                        <a:latin typeface="Calibri" pitchFamily="34" charset="0"/>
                        <a:ea typeface="微软雅黑" pitchFamily="34" charset="-122"/>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65000"/>
                      </a:schemeClr>
                    </a:solidFill>
                  </a:tcPr>
                </a:tc>
                <a:tc>
                  <a:txBody>
                    <a:bodyPr/>
                    <a:lstStyle>
                      <a:lvl1pPr indent="304800" eaLnBrk="0" hangingPunct="0">
                        <a:spcBef>
                          <a:spcPct val="20000"/>
                        </a:spcBef>
                        <a:buFont typeface="Arial" pitchFamily="34" charset="0"/>
                        <a:defRPr sz="28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defRPr sz="24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defRPr sz="20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defRPr>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defRPr>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304800" algn="ctr" defTabSz="914400" rtl="0" eaLnBrk="1" fontAlgn="base" latinLnBrk="0" hangingPunct="1">
                        <a:lnSpc>
                          <a:spcPct val="100000"/>
                        </a:lnSpc>
                        <a:spcBef>
                          <a:spcPct val="0"/>
                        </a:spcBef>
                        <a:spcAft>
                          <a:spcPct val="0"/>
                        </a:spcAft>
                        <a:buClrTx/>
                        <a:buSzTx/>
                        <a:buFontTx/>
                        <a:buNone/>
                        <a:tabLst/>
                      </a:pPr>
                      <a:r>
                        <a:rPr kumimoji="0" lang="zh-CN" altLang="zh-CN" sz="2000" b="1"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检索结果</a:t>
                      </a:r>
                      <a:endParaRPr kumimoji="0" lang="zh-CN" altLang="zh-CN" sz="2000" b="0" i="0" u="none" strike="noStrike" cap="none" normalizeH="0" baseline="0" dirty="0" smtClean="0">
                        <a:ln>
                          <a:noFill/>
                        </a:ln>
                        <a:solidFill>
                          <a:schemeClr val="tx1"/>
                        </a:solidFill>
                        <a:effectLst/>
                        <a:latin typeface="Calibri" pitchFamily="34" charset="0"/>
                        <a:ea typeface="微软雅黑" pitchFamily="34" charset="-122"/>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65000"/>
                      </a:schemeClr>
                    </a:solidFill>
                  </a:tcPr>
                </a:tc>
              </a:tr>
              <a:tr h="518458">
                <a:tc>
                  <a:txBody>
                    <a:bodyPr/>
                    <a:lstStyle>
                      <a:lvl1pPr indent="304800" eaLnBrk="0" hangingPunct="0">
                        <a:spcBef>
                          <a:spcPct val="20000"/>
                        </a:spcBef>
                        <a:buFont typeface="Arial" pitchFamily="34" charset="0"/>
                        <a:defRPr sz="28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defRPr sz="24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defRPr sz="20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defRPr>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defRPr>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30480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Semi</a:t>
                      </a:r>
                      <a:r>
                        <a:rPr kumimoji="0" lang="en-US" altLang="zh-CN" sz="1800" b="1" i="0" u="none" strike="noStrike" cap="none" normalizeH="0" baseline="0" dirty="0" smtClean="0">
                          <a:ln>
                            <a:noFill/>
                          </a:ln>
                          <a:solidFill>
                            <a:srgbClr val="FF0000"/>
                          </a:solidFill>
                          <a:effectLst/>
                          <a:latin typeface="Times New Roman" pitchFamily="18" charset="0"/>
                          <a:ea typeface="宋体" pitchFamily="2" charset="-122"/>
                          <a:cs typeface="Times New Roman" pitchFamily="18" charset="0"/>
                        </a:rPr>
                        <a:t>*</a:t>
                      </a:r>
                      <a:endParaRPr kumimoji="0" lang="zh-CN" altLang="zh-CN" sz="1800" b="0" i="0" u="none" strike="noStrike" cap="none" normalizeH="0" baseline="0" dirty="0" smtClean="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4800" eaLnBrk="0" hangingPunct="0">
                        <a:spcBef>
                          <a:spcPct val="20000"/>
                        </a:spcBef>
                        <a:buFont typeface="Arial" pitchFamily="34" charset="0"/>
                        <a:defRPr sz="28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defRPr sz="24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defRPr sz="20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defRPr>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defRPr>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30480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err="1" smtClean="0">
                          <a:ln>
                            <a:noFill/>
                          </a:ln>
                          <a:solidFill>
                            <a:schemeClr val="tx1"/>
                          </a:solidFill>
                          <a:effectLst/>
                          <a:latin typeface="Times New Roman" pitchFamily="18" charset="0"/>
                          <a:ea typeface="宋体" pitchFamily="2" charset="-122"/>
                          <a:cs typeface="Times New Roman" pitchFamily="18" charset="0"/>
                        </a:rPr>
                        <a:t>Semi,semi</a:t>
                      </a:r>
                      <a:r>
                        <a:rPr kumimoji="0" lang="en-US" altLang="zh-CN" sz="18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-fluorinated</a:t>
                      </a:r>
                      <a:r>
                        <a:rPr kumimoji="0" lang="zh-CN" altLang="zh-CN" sz="18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t>
                      </a:r>
                      <a:r>
                        <a:rPr kumimoji="0" lang="en-US" altLang="zh-CN" sz="18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Semiconductor</a:t>
                      </a:r>
                      <a:endParaRPr kumimoji="0" lang="zh-CN" altLang="zh-CN" sz="1800" b="0" i="0" u="none" strike="noStrike" cap="none" normalizeH="0" baseline="0" dirty="0" smtClean="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8458">
                <a:tc>
                  <a:txBody>
                    <a:bodyPr/>
                    <a:lstStyle>
                      <a:lvl1pPr indent="304800" eaLnBrk="0" hangingPunct="0">
                        <a:spcBef>
                          <a:spcPct val="20000"/>
                        </a:spcBef>
                        <a:buFont typeface="Arial" pitchFamily="34" charset="0"/>
                        <a:defRPr sz="28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defRPr sz="24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defRPr sz="20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defRPr>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defRPr>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30480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connect</a:t>
                      </a:r>
                      <a:r>
                        <a:rPr kumimoji="0" lang="en-US" altLang="zh-CN" sz="1800" b="1" i="0" u="none" strike="noStrike" cap="none" normalizeH="0" baseline="0" smtClean="0">
                          <a:ln>
                            <a:noFill/>
                          </a:ln>
                          <a:solidFill>
                            <a:srgbClr val="FF0000"/>
                          </a:solidFill>
                          <a:effectLst/>
                          <a:latin typeface="Times New Roman" pitchFamily="18" charset="0"/>
                          <a:ea typeface="宋体" pitchFamily="2" charset="-122"/>
                          <a:cs typeface="Times New Roman" pitchFamily="18" charset="0"/>
                        </a:rPr>
                        <a:t>*</a:t>
                      </a:r>
                      <a:endParaRPr kumimoji="0" lang="zh-CN" altLang="zh-CN" sz="1800" b="0" i="0" u="none" strike="noStrike" cap="none" normalizeH="0" baseline="0" smtClean="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4800" eaLnBrk="0" hangingPunct="0">
                        <a:spcBef>
                          <a:spcPct val="20000"/>
                        </a:spcBef>
                        <a:buFont typeface="Arial" pitchFamily="34" charset="0"/>
                        <a:defRPr sz="28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defRPr sz="24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defRPr sz="20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defRPr>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defRPr>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30480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Connection</a:t>
                      </a:r>
                      <a:r>
                        <a:rPr kumimoji="0" lang="zh-CN" altLang="zh-CN" sz="18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t>
                      </a:r>
                      <a:r>
                        <a:rPr kumimoji="0" lang="en-US" altLang="zh-CN" sz="18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Connectivity</a:t>
                      </a:r>
                      <a:endParaRPr kumimoji="0" lang="zh-CN" altLang="zh-CN" sz="1800" b="0" i="0" u="none" strike="noStrike" cap="none" normalizeH="0" baseline="0" dirty="0" smtClean="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8458">
                <a:tc>
                  <a:txBody>
                    <a:bodyPr/>
                    <a:lstStyle>
                      <a:lvl1pPr indent="304800" eaLnBrk="0" hangingPunct="0">
                        <a:spcBef>
                          <a:spcPct val="20000"/>
                        </a:spcBef>
                        <a:buFont typeface="Arial" pitchFamily="34" charset="0"/>
                        <a:defRPr sz="28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defRPr sz="24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defRPr sz="20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defRPr>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defRPr>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30480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G11B</a:t>
                      </a:r>
                      <a:r>
                        <a:rPr kumimoji="0" lang="en-US" altLang="zh-CN" sz="1800" b="1" i="0" u="none" strike="noStrike" cap="none" normalizeH="0" baseline="0" smtClean="0">
                          <a:ln>
                            <a:noFill/>
                          </a:ln>
                          <a:solidFill>
                            <a:srgbClr val="FF0000"/>
                          </a:solidFill>
                          <a:effectLst/>
                          <a:latin typeface="Times New Roman" pitchFamily="18" charset="0"/>
                          <a:ea typeface="宋体" pitchFamily="2" charset="-122"/>
                          <a:cs typeface="Times New Roman" pitchFamily="18" charset="0"/>
                        </a:rPr>
                        <a:t>*</a:t>
                      </a:r>
                      <a:endParaRPr kumimoji="0" lang="zh-CN" altLang="zh-CN" sz="1800" b="0" i="0" u="none" strike="noStrike" cap="none" normalizeH="0" baseline="0" smtClean="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4800" eaLnBrk="0" hangingPunct="0">
                        <a:spcBef>
                          <a:spcPct val="20000"/>
                        </a:spcBef>
                        <a:buFont typeface="Arial" pitchFamily="34" charset="0"/>
                        <a:defRPr sz="28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defRPr sz="24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defRPr sz="20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defRPr>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defRPr>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30480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G11B-021/007</a:t>
                      </a:r>
                      <a:r>
                        <a:rPr kumimoji="0" lang="zh-CN" altLang="zh-CN" sz="18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t>
                      </a:r>
                      <a:r>
                        <a:rPr kumimoji="0" lang="en-US" altLang="zh-CN" sz="18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G11B-011/001</a:t>
                      </a:r>
                      <a:endParaRPr kumimoji="0" lang="zh-CN" altLang="zh-CN" sz="1800" b="0" i="0" u="none" strike="noStrike" cap="none" normalizeH="0" baseline="0" dirty="0" smtClean="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8458">
                <a:tc>
                  <a:txBody>
                    <a:bodyPr/>
                    <a:lstStyle>
                      <a:lvl1pPr indent="304800" eaLnBrk="0" hangingPunct="0">
                        <a:spcBef>
                          <a:spcPct val="20000"/>
                        </a:spcBef>
                        <a:buFont typeface="Arial" pitchFamily="34" charset="0"/>
                        <a:defRPr sz="28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defRPr sz="24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defRPr sz="20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defRPr>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defRPr>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30480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2007 -00123</a:t>
                      </a:r>
                      <a:r>
                        <a:rPr kumimoji="0" lang="en-US" altLang="zh-CN" sz="1800" b="1" i="0" u="none" strike="noStrike" cap="none" normalizeH="0" baseline="0" dirty="0" smtClean="0">
                          <a:ln>
                            <a:noFill/>
                          </a:ln>
                          <a:solidFill>
                            <a:srgbClr val="FF0000"/>
                          </a:solidFill>
                          <a:effectLst/>
                          <a:latin typeface="Times New Roman" pitchFamily="18" charset="0"/>
                          <a:ea typeface="宋体" pitchFamily="2" charset="-122"/>
                          <a:cs typeface="Times New Roman" pitchFamily="18" charset="0"/>
                        </a:rPr>
                        <a:t>*</a:t>
                      </a:r>
                      <a:endParaRPr kumimoji="0" lang="zh-CN" altLang="zh-CN" sz="1800" b="0" i="0" u="none" strike="noStrike" cap="none" normalizeH="0" baseline="0" dirty="0" smtClean="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279400" eaLnBrk="0" hangingPunct="0">
                        <a:spcBef>
                          <a:spcPct val="20000"/>
                        </a:spcBef>
                        <a:buFont typeface="Arial" pitchFamily="34" charset="0"/>
                        <a:defRPr sz="28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defRPr sz="24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defRPr sz="20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defRPr>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defRPr>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27940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2007-0012345, 2007-0012399</a:t>
                      </a:r>
                      <a:endParaRPr kumimoji="0" lang="zh-CN" altLang="zh-CN" sz="1800" b="0" i="0" u="none" strike="noStrike" cap="none" normalizeH="0" baseline="0" dirty="0" smtClean="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354359711"/>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55183D58-648D-4475-BEF8-624F48514A30}" type="slidenum">
              <a:rPr lang="zh-CN" altLang="en-US" smtClean="0"/>
              <a:pPr/>
              <a:t>48</a:t>
            </a:fld>
            <a:endParaRPr lang="zh-CN" altLang="en-US" dirty="0"/>
          </a:p>
        </p:txBody>
      </p:sp>
      <p:sp>
        <p:nvSpPr>
          <p:cNvPr id="3" name="AutoShape 11"/>
          <p:cNvSpPr>
            <a:spLocks noChangeArrowheads="1"/>
          </p:cNvSpPr>
          <p:nvPr/>
        </p:nvSpPr>
        <p:spPr bwMode="gray">
          <a:xfrm>
            <a:off x="-9037" y="770834"/>
            <a:ext cx="1879140" cy="476669"/>
          </a:xfrm>
          <a:prstGeom prst="roundRect">
            <a:avLst>
              <a:gd name="adj" fmla="val 50000"/>
            </a:avLst>
          </a:prstGeom>
          <a:solidFill>
            <a:schemeClr val="accent6">
              <a:lumMod val="75000"/>
            </a:schemeClr>
          </a:solidFill>
          <a:ln w="19050">
            <a:noFill/>
            <a:round/>
            <a:headEnd/>
            <a:tailEnd/>
          </a:ln>
          <a:effectLst>
            <a:outerShdw dist="53882" dir="2700000" algn="ctr" rotWithShape="0">
              <a:srgbClr val="292929">
                <a:alpha val="50000"/>
              </a:srgbClr>
            </a:outerShdw>
          </a:effectLst>
        </p:spPr>
        <p:txBody>
          <a:bodyPr wrap="none" anchor="ctr"/>
          <a:lstStyle/>
          <a:p>
            <a:pPr marL="285750" indent="-285750">
              <a:buFont typeface="Wingdings" panose="05000000000000000000" pitchFamily="2" charset="2"/>
              <a:buChar char="Ø"/>
              <a:defRPr/>
            </a:pPr>
            <a:r>
              <a:rPr lang="zh-CN" altLang="en-US" dirty="0" smtClean="0">
                <a:latin typeface="+mn-ea"/>
              </a:rPr>
              <a:t>截词符？</a:t>
            </a:r>
            <a:endParaRPr lang="zh-CN" altLang="en-US" dirty="0">
              <a:latin typeface="+mn-ea"/>
            </a:endParaRPr>
          </a:p>
        </p:txBody>
      </p:sp>
      <p:sp>
        <p:nvSpPr>
          <p:cNvPr id="4" name="TextBox 3"/>
          <p:cNvSpPr txBox="1"/>
          <p:nvPr/>
        </p:nvSpPr>
        <p:spPr>
          <a:xfrm>
            <a:off x="14881" y="22503"/>
            <a:ext cx="4079776" cy="523220"/>
          </a:xfrm>
          <a:prstGeom prst="rect">
            <a:avLst/>
          </a:prstGeom>
          <a:noFill/>
        </p:spPr>
        <p:txBody>
          <a:bodyPr wrap="square" rtlCol="0">
            <a:spAutoFit/>
          </a:bodyPr>
          <a:lstStyle/>
          <a:p>
            <a:r>
              <a:rPr lang="zh-CN" altLang="en-US" sz="2800" b="1" dirty="0" smtClean="0">
                <a:latin typeface="+mj-ea"/>
                <a:ea typeface="+mj-ea"/>
              </a:rPr>
              <a:t>检索语法及检索策略</a:t>
            </a:r>
            <a:endParaRPr lang="zh-CN" altLang="en-US" sz="2800" b="1" dirty="0">
              <a:latin typeface="+mj-ea"/>
              <a:ea typeface="+mj-ea"/>
            </a:endParaRPr>
          </a:p>
        </p:txBody>
      </p:sp>
      <p:sp>
        <p:nvSpPr>
          <p:cNvPr id="5" name="矩形 4"/>
          <p:cNvSpPr/>
          <p:nvPr/>
        </p:nvSpPr>
        <p:spPr>
          <a:xfrm>
            <a:off x="787424" y="1547591"/>
            <a:ext cx="10493152" cy="923330"/>
          </a:xfrm>
          <a:prstGeom prst="rect">
            <a:avLst/>
          </a:prstGeom>
        </p:spPr>
        <p:txBody>
          <a:bodyPr wrap="square">
            <a:spAutoFit/>
          </a:bodyPr>
          <a:lstStyle/>
          <a:p>
            <a:pPr>
              <a:lnSpc>
                <a:spcPct val="150000"/>
              </a:lnSpc>
            </a:pPr>
            <a:r>
              <a:rPr lang="zh-CN" altLang="zh-CN" b="1" dirty="0"/>
              <a:t>截词符</a:t>
            </a:r>
            <a:r>
              <a:rPr lang="en-US" altLang="zh-CN" b="1" dirty="0">
                <a:latin typeface="Times New Roman" panose="02020603050405020304" pitchFamily="18" charset="0"/>
                <a:cs typeface="Times New Roman" panose="02020603050405020304" pitchFamily="18" charset="0"/>
              </a:rPr>
              <a:t>A?</a:t>
            </a:r>
            <a:r>
              <a:rPr lang="zh-CN" altLang="zh-CN" dirty="0"/>
              <a:t>：</a:t>
            </a:r>
            <a:r>
              <a:rPr lang="en-US" altLang="zh-CN" dirty="0"/>
              <a:t> </a:t>
            </a:r>
            <a:r>
              <a:rPr lang="zh-CN" altLang="zh-CN" dirty="0"/>
              <a:t>问号用于替换某个字词内部或结尾的任何一个字符。可使用多个</a:t>
            </a:r>
            <a:r>
              <a:rPr lang="en-US" altLang="zh-CN" dirty="0"/>
              <a:t>?</a:t>
            </a:r>
            <a:r>
              <a:rPr lang="zh-CN" altLang="zh-CN" dirty="0"/>
              <a:t>表示多个字符。可以用于关键词、</a:t>
            </a:r>
            <a:r>
              <a:rPr lang="en-US" altLang="zh-CN" dirty="0">
                <a:latin typeface="Times New Roman" panose="02020603050405020304" pitchFamily="18" charset="0"/>
                <a:cs typeface="Times New Roman" panose="02020603050405020304" pitchFamily="18" charset="0"/>
              </a:rPr>
              <a:t>IPC</a:t>
            </a:r>
            <a:r>
              <a:rPr lang="zh-CN" altLang="zh-CN" dirty="0"/>
              <a:t>、专利号、日期等字段。</a:t>
            </a:r>
          </a:p>
        </p:txBody>
      </p:sp>
      <p:graphicFrame>
        <p:nvGraphicFramePr>
          <p:cNvPr id="6" name="表格 5"/>
          <p:cNvGraphicFramePr>
            <a:graphicFrameLocks noGrp="1"/>
          </p:cNvGraphicFramePr>
          <p:nvPr>
            <p:extLst>
              <p:ext uri="{D42A27DB-BD31-4B8C-83A1-F6EECF244321}">
                <p14:modId xmlns:p14="http://schemas.microsoft.com/office/powerpoint/2010/main" val="1382420370"/>
              </p:ext>
            </p:extLst>
          </p:nvPr>
        </p:nvGraphicFramePr>
        <p:xfrm>
          <a:off x="1896217" y="2708920"/>
          <a:ext cx="7344816" cy="2304255"/>
        </p:xfrm>
        <a:graphic>
          <a:graphicData uri="http://schemas.openxmlformats.org/drawingml/2006/table">
            <a:tbl>
              <a:tblPr/>
              <a:tblGrid>
                <a:gridCol w="2659503"/>
                <a:gridCol w="4685313"/>
              </a:tblGrid>
              <a:tr h="566620">
                <a:tc>
                  <a:txBody>
                    <a:bodyPr/>
                    <a:lstStyle>
                      <a:lvl1pPr indent="304800" eaLnBrk="0" hangingPunct="0">
                        <a:spcBef>
                          <a:spcPct val="20000"/>
                        </a:spcBef>
                        <a:buFont typeface="Arial" pitchFamily="34" charset="0"/>
                        <a:defRPr sz="28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defRPr sz="24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defRPr sz="20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defRPr>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defRPr>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304800" algn="ctr" defTabSz="914400" rtl="0" eaLnBrk="1" fontAlgn="base" latinLnBrk="0" hangingPunct="1">
                        <a:lnSpc>
                          <a:spcPct val="100000"/>
                        </a:lnSpc>
                        <a:spcBef>
                          <a:spcPct val="0"/>
                        </a:spcBef>
                        <a:spcAft>
                          <a:spcPct val="0"/>
                        </a:spcAft>
                        <a:buClrTx/>
                        <a:buSzTx/>
                        <a:buFontTx/>
                        <a:buNone/>
                        <a:tabLst/>
                      </a:pPr>
                      <a:r>
                        <a:rPr kumimoji="0" lang="zh-CN" altLang="zh-CN" sz="2000" b="1"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示例</a:t>
                      </a:r>
                      <a:endParaRPr kumimoji="0" lang="zh-CN" altLang="zh-CN" sz="2000" b="0" i="0" u="none" strike="noStrike" cap="none" normalizeH="0" baseline="0" dirty="0" smtClean="0">
                        <a:ln>
                          <a:noFill/>
                        </a:ln>
                        <a:solidFill>
                          <a:schemeClr val="tx1"/>
                        </a:solidFill>
                        <a:effectLst/>
                        <a:latin typeface="Calibri" pitchFamily="34" charset="0"/>
                        <a:ea typeface="微软雅黑" pitchFamily="34" charset="-122"/>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65000"/>
                      </a:schemeClr>
                    </a:solidFill>
                  </a:tcPr>
                </a:tc>
                <a:tc>
                  <a:txBody>
                    <a:bodyPr/>
                    <a:lstStyle>
                      <a:lvl1pPr indent="304800" eaLnBrk="0" hangingPunct="0">
                        <a:spcBef>
                          <a:spcPct val="20000"/>
                        </a:spcBef>
                        <a:buFont typeface="Arial" pitchFamily="34" charset="0"/>
                        <a:defRPr sz="28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defRPr sz="24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defRPr sz="20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defRPr>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defRPr>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304800" algn="ctr" defTabSz="914400" rtl="0" eaLnBrk="1" fontAlgn="base" latinLnBrk="0" hangingPunct="1">
                        <a:lnSpc>
                          <a:spcPct val="100000"/>
                        </a:lnSpc>
                        <a:spcBef>
                          <a:spcPct val="0"/>
                        </a:spcBef>
                        <a:spcAft>
                          <a:spcPct val="0"/>
                        </a:spcAft>
                        <a:buClrTx/>
                        <a:buSzTx/>
                        <a:buFontTx/>
                        <a:buNone/>
                        <a:tabLst/>
                      </a:pPr>
                      <a:r>
                        <a:rPr kumimoji="0" lang="zh-CN" altLang="zh-CN" sz="2000" b="1"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检索结果说明</a:t>
                      </a:r>
                      <a:endParaRPr kumimoji="0" lang="zh-CN" altLang="zh-CN" sz="2000" b="0" i="0" u="none" strike="noStrike" cap="none" normalizeH="0" baseline="0" dirty="0" smtClean="0">
                        <a:ln>
                          <a:noFill/>
                        </a:ln>
                        <a:solidFill>
                          <a:schemeClr val="tx1"/>
                        </a:solidFill>
                        <a:effectLst/>
                        <a:latin typeface="Calibri" pitchFamily="34" charset="0"/>
                        <a:ea typeface="微软雅黑" pitchFamily="34" charset="-122"/>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65000"/>
                      </a:schemeClr>
                    </a:solidFill>
                  </a:tcPr>
                </a:tc>
              </a:tr>
              <a:tr h="566620">
                <a:tc>
                  <a:txBody>
                    <a:bodyPr/>
                    <a:lstStyle>
                      <a:lvl1pPr indent="304800" eaLnBrk="0" hangingPunct="0">
                        <a:spcBef>
                          <a:spcPct val="20000"/>
                        </a:spcBef>
                        <a:buFont typeface="Arial" pitchFamily="34" charset="0"/>
                        <a:defRPr sz="28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defRPr sz="24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defRPr sz="20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defRPr>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defRPr>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30480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MP</a:t>
                      </a:r>
                      <a:r>
                        <a:rPr kumimoji="0" lang="en-US" altLang="zh-CN" sz="1800" b="1" i="0" u="none" strike="noStrike" cap="none" normalizeH="0" baseline="0" smtClean="0">
                          <a:ln>
                            <a:noFill/>
                          </a:ln>
                          <a:solidFill>
                            <a:srgbClr val="FF0000"/>
                          </a:solidFill>
                          <a:effectLst/>
                          <a:latin typeface="Times New Roman" pitchFamily="18" charset="0"/>
                          <a:ea typeface="宋体" pitchFamily="2" charset="-122"/>
                          <a:cs typeface="Times New Roman" pitchFamily="18" charset="0"/>
                        </a:rPr>
                        <a:t>?</a:t>
                      </a:r>
                      <a:endParaRPr kumimoji="0" lang="zh-CN" altLang="zh-CN" sz="1800" b="0" i="0" u="none" strike="noStrike" cap="none" normalizeH="0" baseline="0" smtClean="0">
                        <a:ln>
                          <a:noFill/>
                        </a:ln>
                        <a:solidFill>
                          <a:schemeClr val="tx1"/>
                        </a:solidFill>
                        <a:effectLst/>
                        <a:latin typeface="Calibri" pitchFamily="34" charset="0"/>
                        <a:ea typeface="宋体" pitchFamily="2" charset="-122"/>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4800" eaLnBrk="0" hangingPunct="0">
                        <a:spcBef>
                          <a:spcPct val="20000"/>
                        </a:spcBef>
                        <a:buFont typeface="Arial" pitchFamily="34" charset="0"/>
                        <a:defRPr sz="28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defRPr sz="24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defRPr sz="20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defRPr>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defRPr>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30480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MP3,MP4,MPS</a:t>
                      </a:r>
                      <a:endParaRPr kumimoji="0" lang="zh-CN" altLang="zh-CN" sz="1800" b="0" i="0" u="none" strike="noStrike" cap="none" normalizeH="0" baseline="0" smtClean="0">
                        <a:ln>
                          <a:noFill/>
                        </a:ln>
                        <a:solidFill>
                          <a:schemeClr val="tx1"/>
                        </a:solidFill>
                        <a:effectLst/>
                        <a:latin typeface="Calibri" pitchFamily="34" charset="0"/>
                        <a:ea typeface="宋体" pitchFamily="2" charset="-122"/>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4395">
                <a:tc>
                  <a:txBody>
                    <a:bodyPr/>
                    <a:lstStyle>
                      <a:lvl1pPr indent="304800" eaLnBrk="0" hangingPunct="0">
                        <a:spcBef>
                          <a:spcPct val="20000"/>
                        </a:spcBef>
                        <a:buFont typeface="Arial" pitchFamily="34" charset="0"/>
                        <a:defRPr sz="28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defRPr sz="24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defRPr sz="20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defRPr>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defRPr>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30480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A02B-011/</a:t>
                      </a:r>
                      <a:r>
                        <a:rPr kumimoji="0" lang="en-US" altLang="zh-CN" sz="1800" b="1" i="0" u="none" strike="noStrike" cap="none" normalizeH="0" baseline="0" smtClean="0">
                          <a:ln>
                            <a:noFill/>
                          </a:ln>
                          <a:solidFill>
                            <a:srgbClr val="FF0000"/>
                          </a:solidFill>
                          <a:effectLst/>
                          <a:latin typeface="Times New Roman" pitchFamily="18" charset="0"/>
                          <a:ea typeface="宋体" pitchFamily="2" charset="-122"/>
                          <a:cs typeface="Times New Roman" pitchFamily="18" charset="0"/>
                        </a:rPr>
                        <a:t>???</a:t>
                      </a:r>
                      <a:r>
                        <a:rPr kumimoji="0" lang="en-US" altLang="zh-CN" sz="18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altLang="zh-CN" sz="1800" b="0" i="0" u="none" strike="noStrike" cap="none" normalizeH="0" baseline="0" smtClean="0">
                        <a:ln>
                          <a:noFill/>
                        </a:ln>
                        <a:solidFill>
                          <a:schemeClr val="tx1"/>
                        </a:solidFill>
                        <a:effectLst/>
                        <a:latin typeface="Calibri" pitchFamily="34" charset="0"/>
                        <a:ea typeface="宋体" pitchFamily="2" charset="-122"/>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4800" eaLnBrk="0" hangingPunct="0">
                        <a:spcBef>
                          <a:spcPct val="20000"/>
                        </a:spcBef>
                        <a:buFont typeface="Arial" pitchFamily="34" charset="0"/>
                        <a:defRPr sz="28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defRPr sz="24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defRPr sz="20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defRPr>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defRPr>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30480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A02B-011/023, A02B-011/012</a:t>
                      </a:r>
                      <a:endParaRPr kumimoji="0" lang="zh-CN" altLang="zh-CN" sz="1800" b="0" i="0" u="none" strike="noStrike" cap="none" normalizeH="0" baseline="0" smtClean="0">
                        <a:ln>
                          <a:noFill/>
                        </a:ln>
                        <a:solidFill>
                          <a:schemeClr val="tx1"/>
                        </a:solidFill>
                        <a:effectLst/>
                        <a:latin typeface="Calibri" pitchFamily="34" charset="0"/>
                        <a:ea typeface="宋体" pitchFamily="2" charset="-122"/>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6620">
                <a:tc>
                  <a:txBody>
                    <a:bodyPr/>
                    <a:lstStyle>
                      <a:lvl1pPr indent="304800" eaLnBrk="0" hangingPunct="0">
                        <a:spcBef>
                          <a:spcPct val="20000"/>
                        </a:spcBef>
                        <a:buFont typeface="Arial" pitchFamily="34" charset="0"/>
                        <a:defRPr sz="28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defRPr sz="24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defRPr sz="20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defRPr>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defRPr>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30480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2007-001234</a:t>
                      </a:r>
                      <a:r>
                        <a:rPr kumimoji="0" lang="en-US" altLang="zh-CN" sz="1800" b="1" i="0" u="none" strike="noStrike" cap="none" normalizeH="0" baseline="0" dirty="0" smtClean="0">
                          <a:ln>
                            <a:noFill/>
                          </a:ln>
                          <a:solidFill>
                            <a:srgbClr val="FF0000"/>
                          </a:solidFill>
                          <a:effectLst/>
                          <a:latin typeface="Times New Roman" pitchFamily="18" charset="0"/>
                          <a:ea typeface="宋体" pitchFamily="2" charset="-122"/>
                          <a:cs typeface="Times New Roman" pitchFamily="18" charset="0"/>
                        </a:rPr>
                        <a:t>? </a:t>
                      </a:r>
                      <a:r>
                        <a:rPr kumimoji="0" lang="en-US" altLang="zh-CN" sz="1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  </a:t>
                      </a:r>
                      <a:endParaRPr kumimoji="0" lang="zh-CN" altLang="zh-CN" sz="18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4800" eaLnBrk="0" hangingPunct="0">
                        <a:spcBef>
                          <a:spcPct val="20000"/>
                        </a:spcBef>
                        <a:buFont typeface="Arial" pitchFamily="34" charset="0"/>
                        <a:defRPr sz="28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defRPr sz="24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defRPr sz="20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defRPr>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defRPr>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30480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2007-0012348, 2007-0012349</a:t>
                      </a:r>
                      <a:endParaRPr kumimoji="0" lang="zh-CN" altLang="zh-CN" sz="18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526446523"/>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448" y="1150278"/>
            <a:ext cx="8832981" cy="2172563"/>
          </a:xfrm>
          <a:prstGeom prst="rect">
            <a:avLst/>
          </a:prstGeom>
          <a:noFill/>
          <a:ln w="9525">
            <a:solidFill>
              <a:srgbClr val="0070C0"/>
            </a:solidFill>
            <a:miter lim="800000"/>
            <a:headEnd/>
            <a:tailEnd/>
          </a:ln>
          <a:effectLst>
            <a:innerShdw blurRad="63500" dist="50800" dir="13500000">
              <a:prstClr val="black">
                <a:alpha val="50000"/>
              </a:prstClr>
            </a:innerShdw>
          </a:effectLst>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1098520" y="3501008"/>
            <a:ext cx="10369152" cy="2457473"/>
          </a:xfrm>
          <a:prstGeom prst="rect">
            <a:avLst/>
          </a:prstGeom>
          <a:noFill/>
        </p:spPr>
        <p:txBody>
          <a:bodyPr wrap="square" lIns="117226" tIns="58613" rIns="117226" bIns="58613" rtlCol="0">
            <a:spAutoFit/>
          </a:bodyPr>
          <a:lstStyle/>
          <a:p>
            <a:r>
              <a:rPr lang="zh-CN" altLang="en-US" sz="3100" b="1" dirty="0">
                <a:solidFill>
                  <a:srgbClr val="0070C0"/>
                </a:solidFill>
                <a:latin typeface="微软雅黑" pitchFamily="34" charset="-122"/>
                <a:ea typeface="微软雅黑" pitchFamily="34" charset="-122"/>
              </a:rPr>
              <a:t>通用检索方式：</a:t>
            </a:r>
            <a:endParaRPr lang="en-US" altLang="zh-CN" sz="3100" b="1" dirty="0">
              <a:solidFill>
                <a:srgbClr val="0070C0"/>
              </a:solidFill>
              <a:latin typeface="微软雅黑" pitchFamily="34" charset="-122"/>
              <a:ea typeface="微软雅黑" pitchFamily="34" charset="-122"/>
            </a:endParaRPr>
          </a:p>
          <a:p>
            <a:pPr marL="366332" indent="-366332">
              <a:buFont typeface="Arial" pitchFamily="34" charset="0"/>
              <a:buChar char="•"/>
            </a:pPr>
            <a:r>
              <a:rPr lang="zh-CN" altLang="en-US" b="1" dirty="0" smtClean="0">
                <a:latin typeface="微软雅黑" pitchFamily="34" charset="-122"/>
                <a:ea typeface="微软雅黑" pitchFamily="34" charset="-122"/>
              </a:rPr>
              <a:t>整合检索、分步检索、表格检索（用于现有技术检索、技术研发参考、专利查新、竞争对手检索）</a:t>
            </a:r>
            <a:endParaRPr lang="en-US" altLang="zh-CN" b="1" dirty="0" smtClean="0">
              <a:latin typeface="微软雅黑" pitchFamily="34" charset="-122"/>
              <a:ea typeface="微软雅黑" pitchFamily="34" charset="-122"/>
            </a:endParaRPr>
          </a:p>
          <a:p>
            <a:pPr marL="366332" indent="-366332">
              <a:buFont typeface="Arial" pitchFamily="34" charset="0"/>
              <a:buChar char="•"/>
            </a:pPr>
            <a:r>
              <a:rPr lang="zh-CN" altLang="en-US" b="1" dirty="0" smtClean="0">
                <a:latin typeface="微软雅黑" pitchFamily="34" charset="-122"/>
                <a:ea typeface="微软雅黑" pitchFamily="34" charset="-122"/>
              </a:rPr>
              <a:t>号码</a:t>
            </a:r>
            <a:r>
              <a:rPr lang="zh-CN" altLang="en-US" b="1" dirty="0" smtClean="0">
                <a:latin typeface="微软雅黑" pitchFamily="34" charset="-122"/>
                <a:ea typeface="微软雅黑" pitchFamily="34" charset="-122"/>
              </a:rPr>
              <a:t>检索（单篇专利或批量号码检索）</a:t>
            </a:r>
            <a:endParaRPr lang="en-US" altLang="zh-CN" b="1" dirty="0" smtClean="0">
              <a:latin typeface="微软雅黑" pitchFamily="34" charset="-122"/>
              <a:ea typeface="微软雅黑" pitchFamily="34" charset="-122"/>
            </a:endParaRPr>
          </a:p>
          <a:p>
            <a:r>
              <a:rPr lang="zh-CN" altLang="en-US" sz="3100" b="1" dirty="0">
                <a:solidFill>
                  <a:srgbClr val="0070C0"/>
                </a:solidFill>
                <a:latin typeface="微软雅黑" pitchFamily="34" charset="-122"/>
                <a:ea typeface="微软雅黑" pitchFamily="34" charset="-122"/>
              </a:rPr>
              <a:t>专业</a:t>
            </a:r>
            <a:r>
              <a:rPr lang="zh-CN" altLang="en-US" sz="3100" b="1" dirty="0" smtClean="0">
                <a:solidFill>
                  <a:srgbClr val="0070C0"/>
                </a:solidFill>
                <a:latin typeface="微软雅黑" pitchFamily="34" charset="-122"/>
                <a:ea typeface="微软雅黑" pitchFamily="34" charset="-122"/>
              </a:rPr>
              <a:t>检索方式</a:t>
            </a:r>
            <a:endParaRPr lang="en-US" altLang="zh-CN" sz="3100" b="1" dirty="0" smtClean="0">
              <a:solidFill>
                <a:srgbClr val="0070C0"/>
              </a:solidFill>
              <a:latin typeface="微软雅黑" pitchFamily="34" charset="-122"/>
              <a:ea typeface="微软雅黑" pitchFamily="34" charset="-122"/>
            </a:endParaRPr>
          </a:p>
          <a:p>
            <a:pPr marL="366332" indent="-366332">
              <a:buFont typeface="Arial" pitchFamily="34" charset="0"/>
              <a:buChar char="•"/>
            </a:pPr>
            <a:r>
              <a:rPr lang="zh-CN" altLang="en-US" b="1" dirty="0">
                <a:latin typeface="微软雅黑" pitchFamily="34" charset="-122"/>
                <a:ea typeface="微软雅黑" pitchFamily="34" charset="-122"/>
              </a:rPr>
              <a:t>同族专利检索（重要专利筛选，市场布局检索）</a:t>
            </a:r>
            <a:endParaRPr lang="zh-CN" altLang="en-US" b="1" dirty="0">
              <a:latin typeface="微软雅黑" pitchFamily="34" charset="-122"/>
              <a:ea typeface="微软雅黑" pitchFamily="34" charset="-122"/>
            </a:endParaRPr>
          </a:p>
          <a:p>
            <a:pPr marL="366332" indent="-366332">
              <a:buFont typeface="Arial" pitchFamily="34" charset="0"/>
              <a:buChar char="•"/>
            </a:pPr>
            <a:r>
              <a:rPr lang="zh-CN" altLang="en-US" b="1" dirty="0" smtClean="0">
                <a:latin typeface="微软雅黑" pitchFamily="34" charset="-122"/>
                <a:ea typeface="微软雅黑" pitchFamily="34" charset="-122"/>
              </a:rPr>
              <a:t>引证</a:t>
            </a:r>
            <a:r>
              <a:rPr lang="zh-CN" altLang="en-US" b="1" dirty="0" smtClean="0">
                <a:latin typeface="微软雅黑" pitchFamily="34" charset="-122"/>
                <a:ea typeface="微软雅黑" pitchFamily="34" charset="-122"/>
              </a:rPr>
              <a:t>检索（无效检索、技术路线跟踪）</a:t>
            </a:r>
            <a:endParaRPr lang="en-US" altLang="zh-CN" b="1" dirty="0" smtClean="0">
              <a:latin typeface="微软雅黑" pitchFamily="34" charset="-122"/>
              <a:ea typeface="微软雅黑" pitchFamily="34" charset="-122"/>
            </a:endParaRPr>
          </a:p>
          <a:p>
            <a:pPr marL="366332" indent="-366332">
              <a:buFont typeface="Arial" pitchFamily="34" charset="0"/>
              <a:buChar char="•"/>
            </a:pPr>
            <a:r>
              <a:rPr lang="zh-CN" altLang="en-US" b="1" dirty="0" smtClean="0">
                <a:latin typeface="微软雅黑" pitchFamily="34" charset="-122"/>
                <a:ea typeface="微软雅黑" pitchFamily="34" charset="-122"/>
              </a:rPr>
              <a:t>公司检索</a:t>
            </a:r>
            <a:endParaRPr lang="zh-CN" altLang="en-US" b="1" dirty="0">
              <a:latin typeface="微软雅黑" pitchFamily="34" charset="-122"/>
              <a:ea typeface="微软雅黑" pitchFamily="34" charset="-122"/>
            </a:endParaRPr>
          </a:p>
        </p:txBody>
      </p:sp>
      <p:sp>
        <p:nvSpPr>
          <p:cNvPr id="3" name="TextBox 2"/>
          <p:cNvSpPr txBox="1"/>
          <p:nvPr/>
        </p:nvSpPr>
        <p:spPr>
          <a:xfrm>
            <a:off x="306824" y="554854"/>
            <a:ext cx="6336704" cy="595424"/>
          </a:xfrm>
          <a:prstGeom prst="rect">
            <a:avLst/>
          </a:prstGeom>
          <a:noFill/>
        </p:spPr>
        <p:txBody>
          <a:bodyPr wrap="square" lIns="117226" tIns="58613" rIns="117226" bIns="58613" rtlCol="0">
            <a:spAutoFit/>
          </a:bodyPr>
          <a:lstStyle/>
          <a:p>
            <a:r>
              <a:rPr lang="en-US" altLang="zh-CN" sz="3100" dirty="0">
                <a:latin typeface="微软雅黑" pitchFamily="34" charset="-122"/>
                <a:ea typeface="微软雅黑" pitchFamily="34" charset="-122"/>
              </a:rPr>
              <a:t>7</a:t>
            </a:r>
            <a:r>
              <a:rPr lang="zh-CN" altLang="en-US" sz="3100" dirty="0">
                <a:latin typeface="微软雅黑" pitchFamily="34" charset="-122"/>
                <a:ea typeface="微软雅黑" pitchFamily="34" charset="-122"/>
              </a:rPr>
              <a:t>种检索方式适适应不同检索需求</a:t>
            </a:r>
            <a:endParaRPr lang="zh-CN" altLang="en-US" sz="3100" dirty="0">
              <a:latin typeface="微软雅黑" pitchFamily="34" charset="-122"/>
              <a:ea typeface="微软雅黑" pitchFamily="34" charset="-122"/>
            </a:endParaRPr>
          </a:p>
        </p:txBody>
      </p:sp>
      <p:sp>
        <p:nvSpPr>
          <p:cNvPr id="6" name="TextBox 5"/>
          <p:cNvSpPr txBox="1"/>
          <p:nvPr/>
        </p:nvSpPr>
        <p:spPr>
          <a:xfrm>
            <a:off x="14881" y="22503"/>
            <a:ext cx="8457383" cy="523220"/>
          </a:xfrm>
          <a:prstGeom prst="rect">
            <a:avLst/>
          </a:prstGeom>
          <a:noFill/>
        </p:spPr>
        <p:txBody>
          <a:bodyPr wrap="square" rtlCol="0">
            <a:spAutoFit/>
          </a:bodyPr>
          <a:lstStyle/>
          <a:p>
            <a:r>
              <a:rPr lang="zh-CN" altLang="en-US" sz="2800" b="1" dirty="0">
                <a:latin typeface="+mj-ea"/>
                <a:ea typeface="+mj-ea"/>
              </a:rPr>
              <a:t>检索</a:t>
            </a:r>
            <a:endParaRPr lang="zh-CN" altLang="en-US" sz="1400" b="1" dirty="0">
              <a:latin typeface="+mj-ea"/>
              <a:ea typeface="+mj-ea"/>
            </a:endParaRPr>
          </a:p>
        </p:txBody>
      </p:sp>
    </p:spTree>
    <p:extLst>
      <p:ext uri="{BB962C8B-B14F-4D97-AF65-F5344CB8AC3E}">
        <p14:creationId xmlns:p14="http://schemas.microsoft.com/office/powerpoint/2010/main" val="422185508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55183D58-648D-4475-BEF8-624F48514A30}" type="slidenum">
              <a:rPr lang="zh-CN" altLang="en-US" smtClean="0"/>
              <a:pPr/>
              <a:t>49</a:t>
            </a:fld>
            <a:endParaRPr lang="zh-CN" altLang="en-US" dirty="0"/>
          </a:p>
        </p:txBody>
      </p:sp>
      <p:sp>
        <p:nvSpPr>
          <p:cNvPr id="3" name="TextBox 2"/>
          <p:cNvSpPr txBox="1"/>
          <p:nvPr/>
        </p:nvSpPr>
        <p:spPr>
          <a:xfrm>
            <a:off x="14881" y="22503"/>
            <a:ext cx="4079776" cy="523220"/>
          </a:xfrm>
          <a:prstGeom prst="rect">
            <a:avLst/>
          </a:prstGeom>
          <a:noFill/>
        </p:spPr>
        <p:txBody>
          <a:bodyPr wrap="square" rtlCol="0">
            <a:spAutoFit/>
          </a:bodyPr>
          <a:lstStyle/>
          <a:p>
            <a:r>
              <a:rPr lang="zh-CN" altLang="en-US" sz="2800" b="1" dirty="0" smtClean="0">
                <a:latin typeface="+mj-ea"/>
                <a:ea typeface="+mj-ea"/>
              </a:rPr>
              <a:t>检索语法及检索策略</a:t>
            </a:r>
            <a:endParaRPr lang="zh-CN" altLang="en-US" sz="2800" b="1" dirty="0">
              <a:latin typeface="+mj-ea"/>
              <a:ea typeface="+mj-ea"/>
            </a:endParaRPr>
          </a:p>
        </p:txBody>
      </p:sp>
      <p:sp>
        <p:nvSpPr>
          <p:cNvPr id="4" name="AutoShape 11"/>
          <p:cNvSpPr>
            <a:spLocks noChangeArrowheads="1"/>
          </p:cNvSpPr>
          <p:nvPr/>
        </p:nvSpPr>
        <p:spPr bwMode="gray">
          <a:xfrm>
            <a:off x="-9038" y="770834"/>
            <a:ext cx="2576645" cy="476669"/>
          </a:xfrm>
          <a:prstGeom prst="roundRect">
            <a:avLst>
              <a:gd name="adj" fmla="val 50000"/>
            </a:avLst>
          </a:prstGeom>
          <a:solidFill>
            <a:schemeClr val="accent6">
              <a:lumMod val="75000"/>
            </a:schemeClr>
          </a:solidFill>
          <a:ln w="19050">
            <a:noFill/>
            <a:round/>
            <a:headEnd/>
            <a:tailEnd/>
          </a:ln>
          <a:effectLst>
            <a:outerShdw dist="53882" dir="2700000" algn="ctr" rotWithShape="0">
              <a:srgbClr val="292929">
                <a:alpha val="50000"/>
              </a:srgbClr>
            </a:outerShdw>
          </a:effectLst>
        </p:spPr>
        <p:txBody>
          <a:bodyPr wrap="none" anchor="ctr"/>
          <a:lstStyle/>
          <a:p>
            <a:pPr marL="285750" indent="-285750">
              <a:buFont typeface="Wingdings" panose="05000000000000000000" pitchFamily="2" charset="2"/>
              <a:buChar char="Ø"/>
              <a:defRPr/>
            </a:pPr>
            <a:r>
              <a:rPr lang="en-US" altLang="zh-CN" dirty="0" smtClean="0">
                <a:latin typeface="+mn-ea"/>
              </a:rPr>
              <a:t>IPC</a:t>
            </a:r>
            <a:r>
              <a:rPr lang="zh-CN" altLang="en-US" dirty="0" smtClean="0">
                <a:latin typeface="+mn-ea"/>
              </a:rPr>
              <a:t>分类号检索格式</a:t>
            </a:r>
            <a:endParaRPr lang="zh-CN" altLang="en-US" dirty="0">
              <a:latin typeface="+mn-ea"/>
            </a:endParaRPr>
          </a:p>
        </p:txBody>
      </p:sp>
      <p:sp>
        <p:nvSpPr>
          <p:cNvPr id="5" name="矩形 3"/>
          <p:cNvSpPr>
            <a:spLocks noChangeArrowheads="1"/>
          </p:cNvSpPr>
          <p:nvPr/>
        </p:nvSpPr>
        <p:spPr bwMode="auto">
          <a:xfrm>
            <a:off x="1279284" y="1340768"/>
            <a:ext cx="7886111" cy="2585323"/>
          </a:xfrm>
          <a:prstGeom prst="rect">
            <a:avLst/>
          </a:prstGeom>
          <a:noFill/>
          <a:ln w="9525">
            <a:noFill/>
            <a:miter lim="800000"/>
            <a:headEnd/>
            <a:tailEnd/>
          </a:ln>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150000"/>
              </a:lnSpc>
            </a:pPr>
            <a:r>
              <a:rPr lang="en-US" altLang="zh-CN" b="1" dirty="0">
                <a:latin typeface="Times New Roman" panose="02020603050405020304" pitchFamily="18" charset="0"/>
                <a:ea typeface="微软雅黑" pitchFamily="34" charset="-122"/>
                <a:cs typeface="Times New Roman" panose="02020603050405020304" pitchFamily="18" charset="0"/>
              </a:rPr>
              <a:t>IPC</a:t>
            </a:r>
            <a:r>
              <a:rPr lang="zh-CN" altLang="en-US" b="1" dirty="0">
                <a:latin typeface="微软雅黑" pitchFamily="34" charset="-122"/>
                <a:ea typeface="微软雅黑" pitchFamily="34" charset="-122"/>
              </a:rPr>
              <a:t>分类号检索：</a:t>
            </a:r>
            <a:endParaRPr lang="en-US" altLang="zh-CN" b="1" dirty="0">
              <a:latin typeface="微软雅黑" pitchFamily="34" charset="-122"/>
              <a:ea typeface="微软雅黑" pitchFamily="34" charset="-122"/>
            </a:endParaRPr>
          </a:p>
          <a:p>
            <a:pPr eaLnBrk="1" hangingPunct="1">
              <a:lnSpc>
                <a:spcPct val="150000"/>
              </a:lnSpc>
            </a:pPr>
            <a:r>
              <a:rPr lang="zh-CN" altLang="zh-CN" dirty="0">
                <a:latin typeface="微软雅黑" pitchFamily="34" charset="-122"/>
                <a:ea typeface="微软雅黑" pitchFamily="34" charset="-122"/>
              </a:rPr>
              <a:t>例：</a:t>
            </a:r>
            <a:r>
              <a:rPr lang="en-US" altLang="zh-CN" dirty="0" err="1">
                <a:latin typeface="Times New Roman" panose="02020603050405020304" pitchFamily="18" charset="0"/>
                <a:ea typeface="微软雅黑" pitchFamily="34" charset="-122"/>
                <a:cs typeface="Times New Roman" panose="02020603050405020304" pitchFamily="18" charset="0"/>
              </a:rPr>
              <a:t>G02B</a:t>
            </a:r>
            <a:r>
              <a:rPr lang="en-US" altLang="zh-CN" dirty="0">
                <a:latin typeface="Times New Roman" panose="02020603050405020304" pitchFamily="18" charset="0"/>
                <a:ea typeface="微软雅黑" pitchFamily="34" charset="-122"/>
                <a:cs typeface="Times New Roman" panose="02020603050405020304" pitchFamily="18" charset="0"/>
              </a:rPr>
              <a:t> 6/48</a:t>
            </a:r>
            <a:endParaRPr lang="zh-CN" altLang="zh-CN" dirty="0">
              <a:latin typeface="Times New Roman" panose="02020603050405020304" pitchFamily="18" charset="0"/>
              <a:ea typeface="微软雅黑" pitchFamily="34" charset="-122"/>
              <a:cs typeface="Times New Roman" panose="02020603050405020304" pitchFamily="18" charset="0"/>
            </a:endParaRPr>
          </a:p>
          <a:p>
            <a:pPr eaLnBrk="1" hangingPunct="1">
              <a:lnSpc>
                <a:spcPct val="150000"/>
              </a:lnSpc>
            </a:pPr>
            <a:r>
              <a:rPr lang="zh-CN" altLang="zh-CN" dirty="0">
                <a:latin typeface="微软雅黑" pitchFamily="34" charset="-122"/>
                <a:ea typeface="微软雅黑" pitchFamily="34" charset="-122"/>
              </a:rPr>
              <a:t>检索格式：</a:t>
            </a:r>
            <a:r>
              <a:rPr lang="en-US" altLang="zh-CN" dirty="0">
                <a:latin typeface="Times New Roman" panose="02020603050405020304" pitchFamily="18" charset="0"/>
                <a:ea typeface="微软雅黑" pitchFamily="34" charset="-122"/>
                <a:cs typeface="Times New Roman" panose="02020603050405020304" pitchFamily="18" charset="0"/>
              </a:rPr>
              <a:t>G*   </a:t>
            </a:r>
            <a:r>
              <a:rPr lang="en-US" altLang="zh-CN" dirty="0" err="1">
                <a:latin typeface="Times New Roman" panose="02020603050405020304" pitchFamily="18" charset="0"/>
                <a:ea typeface="微软雅黑" pitchFamily="34" charset="-122"/>
                <a:cs typeface="Times New Roman" panose="02020603050405020304" pitchFamily="18" charset="0"/>
              </a:rPr>
              <a:t>G02</a:t>
            </a:r>
            <a:r>
              <a:rPr lang="en-US" altLang="zh-CN" dirty="0">
                <a:latin typeface="Times New Roman" panose="02020603050405020304" pitchFamily="18" charset="0"/>
                <a:ea typeface="微软雅黑" pitchFamily="34" charset="-122"/>
                <a:cs typeface="Times New Roman" panose="02020603050405020304" pitchFamily="18" charset="0"/>
              </a:rPr>
              <a:t>*   </a:t>
            </a:r>
            <a:r>
              <a:rPr lang="en-US" altLang="zh-CN" dirty="0" err="1">
                <a:latin typeface="Times New Roman" panose="02020603050405020304" pitchFamily="18" charset="0"/>
                <a:ea typeface="微软雅黑" pitchFamily="34" charset="-122"/>
                <a:cs typeface="Times New Roman" panose="02020603050405020304" pitchFamily="18" charset="0"/>
              </a:rPr>
              <a:t>G02B</a:t>
            </a:r>
            <a:r>
              <a:rPr lang="en-US" altLang="zh-CN" dirty="0">
                <a:latin typeface="Times New Roman" panose="02020603050405020304" pitchFamily="18" charset="0"/>
                <a:ea typeface="微软雅黑" pitchFamily="34" charset="-122"/>
                <a:cs typeface="Times New Roman" panose="02020603050405020304" pitchFamily="18" charset="0"/>
              </a:rPr>
              <a:t>*   </a:t>
            </a:r>
            <a:r>
              <a:rPr lang="en-US" altLang="zh-CN" dirty="0" err="1">
                <a:latin typeface="Times New Roman" panose="02020603050405020304" pitchFamily="18" charset="0"/>
                <a:ea typeface="微软雅黑" pitchFamily="34" charset="-122"/>
                <a:cs typeface="Times New Roman" panose="02020603050405020304" pitchFamily="18" charset="0"/>
              </a:rPr>
              <a:t>G02B</a:t>
            </a:r>
            <a:r>
              <a:rPr lang="en-US" altLang="zh-CN" dirty="0">
                <a:solidFill>
                  <a:srgbClr val="FF0000"/>
                </a:solidFill>
                <a:latin typeface="Times New Roman" panose="02020603050405020304" pitchFamily="18" charset="0"/>
                <a:ea typeface="微软雅黑" pitchFamily="34" charset="-122"/>
                <a:cs typeface="Times New Roman" panose="02020603050405020304" pitchFamily="18" charset="0"/>
              </a:rPr>
              <a:t>-</a:t>
            </a:r>
            <a:r>
              <a:rPr lang="en-US" altLang="zh-CN" dirty="0">
                <a:latin typeface="Times New Roman" panose="02020603050405020304" pitchFamily="18" charset="0"/>
                <a:ea typeface="微软雅黑" pitchFamily="34" charset="-122"/>
                <a:cs typeface="Times New Roman" panose="02020603050405020304" pitchFamily="18" charset="0"/>
              </a:rPr>
              <a:t>006*   </a:t>
            </a:r>
            <a:r>
              <a:rPr lang="en-US" altLang="zh-CN" dirty="0" err="1">
                <a:latin typeface="Times New Roman" panose="02020603050405020304" pitchFamily="18" charset="0"/>
                <a:ea typeface="微软雅黑" pitchFamily="34" charset="-122"/>
                <a:cs typeface="Times New Roman" panose="02020603050405020304" pitchFamily="18" charset="0"/>
              </a:rPr>
              <a:t>G02B</a:t>
            </a:r>
            <a:r>
              <a:rPr lang="en-US" altLang="zh-CN" dirty="0">
                <a:latin typeface="Times New Roman" panose="02020603050405020304" pitchFamily="18" charset="0"/>
                <a:ea typeface="微软雅黑" pitchFamily="34" charset="-122"/>
                <a:cs typeface="Times New Roman" panose="02020603050405020304" pitchFamily="18" charset="0"/>
              </a:rPr>
              <a:t>-006/48</a:t>
            </a:r>
            <a:endParaRPr lang="zh-CN" altLang="zh-CN" dirty="0">
              <a:latin typeface="Times New Roman" panose="02020603050405020304" pitchFamily="18" charset="0"/>
              <a:ea typeface="微软雅黑" pitchFamily="34" charset="-122"/>
              <a:cs typeface="Times New Roman" panose="02020603050405020304" pitchFamily="18" charset="0"/>
            </a:endParaRPr>
          </a:p>
          <a:p>
            <a:pPr eaLnBrk="1" hangingPunct="1">
              <a:lnSpc>
                <a:spcPct val="150000"/>
              </a:lnSpc>
            </a:pPr>
            <a:r>
              <a:rPr lang="zh-CN" altLang="zh-CN" dirty="0">
                <a:latin typeface="微软雅黑" pitchFamily="34" charset="-122"/>
                <a:ea typeface="微软雅黑" pitchFamily="34" charset="-122"/>
              </a:rPr>
              <a:t>注：部、大类、小类、大组的检索尾部要加</a:t>
            </a:r>
            <a:r>
              <a:rPr lang="en-US" altLang="zh-CN" dirty="0">
                <a:latin typeface="微软雅黑" pitchFamily="34" charset="-122"/>
                <a:ea typeface="微软雅黑" pitchFamily="34" charset="-122"/>
              </a:rPr>
              <a:t>*</a:t>
            </a:r>
            <a:endParaRPr lang="zh-CN" altLang="zh-CN" dirty="0">
              <a:latin typeface="微软雅黑" pitchFamily="34" charset="-122"/>
              <a:ea typeface="微软雅黑" pitchFamily="34" charset="-122"/>
            </a:endParaRPr>
          </a:p>
          <a:p>
            <a:pPr eaLnBrk="1" hangingPunct="1">
              <a:lnSpc>
                <a:spcPct val="150000"/>
              </a:lnSpc>
            </a:pPr>
            <a:r>
              <a:rPr lang="zh-CN" altLang="zh-CN" dirty="0">
                <a:latin typeface="微软雅黑" pitchFamily="34" charset="-122"/>
                <a:ea typeface="微软雅黑" pitchFamily="34" charset="-122"/>
              </a:rPr>
              <a:t>大组的分类号检索最后的数字部分要补足</a:t>
            </a:r>
            <a:r>
              <a:rPr lang="en-US" altLang="zh-CN" dirty="0">
                <a:latin typeface="微软雅黑" pitchFamily="34" charset="-122"/>
                <a:ea typeface="微软雅黑" pitchFamily="34" charset="-122"/>
              </a:rPr>
              <a:t>3</a:t>
            </a:r>
            <a:r>
              <a:rPr lang="zh-CN" altLang="zh-CN" dirty="0">
                <a:latin typeface="微软雅黑" pitchFamily="34" charset="-122"/>
                <a:ea typeface="微软雅黑" pitchFamily="34" charset="-122"/>
              </a:rPr>
              <a:t>位</a:t>
            </a:r>
            <a:r>
              <a:rPr lang="zh-CN" altLang="zh-CN" dirty="0">
                <a:latin typeface="Times New Roman" panose="02020603050405020304" pitchFamily="18" charset="0"/>
                <a:ea typeface="微软雅黑" pitchFamily="34" charset="-122"/>
                <a:cs typeface="Times New Roman" panose="02020603050405020304" pitchFamily="18" charset="0"/>
              </a:rPr>
              <a:t>（</a:t>
            </a:r>
            <a:r>
              <a:rPr lang="en-US" altLang="zh-CN" dirty="0">
                <a:latin typeface="Times New Roman" panose="02020603050405020304" pitchFamily="18" charset="0"/>
                <a:ea typeface="微软雅黑" pitchFamily="34" charset="-122"/>
                <a:cs typeface="Times New Roman" panose="02020603050405020304" pitchFamily="18" charset="0"/>
              </a:rPr>
              <a:t>006</a:t>
            </a:r>
            <a:r>
              <a:rPr lang="zh-CN" altLang="zh-CN" dirty="0">
                <a:latin typeface="Times New Roman" panose="02020603050405020304" pitchFamily="18" charset="0"/>
                <a:ea typeface="微软雅黑" pitchFamily="34" charset="-122"/>
                <a:cs typeface="Times New Roman" panose="02020603050405020304" pitchFamily="18" charset="0"/>
              </a:rPr>
              <a:t>）</a:t>
            </a:r>
          </a:p>
          <a:p>
            <a:pPr eaLnBrk="1" hangingPunct="1">
              <a:lnSpc>
                <a:spcPct val="150000"/>
              </a:lnSpc>
            </a:pPr>
            <a:r>
              <a:rPr lang="zh-CN" altLang="zh-CN" dirty="0">
                <a:latin typeface="微软雅黑" pitchFamily="34" charset="-122"/>
                <a:ea typeface="微软雅黑" pitchFamily="34" charset="-122"/>
              </a:rPr>
              <a:t>小组的分类号检索</a:t>
            </a:r>
            <a:r>
              <a:rPr lang="en-US" altLang="zh-CN" dirty="0">
                <a:latin typeface="微软雅黑" pitchFamily="34" charset="-122"/>
                <a:ea typeface="微软雅黑" pitchFamily="34" charset="-122"/>
              </a:rPr>
              <a:t>/</a:t>
            </a:r>
            <a:r>
              <a:rPr lang="zh-CN" altLang="zh-CN" dirty="0">
                <a:latin typeface="微软雅黑" pitchFamily="34" charset="-122"/>
                <a:ea typeface="微软雅黑" pitchFamily="34" charset="-122"/>
              </a:rPr>
              <a:t>后的数字根据实际分类号来写</a:t>
            </a:r>
          </a:p>
        </p:txBody>
      </p:sp>
      <p:sp>
        <p:nvSpPr>
          <p:cNvPr id="6" name="矩形 4"/>
          <p:cNvSpPr>
            <a:spLocks noChangeArrowheads="1"/>
          </p:cNvSpPr>
          <p:nvPr/>
        </p:nvSpPr>
        <p:spPr bwMode="auto">
          <a:xfrm>
            <a:off x="1415480" y="3926091"/>
            <a:ext cx="6256876"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150000"/>
              </a:lnSpc>
            </a:pPr>
            <a:r>
              <a:rPr lang="zh-CN" altLang="en-US" b="1" dirty="0">
                <a:latin typeface="微软雅黑" pitchFamily="34" charset="-122"/>
                <a:ea typeface="微软雅黑" pitchFamily="34" charset="-122"/>
              </a:rPr>
              <a:t>字段限制：</a:t>
            </a:r>
            <a:endParaRPr lang="en-US" altLang="zh-CN" b="1" dirty="0">
              <a:latin typeface="微软雅黑" pitchFamily="34" charset="-122"/>
              <a:ea typeface="微软雅黑" pitchFamily="34" charset="-122"/>
            </a:endParaRPr>
          </a:p>
          <a:p>
            <a:pPr eaLnBrk="1" hangingPunct="1">
              <a:lnSpc>
                <a:spcPct val="150000"/>
              </a:lnSpc>
            </a:pPr>
            <a:r>
              <a:rPr lang="zh-CN" altLang="en-US" dirty="0">
                <a:latin typeface="微软雅黑" pitchFamily="34" charset="-122"/>
                <a:ea typeface="微软雅黑" pitchFamily="34" charset="-122"/>
              </a:rPr>
              <a:t>在</a:t>
            </a:r>
            <a:r>
              <a:rPr lang="en-US" altLang="zh-CN" dirty="0" err="1">
                <a:latin typeface="微软雅黑" pitchFamily="34" charset="-122"/>
                <a:ea typeface="微软雅黑" pitchFamily="34" charset="-122"/>
              </a:rPr>
              <a:t>Wips</a:t>
            </a:r>
            <a:r>
              <a:rPr lang="zh-CN" altLang="en-US" dirty="0">
                <a:latin typeface="微软雅黑" pitchFamily="34" charset="-122"/>
                <a:ea typeface="微软雅黑" pitchFamily="34" charset="-122"/>
              </a:rPr>
              <a:t>中，字段代码均放在检索式后面进行检索</a:t>
            </a:r>
            <a:endParaRPr lang="en-US" altLang="zh-CN" dirty="0">
              <a:latin typeface="微软雅黑" pitchFamily="34" charset="-122"/>
              <a:ea typeface="微软雅黑" pitchFamily="34" charset="-122"/>
            </a:endParaRPr>
          </a:p>
          <a:p>
            <a:pPr eaLnBrk="1" hangingPunct="1">
              <a:lnSpc>
                <a:spcPct val="150000"/>
              </a:lnSpc>
            </a:pPr>
            <a:r>
              <a:rPr lang="zh-CN" altLang="en-US" dirty="0">
                <a:latin typeface="微软雅黑" pitchFamily="34" charset="-122"/>
                <a:ea typeface="微软雅黑" pitchFamily="34" charset="-122"/>
              </a:rPr>
              <a:t>如</a:t>
            </a:r>
            <a:r>
              <a:rPr lang="en-US" altLang="zh-CN" dirty="0">
                <a:latin typeface="Times New Roman" panose="02020603050405020304" pitchFamily="18" charset="0"/>
                <a:ea typeface="微软雅黑" pitchFamily="34" charset="-122"/>
                <a:cs typeface="Times New Roman" panose="02020603050405020304" pitchFamily="18" charset="0"/>
              </a:rPr>
              <a:t>(hybrid adj car)</a:t>
            </a:r>
            <a:r>
              <a:rPr lang="en-US" altLang="zh-CN" dirty="0">
                <a:solidFill>
                  <a:srgbClr val="FF0000"/>
                </a:solidFill>
                <a:latin typeface="Times New Roman" panose="02020603050405020304" pitchFamily="18" charset="0"/>
                <a:ea typeface="微软雅黑" pitchFamily="34" charset="-122"/>
                <a:cs typeface="Times New Roman" panose="02020603050405020304" pitchFamily="18" charset="0"/>
              </a:rPr>
              <a:t>.ti,ab. </a:t>
            </a:r>
            <a:r>
              <a:rPr lang="en-US" altLang="zh-CN" dirty="0">
                <a:latin typeface="Times New Roman" panose="02020603050405020304" pitchFamily="18" charset="0"/>
                <a:ea typeface="微软雅黑" pitchFamily="34" charset="-122"/>
                <a:cs typeface="Times New Roman" panose="02020603050405020304" pitchFamily="18" charset="0"/>
              </a:rPr>
              <a:t>and (</a:t>
            </a:r>
            <a:r>
              <a:rPr lang="en-US" altLang="zh-CN" dirty="0" err="1">
                <a:latin typeface="Times New Roman" panose="02020603050405020304" pitchFamily="18" charset="0"/>
                <a:ea typeface="微软雅黑" pitchFamily="34" charset="-122"/>
                <a:cs typeface="Times New Roman" panose="02020603050405020304" pitchFamily="18" charset="0"/>
              </a:rPr>
              <a:t>B60</a:t>
            </a:r>
            <a:r>
              <a:rPr lang="en-US" altLang="zh-CN" dirty="0">
                <a:latin typeface="Times New Roman" panose="02020603050405020304" pitchFamily="18" charset="0"/>
                <a:ea typeface="微软雅黑" pitchFamily="34" charset="-122"/>
                <a:cs typeface="Times New Roman" panose="02020603050405020304" pitchFamily="18" charset="0"/>
              </a:rPr>
              <a:t>*)</a:t>
            </a:r>
            <a:r>
              <a:rPr lang="en-US" altLang="zh-CN" dirty="0">
                <a:solidFill>
                  <a:srgbClr val="FF0000"/>
                </a:solidFill>
                <a:latin typeface="Times New Roman" panose="02020603050405020304" pitchFamily="18" charset="0"/>
                <a:ea typeface="微软雅黑" pitchFamily="34" charset="-122"/>
                <a:cs typeface="Times New Roman" panose="02020603050405020304" pitchFamily="18" charset="0"/>
              </a:rPr>
              <a:t>.ipc.</a:t>
            </a:r>
          </a:p>
          <a:p>
            <a:pPr eaLnBrk="1" hangingPunct="1">
              <a:lnSpc>
                <a:spcPct val="150000"/>
              </a:lnSpc>
            </a:pPr>
            <a:r>
              <a:rPr lang="zh-CN" altLang="en-US" dirty="0">
                <a:solidFill>
                  <a:srgbClr val="FF0000"/>
                </a:solidFill>
                <a:latin typeface="微软雅黑" pitchFamily="34" charset="-122"/>
                <a:ea typeface="微软雅黑" pitchFamily="34" charset="-122"/>
              </a:rPr>
              <a:t>字段代码大小写均</a:t>
            </a:r>
            <a:r>
              <a:rPr lang="zh-CN" altLang="en-US" dirty="0" smtClean="0">
                <a:solidFill>
                  <a:srgbClr val="FF0000"/>
                </a:solidFill>
                <a:latin typeface="微软雅黑" pitchFamily="34" charset="-122"/>
                <a:ea typeface="微软雅黑" pitchFamily="34" charset="-122"/>
              </a:rPr>
              <a:t>可</a:t>
            </a:r>
            <a:endParaRPr lang="en-US" altLang="zh-CN" dirty="0">
              <a:solidFill>
                <a:srgbClr val="FF0000"/>
              </a:solidFill>
              <a:latin typeface="微软雅黑" pitchFamily="34" charset="-122"/>
              <a:ea typeface="微软雅黑" pitchFamily="34" charset="-122"/>
            </a:endParaRPr>
          </a:p>
          <a:p>
            <a:pPr eaLnBrk="1" hangingPunct="1">
              <a:lnSpc>
                <a:spcPct val="150000"/>
              </a:lnSpc>
            </a:pPr>
            <a:r>
              <a:rPr lang="zh-CN" altLang="en-US" dirty="0">
                <a:solidFill>
                  <a:srgbClr val="FF0000"/>
                </a:solidFill>
                <a:latin typeface="微软雅黑" pitchFamily="34" charset="-122"/>
                <a:ea typeface="微软雅黑" pitchFamily="34" charset="-122"/>
              </a:rPr>
              <a:t>常用字段代码见检索语法表</a:t>
            </a:r>
            <a:endParaRPr lang="zh-CN" altLang="zh-CN" dirty="0">
              <a:solidFill>
                <a:srgbClr val="FF0000"/>
              </a:solidFill>
              <a:latin typeface="微软雅黑" pitchFamily="34" charset="-122"/>
              <a:ea typeface="微软雅黑" pitchFamily="34" charset="-122"/>
            </a:endParaRPr>
          </a:p>
        </p:txBody>
      </p:sp>
    </p:spTree>
    <p:extLst>
      <p:ext uri="{BB962C8B-B14F-4D97-AF65-F5344CB8AC3E}">
        <p14:creationId xmlns:p14="http://schemas.microsoft.com/office/powerpoint/2010/main" val="2203292866"/>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55183D58-648D-4475-BEF8-624F48514A30}" type="slidenum">
              <a:rPr lang="zh-CN" altLang="en-US" smtClean="0"/>
              <a:pPr/>
              <a:t>50</a:t>
            </a:fld>
            <a:endParaRPr lang="zh-CN" altLang="en-US" dirty="0"/>
          </a:p>
        </p:txBody>
      </p:sp>
      <p:sp>
        <p:nvSpPr>
          <p:cNvPr id="3" name="TextBox 2"/>
          <p:cNvSpPr txBox="1"/>
          <p:nvPr/>
        </p:nvSpPr>
        <p:spPr>
          <a:xfrm>
            <a:off x="14881" y="22503"/>
            <a:ext cx="4079776" cy="523220"/>
          </a:xfrm>
          <a:prstGeom prst="rect">
            <a:avLst/>
          </a:prstGeom>
          <a:noFill/>
        </p:spPr>
        <p:txBody>
          <a:bodyPr wrap="square" rtlCol="0">
            <a:spAutoFit/>
          </a:bodyPr>
          <a:lstStyle/>
          <a:p>
            <a:r>
              <a:rPr lang="zh-CN" altLang="en-US" sz="2800" b="1" dirty="0" smtClean="0">
                <a:latin typeface="+mj-ea"/>
                <a:ea typeface="+mj-ea"/>
              </a:rPr>
              <a:t>检索语法及检索策略</a:t>
            </a:r>
            <a:endParaRPr lang="zh-CN" altLang="en-US" sz="2800" b="1" dirty="0">
              <a:latin typeface="+mj-ea"/>
              <a:ea typeface="+mj-ea"/>
            </a:endParaRPr>
          </a:p>
        </p:txBody>
      </p:sp>
      <p:sp>
        <p:nvSpPr>
          <p:cNvPr id="4" name="AutoShape 11"/>
          <p:cNvSpPr>
            <a:spLocks noChangeArrowheads="1"/>
          </p:cNvSpPr>
          <p:nvPr/>
        </p:nvSpPr>
        <p:spPr bwMode="gray">
          <a:xfrm>
            <a:off x="-9037" y="770834"/>
            <a:ext cx="1712550" cy="476669"/>
          </a:xfrm>
          <a:prstGeom prst="roundRect">
            <a:avLst>
              <a:gd name="adj" fmla="val 50000"/>
            </a:avLst>
          </a:prstGeom>
          <a:solidFill>
            <a:schemeClr val="accent6">
              <a:lumMod val="75000"/>
            </a:schemeClr>
          </a:solidFill>
          <a:ln w="19050">
            <a:noFill/>
            <a:round/>
            <a:headEnd/>
            <a:tailEnd/>
          </a:ln>
          <a:effectLst>
            <a:outerShdw dist="53882" dir="2700000" algn="ctr" rotWithShape="0">
              <a:srgbClr val="292929">
                <a:alpha val="50000"/>
              </a:srgbClr>
            </a:outerShdw>
          </a:effectLst>
        </p:spPr>
        <p:txBody>
          <a:bodyPr wrap="none" anchor="ctr"/>
          <a:lstStyle/>
          <a:p>
            <a:pPr marL="285750" indent="-285750">
              <a:buFont typeface="Wingdings" panose="05000000000000000000" pitchFamily="2" charset="2"/>
              <a:buChar char="Ø"/>
              <a:defRPr/>
            </a:pPr>
            <a:r>
              <a:rPr lang="zh-CN" altLang="en-US" dirty="0" smtClean="0">
                <a:latin typeface="+mn-ea"/>
              </a:rPr>
              <a:t>检索实例</a:t>
            </a:r>
            <a:endParaRPr lang="zh-CN" altLang="en-US" dirty="0">
              <a:latin typeface="+mn-ea"/>
            </a:endParaRPr>
          </a:p>
        </p:txBody>
      </p:sp>
      <p:sp>
        <p:nvSpPr>
          <p:cNvPr id="5" name="AutoShape 15"/>
          <p:cNvSpPr>
            <a:spLocks noChangeArrowheads="1"/>
          </p:cNvSpPr>
          <p:nvPr/>
        </p:nvSpPr>
        <p:spPr bwMode="gray">
          <a:xfrm>
            <a:off x="3287688" y="1332928"/>
            <a:ext cx="5040560" cy="720080"/>
          </a:xfrm>
          <a:prstGeom prst="roundRect">
            <a:avLst>
              <a:gd name="adj" fmla="val 10889"/>
            </a:avLst>
          </a:prstGeom>
          <a:solidFill>
            <a:schemeClr val="bg1">
              <a:lumMod val="65000"/>
            </a:schemeClr>
          </a:solidFill>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defRPr/>
            </a:pPr>
            <a:endParaRPr lang="en-US" altLang="zh-CN" sz="1600" dirty="0">
              <a:solidFill>
                <a:srgbClr val="0000FF"/>
              </a:solidFill>
              <a:ea typeface="黑体" pitchFamily="2" charset="-122"/>
            </a:endParaRPr>
          </a:p>
          <a:p>
            <a:pPr>
              <a:defRPr/>
            </a:pPr>
            <a:r>
              <a:rPr lang="zh-CN" altLang="en-US" b="1" dirty="0" smtClean="0">
                <a:solidFill>
                  <a:schemeClr val="tx1"/>
                </a:solidFill>
                <a:latin typeface="+mn-ea"/>
              </a:rPr>
              <a:t>实例：查找关于“空气净化器”的</a:t>
            </a:r>
            <a:r>
              <a:rPr lang="zh-CN" altLang="en-US" b="1" dirty="0">
                <a:solidFill>
                  <a:schemeClr val="tx1"/>
                </a:solidFill>
                <a:latin typeface="+mn-ea"/>
              </a:rPr>
              <a:t>专利情报</a:t>
            </a:r>
          </a:p>
          <a:p>
            <a:pPr>
              <a:defRPr/>
            </a:pPr>
            <a:endParaRPr lang="en-US" altLang="zh-CN" sz="1600" dirty="0">
              <a:solidFill>
                <a:srgbClr val="0000FF"/>
              </a:solidFill>
              <a:ea typeface="黑体" pitchFamily="2" charset="-122"/>
            </a:endParaRPr>
          </a:p>
        </p:txBody>
      </p:sp>
      <p:sp>
        <p:nvSpPr>
          <p:cNvPr id="8" name="TextBox 7"/>
          <p:cNvSpPr txBox="1"/>
          <p:nvPr/>
        </p:nvSpPr>
        <p:spPr>
          <a:xfrm>
            <a:off x="695400" y="2111115"/>
            <a:ext cx="10801200" cy="4108817"/>
          </a:xfrm>
          <a:prstGeom prst="rect">
            <a:avLst/>
          </a:prstGeom>
          <a:noFill/>
        </p:spPr>
        <p:txBody>
          <a:bodyPr wrap="square" rtlCol="0">
            <a:spAutoFit/>
          </a:bodyPr>
          <a:lstStyle/>
          <a:p>
            <a:pPr>
              <a:lnSpc>
                <a:spcPct val="150000"/>
              </a:lnSpc>
            </a:pPr>
            <a:r>
              <a:rPr lang="zh-CN" altLang="en-US" b="1" dirty="0" smtClean="0"/>
              <a:t>中文关键词</a:t>
            </a:r>
            <a:r>
              <a:rPr lang="zh-CN" altLang="en-US" dirty="0" smtClean="0"/>
              <a:t>： 空气净化器</a:t>
            </a:r>
            <a:endParaRPr lang="en-US" altLang="zh-CN" dirty="0" smtClean="0"/>
          </a:p>
          <a:p>
            <a:pPr>
              <a:lnSpc>
                <a:spcPct val="150000"/>
              </a:lnSpc>
            </a:pPr>
            <a:r>
              <a:rPr lang="zh-CN" altLang="en-US" b="1" dirty="0" smtClean="0"/>
              <a:t>英文关键词</a:t>
            </a:r>
            <a:r>
              <a:rPr lang="zh-CN" altLang="en-US" dirty="0" smtClean="0"/>
              <a:t>： </a:t>
            </a:r>
            <a:r>
              <a:rPr lang="en-US" altLang="zh-CN" dirty="0" smtClean="0">
                <a:latin typeface="Times New Roman" panose="02020603050405020304" pitchFamily="18" charset="0"/>
                <a:cs typeface="Times New Roman" panose="02020603050405020304" pitchFamily="18" charset="0"/>
              </a:rPr>
              <a:t>air cleaner </a:t>
            </a:r>
            <a:r>
              <a:rPr lang="zh-CN" altLang="en-US" dirty="0" smtClean="0">
                <a:latin typeface="Times New Roman" panose="02020603050405020304" pitchFamily="18" charset="0"/>
                <a:cs typeface="Times New Roman" panose="02020603050405020304" pitchFamily="18" charset="0"/>
              </a:rPr>
              <a:t>、</a:t>
            </a:r>
            <a:r>
              <a:rPr lang="en-US" altLang="zh-CN" dirty="0" smtClean="0">
                <a:latin typeface="Times New Roman" panose="02020603050405020304" pitchFamily="18" charset="0"/>
                <a:cs typeface="Times New Roman" panose="02020603050405020304" pitchFamily="18" charset="0"/>
              </a:rPr>
              <a:t>air purifier</a:t>
            </a:r>
          </a:p>
          <a:p>
            <a:pPr>
              <a:lnSpc>
                <a:spcPct val="150000"/>
              </a:lnSpc>
            </a:pPr>
            <a:r>
              <a:rPr lang="en-US" altLang="zh-CN" b="1" dirty="0" smtClean="0">
                <a:latin typeface="Times New Roman" panose="02020603050405020304" pitchFamily="18" charset="0"/>
                <a:cs typeface="Times New Roman" panose="02020603050405020304" pitchFamily="18" charset="0"/>
              </a:rPr>
              <a:t>IPC</a:t>
            </a:r>
            <a:r>
              <a:rPr lang="zh-CN" altLang="en-US" b="1" dirty="0" smtClean="0">
                <a:latin typeface="Times New Roman" panose="02020603050405020304" pitchFamily="18" charset="0"/>
                <a:cs typeface="Times New Roman" panose="02020603050405020304" pitchFamily="18" charset="0"/>
              </a:rPr>
              <a:t>分类位置</a:t>
            </a:r>
            <a:r>
              <a:rPr lang="zh-CN" altLang="en-US" dirty="0" smtClean="0">
                <a:latin typeface="Times New Roman" panose="02020603050405020304" pitchFamily="18" charset="0"/>
                <a:cs typeface="Times New Roman" panose="02020603050405020304" pitchFamily="18" charset="0"/>
              </a:rPr>
              <a:t>：</a:t>
            </a:r>
            <a:r>
              <a:rPr lang="en-US" altLang="zh-CN" dirty="0" smtClean="0">
                <a:latin typeface="Times New Roman" panose="02020603050405020304" pitchFamily="18" charset="0"/>
                <a:cs typeface="Times New Roman" panose="02020603050405020304" pitchFamily="18" charset="0"/>
              </a:rPr>
              <a:t>F24F 1/00: </a:t>
            </a:r>
            <a:r>
              <a:rPr lang="zh-CN" altLang="en-US" dirty="0" smtClean="0">
                <a:latin typeface="Times New Roman" panose="02020603050405020304" pitchFamily="18" charset="0"/>
                <a:cs typeface="Times New Roman" panose="02020603050405020304" pitchFamily="18" charset="0"/>
              </a:rPr>
              <a:t>房间</a:t>
            </a:r>
            <a:r>
              <a:rPr lang="zh-CN" altLang="en-US" dirty="0">
                <a:latin typeface="Times New Roman" panose="02020603050405020304" pitchFamily="18" charset="0"/>
                <a:cs typeface="Times New Roman" panose="02020603050405020304" pitchFamily="18" charset="0"/>
              </a:rPr>
              <a:t>空调装置，例如分体式或一体式</a:t>
            </a:r>
            <a:r>
              <a:rPr lang="zh-CN" altLang="en-US" dirty="0" smtClean="0">
                <a:latin typeface="Times New Roman" panose="02020603050405020304" pitchFamily="18" charset="0"/>
                <a:cs typeface="Times New Roman" panose="02020603050405020304" pitchFamily="18" charset="0"/>
              </a:rPr>
              <a:t>装置</a:t>
            </a:r>
            <a:r>
              <a:rPr lang="en-US" altLang="zh-CN" dirty="0" smtClean="0">
                <a:latin typeface="Times New Roman" panose="02020603050405020304" pitchFamily="18" charset="0"/>
                <a:cs typeface="Times New Roman" panose="02020603050405020304" pitchFamily="18" charset="0"/>
              </a:rPr>
              <a:t>.</a:t>
            </a:r>
          </a:p>
          <a:p>
            <a:pPr>
              <a:lnSpc>
                <a:spcPct val="150000"/>
              </a:lnSpc>
            </a:pPr>
            <a:r>
              <a:rPr lang="en-US" altLang="zh-CN" dirty="0" smtClean="0">
                <a:latin typeface="Times New Roman" panose="02020603050405020304" pitchFamily="18" charset="0"/>
                <a:cs typeface="Times New Roman" panose="02020603050405020304" pitchFamily="18" charset="0"/>
              </a:rPr>
              <a:t>                          F24F  3/16 : </a:t>
            </a:r>
            <a:r>
              <a:rPr lang="zh-CN" altLang="en-US" dirty="0" smtClean="0">
                <a:latin typeface="Times New Roman" panose="02020603050405020304" pitchFamily="18" charset="0"/>
                <a:cs typeface="Times New Roman" panose="02020603050405020304" pitchFamily="18" charset="0"/>
              </a:rPr>
              <a:t>净化</a:t>
            </a:r>
            <a:r>
              <a:rPr lang="zh-CN" altLang="en-US" dirty="0">
                <a:latin typeface="Times New Roman" panose="02020603050405020304" pitchFamily="18" charset="0"/>
                <a:cs typeface="Times New Roman" panose="02020603050405020304" pitchFamily="18" charset="0"/>
              </a:rPr>
              <a:t>处理，例如过滤处理；消毒处理；臭氧化</a:t>
            </a:r>
            <a:r>
              <a:rPr lang="zh-CN" altLang="en-US" dirty="0" smtClean="0">
                <a:latin typeface="Times New Roman" panose="02020603050405020304" pitchFamily="18" charset="0"/>
                <a:cs typeface="Times New Roman" panose="02020603050405020304" pitchFamily="18" charset="0"/>
              </a:rPr>
              <a:t>处理。</a:t>
            </a:r>
            <a:endParaRPr lang="en-US" altLang="zh-CN" dirty="0" smtClean="0">
              <a:latin typeface="Times New Roman" panose="02020603050405020304" pitchFamily="18" charset="0"/>
              <a:cs typeface="Times New Roman" panose="02020603050405020304" pitchFamily="18" charset="0"/>
            </a:endParaRPr>
          </a:p>
          <a:p>
            <a:pPr>
              <a:lnSpc>
                <a:spcPct val="150000"/>
              </a:lnSpc>
            </a:pPr>
            <a:r>
              <a:rPr lang="en-US" altLang="zh-CN" dirty="0">
                <a:latin typeface="Times New Roman" panose="02020603050405020304" pitchFamily="18" charset="0"/>
                <a:cs typeface="Times New Roman" panose="02020603050405020304" pitchFamily="18" charset="0"/>
              </a:rPr>
              <a:t> </a:t>
            </a:r>
            <a:r>
              <a:rPr lang="en-US" altLang="zh-CN" dirty="0" smtClean="0">
                <a:latin typeface="Times New Roman" panose="02020603050405020304" pitchFamily="18" charset="0"/>
                <a:cs typeface="Times New Roman" panose="02020603050405020304" pitchFamily="18" charset="0"/>
              </a:rPr>
              <a:t>                         F24F  5/00:</a:t>
            </a:r>
            <a:r>
              <a:rPr lang="zh-CN" altLang="en-US" dirty="0">
                <a:latin typeface="Times New Roman" panose="02020603050405020304" pitchFamily="18" charset="0"/>
                <a:cs typeface="Times New Roman" panose="02020603050405020304" pitchFamily="18" charset="0"/>
              </a:rPr>
              <a:t>不包含在</a:t>
            </a:r>
            <a:r>
              <a:rPr lang="en-US" altLang="zh-CN" dirty="0">
                <a:latin typeface="Times New Roman" panose="02020603050405020304" pitchFamily="18" charset="0"/>
                <a:cs typeface="Times New Roman" panose="02020603050405020304" pitchFamily="18" charset="0"/>
              </a:rPr>
              <a:t>F24F 1/00</a:t>
            </a:r>
            <a:r>
              <a:rPr lang="zh-CN" altLang="en-US" dirty="0">
                <a:latin typeface="Times New Roman" panose="02020603050405020304" pitchFamily="18" charset="0"/>
                <a:cs typeface="Times New Roman" panose="02020603050405020304" pitchFamily="18" charset="0"/>
              </a:rPr>
              <a:t>或</a:t>
            </a:r>
            <a:r>
              <a:rPr lang="en-US" altLang="zh-CN" dirty="0">
                <a:latin typeface="Times New Roman" panose="02020603050405020304" pitchFamily="18" charset="0"/>
                <a:cs typeface="Times New Roman" panose="02020603050405020304" pitchFamily="18" charset="0"/>
              </a:rPr>
              <a:t>F24F 3/00</a:t>
            </a:r>
            <a:r>
              <a:rPr lang="zh-CN" altLang="en-US" dirty="0">
                <a:latin typeface="Times New Roman" panose="02020603050405020304" pitchFamily="18" charset="0"/>
                <a:cs typeface="Times New Roman" panose="02020603050405020304" pitchFamily="18" charset="0"/>
              </a:rPr>
              <a:t>组中的空气调节系统或</a:t>
            </a:r>
            <a:r>
              <a:rPr lang="zh-CN" altLang="en-US" dirty="0" smtClean="0">
                <a:latin typeface="Times New Roman" panose="02020603050405020304" pitchFamily="18" charset="0"/>
                <a:cs typeface="Times New Roman" panose="02020603050405020304" pitchFamily="18" charset="0"/>
              </a:rPr>
              <a:t>设备。</a:t>
            </a:r>
            <a:endParaRPr lang="en-US" altLang="zh-CN" dirty="0" smtClean="0">
              <a:latin typeface="Times New Roman" panose="02020603050405020304" pitchFamily="18" charset="0"/>
              <a:cs typeface="Times New Roman" panose="02020603050405020304" pitchFamily="18" charset="0"/>
            </a:endParaRPr>
          </a:p>
          <a:p>
            <a:pPr>
              <a:lnSpc>
                <a:spcPct val="150000"/>
              </a:lnSpc>
            </a:pPr>
            <a:r>
              <a:rPr lang="en-US" altLang="zh-CN" dirty="0">
                <a:latin typeface="Times New Roman" panose="02020603050405020304" pitchFamily="18" charset="0"/>
                <a:cs typeface="Times New Roman" panose="02020603050405020304" pitchFamily="18" charset="0"/>
              </a:rPr>
              <a:t> </a:t>
            </a:r>
            <a:r>
              <a:rPr lang="en-US" altLang="zh-CN" dirty="0" smtClean="0">
                <a:latin typeface="Times New Roman" panose="02020603050405020304" pitchFamily="18" charset="0"/>
                <a:cs typeface="Times New Roman" panose="02020603050405020304" pitchFamily="18" charset="0"/>
              </a:rPr>
              <a:t>                         B01D 46/00 :</a:t>
            </a:r>
            <a:r>
              <a:rPr lang="zh-CN" altLang="en-US" dirty="0">
                <a:latin typeface="Times New Roman" panose="02020603050405020304" pitchFamily="18" charset="0"/>
                <a:cs typeface="Times New Roman" panose="02020603050405020304" pitchFamily="18" charset="0"/>
              </a:rPr>
              <a:t>专门用于把弥散粒子从气体或蒸气中分离出来的经过改进的过滤器和过滤</a:t>
            </a:r>
            <a:r>
              <a:rPr lang="zh-CN" altLang="en-US" dirty="0" smtClean="0">
                <a:latin typeface="Times New Roman" panose="02020603050405020304" pitchFamily="18" charset="0"/>
                <a:cs typeface="Times New Roman" panose="02020603050405020304" pitchFamily="18" charset="0"/>
              </a:rPr>
              <a:t>方法</a:t>
            </a:r>
            <a:r>
              <a:rPr lang="zh-CN" altLang="en-US" dirty="0">
                <a:latin typeface="Times New Roman" panose="02020603050405020304" pitchFamily="18" charset="0"/>
                <a:cs typeface="Times New Roman" panose="02020603050405020304" pitchFamily="18" charset="0"/>
              </a:rPr>
              <a:t>。</a:t>
            </a:r>
            <a:endParaRPr lang="en-US" altLang="zh-CN" dirty="0" smtClean="0">
              <a:latin typeface="Times New Roman" panose="02020603050405020304" pitchFamily="18" charset="0"/>
              <a:cs typeface="Times New Roman" panose="02020603050405020304" pitchFamily="18" charset="0"/>
            </a:endParaRPr>
          </a:p>
          <a:p>
            <a:pPr>
              <a:lnSpc>
                <a:spcPct val="150000"/>
              </a:lnSpc>
            </a:pPr>
            <a:r>
              <a:rPr lang="en-US" altLang="zh-CN" dirty="0">
                <a:latin typeface="Times New Roman" panose="02020603050405020304" pitchFamily="18" charset="0"/>
                <a:cs typeface="Times New Roman" panose="02020603050405020304" pitchFamily="18" charset="0"/>
              </a:rPr>
              <a:t> </a:t>
            </a:r>
            <a:r>
              <a:rPr lang="en-US" altLang="zh-CN" dirty="0" smtClean="0">
                <a:latin typeface="Times New Roman" panose="02020603050405020304" pitchFamily="18" charset="0"/>
                <a:cs typeface="Times New Roman" panose="02020603050405020304" pitchFamily="18" charset="0"/>
              </a:rPr>
              <a:t>                         B01D  50/00:</a:t>
            </a:r>
            <a:r>
              <a:rPr lang="zh-CN" altLang="en-US" dirty="0">
                <a:latin typeface="Times New Roman" panose="02020603050405020304" pitchFamily="18" charset="0"/>
                <a:cs typeface="Times New Roman" panose="02020603050405020304" pitchFamily="18" charset="0"/>
              </a:rPr>
              <a:t>用于从气体或蒸气中分离粒子的组合</a:t>
            </a:r>
            <a:r>
              <a:rPr lang="zh-CN" altLang="en-US" dirty="0" smtClean="0">
                <a:latin typeface="Times New Roman" panose="02020603050405020304" pitchFamily="18" charset="0"/>
                <a:cs typeface="Times New Roman" panose="02020603050405020304" pitchFamily="18" charset="0"/>
              </a:rPr>
              <a:t>器械</a:t>
            </a:r>
            <a:endParaRPr lang="en-US" altLang="zh-CN" dirty="0" smtClean="0">
              <a:latin typeface="Times New Roman" panose="02020603050405020304" pitchFamily="18" charset="0"/>
              <a:cs typeface="Times New Roman" panose="02020603050405020304" pitchFamily="18" charset="0"/>
            </a:endParaRPr>
          </a:p>
          <a:p>
            <a:pPr>
              <a:lnSpc>
                <a:spcPct val="150000"/>
              </a:lnSpc>
            </a:pPr>
            <a:r>
              <a:rPr lang="zh-CN" altLang="en-US" b="1" dirty="0" smtClean="0">
                <a:latin typeface="Times New Roman" panose="02020603050405020304" pitchFamily="18" charset="0"/>
                <a:cs typeface="Times New Roman" panose="02020603050405020304" pitchFamily="18" charset="0"/>
              </a:rPr>
              <a:t>检索策略：</a:t>
            </a:r>
            <a:r>
              <a:rPr lang="en-US" altLang="zh-CN" dirty="0">
                <a:latin typeface="Times New Roman" panose="02020603050405020304" pitchFamily="18" charset="0"/>
                <a:cs typeface="Times New Roman" panose="02020603050405020304" pitchFamily="18" charset="0"/>
              </a:rPr>
              <a:t>(Air adj cleaner or air adj purifier).</a:t>
            </a:r>
            <a:r>
              <a:rPr lang="en-US" altLang="zh-CN" dirty="0">
                <a:solidFill>
                  <a:srgbClr val="FF0000"/>
                </a:solidFill>
                <a:latin typeface="Times New Roman" panose="02020603050405020304" pitchFamily="18" charset="0"/>
                <a:cs typeface="Times New Roman" panose="02020603050405020304" pitchFamily="18" charset="0"/>
              </a:rPr>
              <a:t>ti,ab,cla. </a:t>
            </a:r>
            <a:r>
              <a:rPr lang="en-US" altLang="zh-CN" dirty="0">
                <a:latin typeface="Times New Roman" panose="02020603050405020304" pitchFamily="18" charset="0"/>
                <a:cs typeface="Times New Roman" panose="02020603050405020304" pitchFamily="18" charset="0"/>
              </a:rPr>
              <a:t>And (F24F-003/16 or F24F-005* or B01D-046* or B01D-050*).</a:t>
            </a:r>
            <a:r>
              <a:rPr lang="en-US" altLang="zh-CN" dirty="0">
                <a:solidFill>
                  <a:srgbClr val="FF0000"/>
                </a:solidFill>
                <a:latin typeface="Times New Roman" panose="02020603050405020304" pitchFamily="18" charset="0"/>
                <a:cs typeface="Times New Roman" panose="02020603050405020304" pitchFamily="18" charset="0"/>
              </a:rPr>
              <a:t>ipc.</a:t>
            </a:r>
            <a:endParaRPr lang="en-US" altLang="zh-CN" dirty="0" smtClean="0">
              <a:solidFill>
                <a:srgbClr val="FF0000"/>
              </a:solidFill>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 </a:t>
            </a:r>
            <a:r>
              <a:rPr lang="en-US" altLang="zh-CN" dirty="0" smtClean="0">
                <a:latin typeface="Times New Roman" panose="02020603050405020304" pitchFamily="18" charset="0"/>
                <a:cs typeface="Times New Roman" panose="02020603050405020304" pitchFamily="18" charset="0"/>
              </a:rPr>
              <a:t>                         </a:t>
            </a:r>
            <a:endParaRPr lang="zh-CN" altLang="en-US" dirty="0"/>
          </a:p>
        </p:txBody>
      </p:sp>
    </p:spTree>
    <p:extLst>
      <p:ext uri="{BB962C8B-B14F-4D97-AF65-F5344CB8AC3E}">
        <p14:creationId xmlns:p14="http://schemas.microsoft.com/office/powerpoint/2010/main" val="3791094410"/>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626517"/>
            <a:ext cx="12192000" cy="1714585"/>
          </a:xfrm>
          <a:prstGeom prst="rect">
            <a:avLst/>
          </a:prstGeom>
          <a:solidFill>
            <a:schemeClr val="accent6">
              <a:lumMod val="75000"/>
            </a:schemeClr>
          </a:solidFill>
          <a:ln>
            <a:noFill/>
          </a:ln>
          <a:effectLst/>
        </p:spPr>
        <p:txBody>
          <a:bodyPr vert="horz" wrap="square" lIns="121920" tIns="60960" rIns="121920" bIns="60960" numCol="1" anchor="t" anchorCtr="0" compatLnSpc="1">
            <a:prstTxWarp prst="textNoShape">
              <a:avLst/>
            </a:prstTxWarp>
          </a:bodyPr>
          <a:lstStyle/>
          <a:p>
            <a:endParaRPr lang="zh-CN" altLang="en-US" sz="2400"/>
          </a:p>
        </p:txBody>
      </p:sp>
      <p:sp>
        <p:nvSpPr>
          <p:cNvPr id="31" name="TextBox 13"/>
          <p:cNvSpPr txBox="1"/>
          <p:nvPr/>
        </p:nvSpPr>
        <p:spPr>
          <a:xfrm>
            <a:off x="3876871" y="2822089"/>
            <a:ext cx="4438258" cy="120032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zh-CN" altLang="en-US" sz="7200" b="1" dirty="0">
                <a:ln w="3175">
                  <a:solidFill>
                    <a:srgbClr val="31A5D7"/>
                  </a:solidFill>
                </a:ln>
                <a:solidFill>
                  <a:schemeClr val="bg1"/>
                </a:solidFill>
                <a:latin typeface="Copperplate Gothic Bold" panose="020E0705020206020404" pitchFamily="34" charset="0"/>
                <a:ea typeface="华康俪金黑W8" pitchFamily="49" charset="-122"/>
              </a:rPr>
              <a:t>谢谢</a:t>
            </a:r>
            <a:endParaRPr lang="zh-CN" altLang="en-US" sz="11500" b="1" dirty="0">
              <a:ln w="3175">
                <a:solidFill>
                  <a:srgbClr val="31A5D7"/>
                </a:solidFill>
              </a:ln>
              <a:solidFill>
                <a:schemeClr val="bg1"/>
              </a:solidFill>
              <a:latin typeface="华康俪金黑W8" pitchFamily="49" charset="-122"/>
              <a:ea typeface="华康俪金黑W8" pitchFamily="49" charset="-122"/>
            </a:endParaRPr>
          </a:p>
        </p:txBody>
      </p:sp>
      <p:grpSp>
        <p:nvGrpSpPr>
          <p:cNvPr id="3" name="组合 2"/>
          <p:cNvGrpSpPr/>
          <p:nvPr/>
        </p:nvGrpSpPr>
        <p:grpSpPr>
          <a:xfrm>
            <a:off x="0" y="4795475"/>
            <a:ext cx="5760000" cy="145246"/>
            <a:chOff x="0" y="4795475"/>
            <a:chExt cx="4320000" cy="145246"/>
          </a:xfrm>
        </p:grpSpPr>
        <p:cxnSp>
          <p:nvCxnSpPr>
            <p:cNvPr id="28" name="直接连接符 27"/>
            <p:cNvCxnSpPr/>
            <p:nvPr/>
          </p:nvCxnSpPr>
          <p:spPr>
            <a:xfrm>
              <a:off x="0" y="4795475"/>
              <a:ext cx="4320000" cy="1267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0" name="直接连接符 29"/>
            <p:cNvCxnSpPr/>
            <p:nvPr/>
          </p:nvCxnSpPr>
          <p:spPr>
            <a:xfrm>
              <a:off x="0" y="4861761"/>
              <a:ext cx="4320000" cy="1267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直接连接符 31"/>
            <p:cNvCxnSpPr/>
            <p:nvPr/>
          </p:nvCxnSpPr>
          <p:spPr>
            <a:xfrm>
              <a:off x="0" y="4928047"/>
              <a:ext cx="4320000" cy="12674"/>
            </a:xfrm>
            <a:prstGeom prst="line">
              <a:avLst/>
            </a:prstGeom>
            <a:ln/>
          </p:spPr>
          <p:style>
            <a:lnRef idx="1">
              <a:schemeClr val="accent6"/>
            </a:lnRef>
            <a:fillRef idx="0">
              <a:schemeClr val="accent6"/>
            </a:fillRef>
            <a:effectRef idx="0">
              <a:schemeClr val="accent6"/>
            </a:effectRef>
            <a:fontRef idx="minor">
              <a:schemeClr val="tx1"/>
            </a:fontRef>
          </p:style>
        </p:cxnSp>
      </p:grpSp>
      <p:grpSp>
        <p:nvGrpSpPr>
          <p:cNvPr id="14" name="组合 13"/>
          <p:cNvGrpSpPr/>
          <p:nvPr/>
        </p:nvGrpSpPr>
        <p:grpSpPr>
          <a:xfrm>
            <a:off x="5760000" y="4808149"/>
            <a:ext cx="6432000" cy="138909"/>
            <a:chOff x="0" y="4795475"/>
            <a:chExt cx="4320000" cy="145246"/>
          </a:xfrm>
        </p:grpSpPr>
        <p:cxnSp>
          <p:nvCxnSpPr>
            <p:cNvPr id="15" name="直接连接符 14"/>
            <p:cNvCxnSpPr/>
            <p:nvPr/>
          </p:nvCxnSpPr>
          <p:spPr>
            <a:xfrm>
              <a:off x="0" y="4795475"/>
              <a:ext cx="4320000" cy="1267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直接连接符 15"/>
            <p:cNvCxnSpPr/>
            <p:nvPr/>
          </p:nvCxnSpPr>
          <p:spPr>
            <a:xfrm>
              <a:off x="0" y="4861761"/>
              <a:ext cx="4320000" cy="1267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直接连接符 16"/>
            <p:cNvCxnSpPr/>
            <p:nvPr/>
          </p:nvCxnSpPr>
          <p:spPr>
            <a:xfrm>
              <a:off x="0" y="4928047"/>
              <a:ext cx="4320000" cy="12674"/>
            </a:xfrm>
            <a:prstGeom prst="line">
              <a:avLst/>
            </a:prstGeom>
            <a:ln/>
          </p:spPr>
          <p:style>
            <a:lnRef idx="1">
              <a:schemeClr val="accent6"/>
            </a:lnRef>
            <a:fillRef idx="0">
              <a:schemeClr val="accent6"/>
            </a:fillRef>
            <a:effectRef idx="0">
              <a:schemeClr val="accent6"/>
            </a:effectRef>
            <a:fontRef idx="minor">
              <a:schemeClr val="tx1"/>
            </a:fontRef>
          </p:style>
        </p:cxnSp>
      </p:grpSp>
    </p:spTree>
    <p:extLst>
      <p:ext uri="{BB962C8B-B14F-4D97-AF65-F5344CB8AC3E}">
        <p14:creationId xmlns:p14="http://schemas.microsoft.com/office/powerpoint/2010/main" val="4199593357"/>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55183D58-648D-4475-BEF8-624F48514A30}" type="slidenum">
              <a:rPr lang="zh-CN" altLang="en-US" smtClean="0"/>
              <a:pPr/>
              <a:t>5</a:t>
            </a:fld>
            <a:endParaRPr lang="zh-CN" altLang="en-US" dirty="0"/>
          </a:p>
        </p:txBody>
      </p:sp>
      <p:sp>
        <p:nvSpPr>
          <p:cNvPr id="3" name="TextBox 2"/>
          <p:cNvSpPr txBox="1"/>
          <p:nvPr/>
        </p:nvSpPr>
        <p:spPr>
          <a:xfrm>
            <a:off x="14881" y="-14073"/>
            <a:ext cx="5745082" cy="523220"/>
          </a:xfrm>
          <a:prstGeom prst="rect">
            <a:avLst/>
          </a:prstGeom>
          <a:noFill/>
        </p:spPr>
        <p:txBody>
          <a:bodyPr wrap="square" rtlCol="0">
            <a:spAutoFit/>
          </a:bodyPr>
          <a:lstStyle/>
          <a:p>
            <a:r>
              <a:rPr lang="zh-CN" altLang="en-US" sz="2800" b="1" dirty="0" smtClean="0">
                <a:latin typeface="+mj-ea"/>
                <a:ea typeface="+mj-ea"/>
              </a:rPr>
              <a:t>检索方式</a:t>
            </a:r>
            <a:r>
              <a:rPr lang="en-US" altLang="zh-CN" sz="2800" b="1" dirty="0" smtClean="0">
                <a:latin typeface="+mj-ea"/>
                <a:ea typeface="+mj-ea"/>
              </a:rPr>
              <a:t>-</a:t>
            </a:r>
            <a:r>
              <a:rPr lang="zh-CN" altLang="en-US" sz="2400" b="1" dirty="0" smtClean="0">
                <a:latin typeface="+mj-ea"/>
                <a:ea typeface="+mj-ea"/>
              </a:rPr>
              <a:t>整合检索</a:t>
            </a:r>
            <a:r>
              <a:rPr lang="zh-CN" altLang="en-US" sz="1600" b="1" dirty="0" smtClean="0">
                <a:latin typeface="+mj-ea"/>
                <a:ea typeface="+mj-ea"/>
              </a:rPr>
              <a:t>用于检索全球专利</a:t>
            </a:r>
            <a:endParaRPr lang="zh-CN" altLang="en-US" sz="1600" b="1" dirty="0">
              <a:latin typeface="+mj-ea"/>
              <a:ea typeface="+mj-ea"/>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80" y="545723"/>
            <a:ext cx="12177119" cy="5619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矩形标注 473"/>
          <p:cNvSpPr>
            <a:spLocks noChangeArrowheads="1"/>
          </p:cNvSpPr>
          <p:nvPr/>
        </p:nvSpPr>
        <p:spPr bwMode="auto">
          <a:xfrm>
            <a:off x="3215680" y="913061"/>
            <a:ext cx="2544283" cy="365760"/>
          </a:xfrm>
          <a:prstGeom prst="wedgeRectCallout">
            <a:avLst>
              <a:gd name="adj1" fmla="val -59269"/>
              <a:gd name="adj2" fmla="val -6875"/>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117226" tIns="58613" rIns="117226" bIns="58613" numCol="1" anchor="ctr" anchorCtr="0" compatLnSpc="1">
            <a:prstTxWarp prst="textNoShape">
              <a:avLst/>
            </a:prstTxWarp>
          </a:bodyPr>
          <a:lstStyle/>
          <a:p>
            <a:pPr algn="just" defTabSz="1172261" fontAlgn="base">
              <a:spcBef>
                <a:spcPct val="0"/>
              </a:spcBef>
              <a:spcAft>
                <a:spcPct val="0"/>
              </a:spcAft>
            </a:pPr>
            <a:r>
              <a:rPr lang="zh-CN" altLang="en-US" sz="1500" b="1" dirty="0" smtClean="0">
                <a:latin typeface="微软雅黑" pitchFamily="34" charset="-122"/>
                <a:ea typeface="微软雅黑" pitchFamily="34" charset="-122"/>
                <a:cs typeface="宋体" pitchFamily="2" charset="-122"/>
              </a:rPr>
              <a:t>包含</a:t>
            </a:r>
            <a:r>
              <a:rPr lang="zh-CN" altLang="en-US" sz="1500" b="1" dirty="0">
                <a:latin typeface="微软雅黑" pitchFamily="34" charset="-122"/>
                <a:ea typeface="微软雅黑" pitchFamily="34" charset="-122"/>
                <a:cs typeface="宋体" pitchFamily="2" charset="-122"/>
              </a:rPr>
              <a:t>表格</a:t>
            </a:r>
            <a:r>
              <a:rPr lang="zh-CN" altLang="en-US" sz="1500" b="1" dirty="0" smtClean="0">
                <a:latin typeface="微软雅黑" pitchFamily="34" charset="-122"/>
                <a:ea typeface="微软雅黑" pitchFamily="34" charset="-122"/>
                <a:cs typeface="宋体" pitchFamily="2" charset="-122"/>
              </a:rPr>
              <a:t>检索</a:t>
            </a:r>
            <a:r>
              <a:rPr lang="zh-CN" altLang="en-US" sz="1500" b="1" dirty="0">
                <a:latin typeface="微软雅黑" pitchFamily="34" charset="-122"/>
                <a:ea typeface="微软雅黑" pitchFamily="34" charset="-122"/>
                <a:cs typeface="宋体" pitchFamily="2" charset="-122"/>
              </a:rPr>
              <a:t>和分步检索</a:t>
            </a:r>
            <a:endParaRPr lang="zh-CN" altLang="zh-CN" sz="1500" dirty="0">
              <a:latin typeface="Arial" pitchFamily="34" charset="0"/>
              <a:ea typeface="宋体" pitchFamily="2" charset="-122"/>
              <a:cs typeface="宋体" pitchFamily="2" charset="-122"/>
            </a:endParaRPr>
          </a:p>
        </p:txBody>
      </p:sp>
      <p:sp>
        <p:nvSpPr>
          <p:cNvPr id="8" name="矩形标注 475"/>
          <p:cNvSpPr>
            <a:spLocks noChangeArrowheads="1"/>
          </p:cNvSpPr>
          <p:nvPr/>
        </p:nvSpPr>
        <p:spPr bwMode="auto">
          <a:xfrm>
            <a:off x="8228392" y="913061"/>
            <a:ext cx="2692144" cy="541020"/>
          </a:xfrm>
          <a:prstGeom prst="wedgeRectCallout">
            <a:avLst>
              <a:gd name="adj1" fmla="val -116"/>
              <a:gd name="adj2" fmla="val 87458"/>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117226" tIns="58613" rIns="117226" bIns="58613" numCol="1" anchor="ctr" anchorCtr="0" compatLnSpc="1">
            <a:prstTxWarp prst="textNoShape">
              <a:avLst/>
            </a:prstTxWarp>
          </a:bodyPr>
          <a:lstStyle/>
          <a:p>
            <a:pPr algn="just" defTabSz="1172261" fontAlgn="base">
              <a:spcBef>
                <a:spcPct val="0"/>
              </a:spcBef>
              <a:spcAft>
                <a:spcPct val="0"/>
              </a:spcAft>
            </a:pPr>
            <a:r>
              <a:rPr lang="zh-CN" altLang="en-US" sz="1500" b="1" dirty="0">
                <a:latin typeface="微软雅黑" pitchFamily="34" charset="-122"/>
                <a:ea typeface="微软雅黑" pitchFamily="34" charset="-122"/>
                <a:cs typeface="宋体" pitchFamily="2" charset="-122"/>
              </a:rPr>
              <a:t>限定检索数据</a:t>
            </a:r>
            <a:r>
              <a:rPr lang="zh-CN" altLang="en-US" sz="1500" b="1" dirty="0" smtClean="0">
                <a:latin typeface="微软雅黑" pitchFamily="34" charset="-122"/>
                <a:ea typeface="微软雅黑" pitchFamily="34" charset="-122"/>
                <a:cs typeface="宋体" pitchFamily="2" charset="-122"/>
              </a:rPr>
              <a:t>的公开时间</a:t>
            </a:r>
            <a:r>
              <a:rPr lang="zh-CN" altLang="en-US" sz="1500" b="1" dirty="0">
                <a:latin typeface="微软雅黑" pitchFamily="34" charset="-122"/>
                <a:ea typeface="微软雅黑" pitchFamily="34" charset="-122"/>
                <a:cs typeface="宋体" pitchFamily="2" charset="-122"/>
              </a:rPr>
              <a:t>范围</a:t>
            </a:r>
            <a:endParaRPr lang="zh-CN" altLang="zh-CN" sz="1500" dirty="0">
              <a:latin typeface="Arial" pitchFamily="34" charset="0"/>
              <a:ea typeface="宋体" pitchFamily="2" charset="-122"/>
              <a:cs typeface="宋体" pitchFamily="2" charset="-122"/>
            </a:endParaRPr>
          </a:p>
        </p:txBody>
      </p:sp>
      <p:sp>
        <p:nvSpPr>
          <p:cNvPr id="10" name="矩形标注 474"/>
          <p:cNvSpPr>
            <a:spLocks/>
          </p:cNvSpPr>
          <p:nvPr/>
        </p:nvSpPr>
        <p:spPr bwMode="auto">
          <a:xfrm>
            <a:off x="7779990" y="3767701"/>
            <a:ext cx="3284562" cy="453387"/>
          </a:xfrm>
          <a:prstGeom prst="wedgeRectCallout">
            <a:avLst>
              <a:gd name="adj1" fmla="val -72875"/>
              <a:gd name="adj2" fmla="val 54856"/>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effectLst/>
                <a:latin typeface="微软雅黑" pitchFamily="34" charset="-122"/>
                <a:ea typeface="微软雅黑" pitchFamily="34" charset="-122"/>
                <a:cs typeface="宋体" pitchFamily="2" charset="-122"/>
              </a:rPr>
              <a:t>2.</a:t>
            </a:r>
            <a:r>
              <a:rPr kumimoji="0" lang="zh-CN" altLang="en-US" sz="1400" b="1" i="0" u="none" strike="noStrike" cap="none" normalizeH="0" baseline="0" dirty="0" smtClean="0">
                <a:ln>
                  <a:noFill/>
                </a:ln>
                <a:effectLst/>
                <a:latin typeface="微软雅黑" pitchFamily="34" charset="-122"/>
                <a:ea typeface="微软雅黑" pitchFamily="34" charset="-122"/>
                <a:cs typeface="宋体" pitchFamily="2" charset="-122"/>
              </a:rPr>
              <a:t>或者直接选择相应的字段检索</a:t>
            </a:r>
            <a:endParaRPr kumimoji="0" lang="zh-CN" altLang="zh-CN" sz="1400" b="0" i="0" u="none" strike="noStrike" cap="none" normalizeH="0" baseline="0" dirty="0" smtClean="0">
              <a:ln>
                <a:noFill/>
              </a:ln>
              <a:effectLst/>
              <a:latin typeface="Arial" pitchFamily="34" charset="0"/>
              <a:ea typeface="宋体" pitchFamily="2" charset="-122"/>
              <a:cs typeface="宋体" pitchFamily="2" charset="-122"/>
            </a:endParaRPr>
          </a:p>
        </p:txBody>
      </p:sp>
      <p:sp>
        <p:nvSpPr>
          <p:cNvPr id="11" name="矩形 10"/>
          <p:cNvSpPr/>
          <p:nvPr/>
        </p:nvSpPr>
        <p:spPr>
          <a:xfrm>
            <a:off x="1731768" y="2477995"/>
            <a:ext cx="7161239" cy="549258"/>
          </a:xfrm>
          <a:prstGeom prst="rect">
            <a:avLst/>
          </a:prstGeom>
        </p:spPr>
        <p:txBody>
          <a:bodyPr wrap="square" lIns="117226" tIns="58613" rIns="117226" bIns="58613">
            <a:spAutoFit/>
          </a:bodyPr>
          <a:lstStyle/>
          <a:p>
            <a:r>
              <a:rPr lang="en-US" altLang="zh-CN" sz="1400" dirty="0">
                <a:latin typeface="Times New Roman" panose="02020603050405020304" pitchFamily="18" charset="0"/>
                <a:cs typeface="Times New Roman" panose="02020603050405020304" pitchFamily="18" charset="0"/>
              </a:rPr>
              <a:t>(Air adj cleaner or air adj purifier).ti,ab,cla. And (F24F-003/16 or F24F-005* or B01D-046* or B01D-050*).</a:t>
            </a:r>
            <a:r>
              <a:rPr lang="en-US" altLang="zh-CN" sz="1400" dirty="0" smtClean="0">
                <a:latin typeface="Times New Roman" panose="02020603050405020304" pitchFamily="18" charset="0"/>
                <a:cs typeface="Times New Roman" panose="02020603050405020304" pitchFamily="18" charset="0"/>
              </a:rPr>
              <a:t>ipc.</a:t>
            </a:r>
            <a:endParaRPr lang="zh-CN" altLang="en-US" sz="1400" dirty="0">
              <a:latin typeface="Times New Roman" panose="02020603050405020304" pitchFamily="18" charset="0"/>
              <a:cs typeface="Times New Roman" panose="02020603050405020304" pitchFamily="18" charset="0"/>
            </a:endParaRPr>
          </a:p>
        </p:txBody>
      </p:sp>
      <p:sp>
        <p:nvSpPr>
          <p:cNvPr id="12" name="矩形标注 473"/>
          <p:cNvSpPr>
            <a:spLocks noChangeArrowheads="1"/>
          </p:cNvSpPr>
          <p:nvPr/>
        </p:nvSpPr>
        <p:spPr bwMode="auto">
          <a:xfrm>
            <a:off x="7620865" y="1988840"/>
            <a:ext cx="3299671" cy="365760"/>
          </a:xfrm>
          <a:prstGeom prst="wedgeRectCallout">
            <a:avLst>
              <a:gd name="adj1" fmla="val -64796"/>
              <a:gd name="adj2" fmla="val -70208"/>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117226" tIns="58613" rIns="117226" bIns="58613" numCol="1" anchor="ctr" anchorCtr="0" compatLnSpc="1">
            <a:prstTxWarp prst="textNoShape">
              <a:avLst/>
            </a:prstTxWarp>
          </a:bodyPr>
          <a:lstStyle/>
          <a:p>
            <a:pPr algn="just" defTabSz="1172261" fontAlgn="base">
              <a:spcBef>
                <a:spcPct val="0"/>
              </a:spcBef>
              <a:spcAft>
                <a:spcPct val="0"/>
              </a:spcAft>
            </a:pPr>
            <a:r>
              <a:rPr lang="en-US" altLang="zh-CN" sz="1500" b="1" dirty="0" smtClean="0">
                <a:latin typeface="微软雅黑" pitchFamily="34" charset="-122"/>
                <a:ea typeface="微软雅黑" pitchFamily="34" charset="-122"/>
                <a:cs typeface="宋体" pitchFamily="2" charset="-122"/>
              </a:rPr>
              <a:t>1.</a:t>
            </a:r>
            <a:r>
              <a:rPr lang="zh-CN" altLang="en-US" sz="1500" b="1" dirty="0" smtClean="0">
                <a:latin typeface="微软雅黑" pitchFamily="34" charset="-122"/>
                <a:ea typeface="微软雅黑" pitchFamily="34" charset="-122"/>
                <a:cs typeface="宋体" pitchFamily="2" charset="-122"/>
              </a:rPr>
              <a:t>选择数据范围</a:t>
            </a:r>
            <a:endParaRPr lang="zh-CN" altLang="zh-CN" sz="1500" b="1" dirty="0">
              <a:latin typeface="微软雅黑" pitchFamily="34" charset="-122"/>
              <a:ea typeface="微软雅黑" pitchFamily="34" charset="-122"/>
              <a:cs typeface="宋体" pitchFamily="2" charset="-122"/>
            </a:endParaRPr>
          </a:p>
        </p:txBody>
      </p:sp>
      <p:sp>
        <p:nvSpPr>
          <p:cNvPr id="13" name="矩形标注 473"/>
          <p:cNvSpPr>
            <a:spLocks noChangeArrowheads="1"/>
          </p:cNvSpPr>
          <p:nvPr/>
        </p:nvSpPr>
        <p:spPr bwMode="auto">
          <a:xfrm>
            <a:off x="7243171" y="2997393"/>
            <a:ext cx="3299671" cy="365760"/>
          </a:xfrm>
          <a:prstGeom prst="wedgeRectCallout">
            <a:avLst>
              <a:gd name="adj1" fmla="val -64796"/>
              <a:gd name="adj2" fmla="val -70208"/>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117226" tIns="58613" rIns="117226" bIns="58613" numCol="1" anchor="ctr" anchorCtr="0" compatLnSpc="1">
            <a:prstTxWarp prst="textNoShape">
              <a:avLst/>
            </a:prstTxWarp>
          </a:bodyPr>
          <a:lstStyle/>
          <a:p>
            <a:pPr algn="just" defTabSz="1172261" fontAlgn="base">
              <a:spcBef>
                <a:spcPct val="0"/>
              </a:spcBef>
              <a:spcAft>
                <a:spcPct val="0"/>
              </a:spcAft>
            </a:pPr>
            <a:r>
              <a:rPr lang="en-US" altLang="zh-CN" sz="1500" b="1" dirty="0" smtClean="0">
                <a:latin typeface="微软雅黑" pitchFamily="34" charset="-122"/>
                <a:ea typeface="微软雅黑" pitchFamily="34" charset="-122"/>
                <a:cs typeface="宋体" pitchFamily="2" charset="-122"/>
              </a:rPr>
              <a:t>2.</a:t>
            </a:r>
            <a:r>
              <a:rPr lang="zh-CN" altLang="en-US" sz="1500" b="1" dirty="0" smtClean="0">
                <a:latin typeface="微软雅黑" pitchFamily="34" charset="-122"/>
                <a:ea typeface="微软雅黑" pitchFamily="34" charset="-122"/>
                <a:cs typeface="宋体" pitchFamily="2" charset="-122"/>
              </a:rPr>
              <a:t>输入检索式</a:t>
            </a:r>
            <a:endParaRPr lang="zh-CN" altLang="zh-CN" sz="1500" b="1" dirty="0">
              <a:latin typeface="微软雅黑" pitchFamily="34" charset="-122"/>
              <a:ea typeface="微软雅黑" pitchFamily="34" charset="-122"/>
              <a:cs typeface="宋体" pitchFamily="2" charset="-122"/>
            </a:endParaRPr>
          </a:p>
        </p:txBody>
      </p:sp>
    </p:spTree>
    <p:extLst>
      <p:ext uri="{BB962C8B-B14F-4D97-AF65-F5344CB8AC3E}">
        <p14:creationId xmlns:p14="http://schemas.microsoft.com/office/powerpoint/2010/main" val="997375541"/>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55183D58-648D-4475-BEF8-624F48514A30}" type="slidenum">
              <a:rPr lang="zh-CN" altLang="en-US" smtClean="0"/>
              <a:pPr/>
              <a:t>6</a:t>
            </a:fld>
            <a:endParaRPr lang="zh-CN" altLang="en-US" dirty="0"/>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81" y="545723"/>
            <a:ext cx="12177119" cy="5691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798784" y="5733256"/>
            <a:ext cx="1349279" cy="369332"/>
          </a:xfrm>
          <a:prstGeom prst="rect">
            <a:avLst/>
          </a:prstGeom>
          <a:noFill/>
        </p:spPr>
        <p:txBody>
          <a:bodyPr wrap="square" rtlCol="0">
            <a:spAutoFit/>
          </a:bodyPr>
          <a:lstStyle/>
          <a:p>
            <a:r>
              <a:rPr lang="zh-CN" altLang="en-US" b="1" dirty="0" smtClean="0">
                <a:latin typeface="微软雅黑" panose="020B0503020204020204" pitchFamily="34" charset="-122"/>
                <a:ea typeface="微软雅黑" panose="020B0503020204020204" pitchFamily="34" charset="-122"/>
              </a:rPr>
              <a:t>    支架</a:t>
            </a:r>
            <a:endParaRPr lang="zh-CN" altLang="en-US" b="1" dirty="0">
              <a:latin typeface="微软雅黑" pitchFamily="34" charset="-122"/>
              <a:ea typeface="微软雅黑" pitchFamily="34" charset="-122"/>
            </a:endParaRPr>
          </a:p>
        </p:txBody>
      </p:sp>
      <p:sp>
        <p:nvSpPr>
          <p:cNvPr id="5" name="TextBox 4"/>
          <p:cNvSpPr txBox="1"/>
          <p:nvPr/>
        </p:nvSpPr>
        <p:spPr>
          <a:xfrm>
            <a:off x="3935760" y="5416260"/>
            <a:ext cx="1429653" cy="369332"/>
          </a:xfrm>
          <a:prstGeom prst="rect">
            <a:avLst/>
          </a:prstGeom>
          <a:noFill/>
        </p:spPr>
        <p:txBody>
          <a:bodyPr wrap="square" rtlCol="0">
            <a:spAutoFit/>
          </a:bodyPr>
          <a:lstStyle/>
          <a:p>
            <a:r>
              <a:rPr lang="zh-CN" altLang="en-US" b="1" dirty="0" smtClean="0">
                <a:latin typeface="微软雅黑" panose="020B0503020204020204" pitchFamily="34" charset="-122"/>
                <a:ea typeface="微软雅黑" panose="020B0503020204020204" pitchFamily="34" charset="-122"/>
              </a:rPr>
              <a:t> 可降解的</a:t>
            </a:r>
            <a:endParaRPr lang="zh-CN" altLang="en-US" b="1" dirty="0">
              <a:latin typeface="微软雅黑" panose="020B0503020204020204" pitchFamily="34" charset="-122"/>
              <a:ea typeface="微软雅黑" panose="020B0503020204020204" pitchFamily="34" charset="-122"/>
            </a:endParaRPr>
          </a:p>
        </p:txBody>
      </p:sp>
      <p:sp>
        <p:nvSpPr>
          <p:cNvPr id="6" name="TextBox 5"/>
          <p:cNvSpPr txBox="1"/>
          <p:nvPr/>
        </p:nvSpPr>
        <p:spPr>
          <a:xfrm>
            <a:off x="3935760" y="5113054"/>
            <a:ext cx="1508085" cy="369332"/>
          </a:xfrm>
          <a:prstGeom prst="rect">
            <a:avLst/>
          </a:prstGeom>
          <a:noFill/>
        </p:spPr>
        <p:txBody>
          <a:bodyPr wrap="square" rtlCol="0">
            <a:spAutoFit/>
          </a:bodyPr>
          <a:lstStyle/>
          <a:p>
            <a:r>
              <a:rPr lang="zh-CN" altLang="en-US" b="1" dirty="0" smtClean="0">
                <a:latin typeface="微软雅黑" panose="020B0503020204020204" pitchFamily="34" charset="-122"/>
                <a:ea typeface="微软雅黑" panose="020B0503020204020204" pitchFamily="34" charset="-122"/>
              </a:rPr>
              <a:t> 血管</a:t>
            </a:r>
            <a:endParaRPr lang="zh-CN" altLang="en-US" b="1" dirty="0">
              <a:latin typeface="微软雅黑" pitchFamily="34" charset="-122"/>
              <a:ea typeface="微软雅黑" pitchFamily="34" charset="-122"/>
            </a:endParaRPr>
          </a:p>
        </p:txBody>
      </p:sp>
      <p:sp>
        <p:nvSpPr>
          <p:cNvPr id="7" name="TextBox 6"/>
          <p:cNvSpPr txBox="1"/>
          <p:nvPr/>
        </p:nvSpPr>
        <p:spPr>
          <a:xfrm>
            <a:off x="3935760" y="4653135"/>
            <a:ext cx="1248925" cy="369332"/>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cs typeface="Times New Roman" panose="02020603050405020304" pitchFamily="18" charset="0"/>
              </a:rPr>
              <a:t>所属</a:t>
            </a:r>
            <a:r>
              <a:rPr lang="en-US" altLang="zh-CN" b="1" dirty="0" smtClean="0">
                <a:latin typeface="微软雅黑" panose="020B0503020204020204" pitchFamily="34" charset="-122"/>
                <a:ea typeface="微软雅黑" panose="020B0503020204020204" pitchFamily="34" charset="-122"/>
                <a:cs typeface="Times New Roman" panose="02020603050405020304" pitchFamily="18" charset="0"/>
              </a:rPr>
              <a:t>IPC</a:t>
            </a:r>
            <a:endParaRPr lang="zh-CN" altLang="en-US" b="1"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6" name="TextBox 15"/>
          <p:cNvSpPr txBox="1"/>
          <p:nvPr/>
        </p:nvSpPr>
        <p:spPr>
          <a:xfrm>
            <a:off x="3935760" y="4244144"/>
            <a:ext cx="3089304" cy="369332"/>
          </a:xfrm>
          <a:prstGeom prst="rect">
            <a:avLst/>
          </a:prstGeom>
          <a:noFill/>
          <a:ln w="28575">
            <a:solidFill>
              <a:srgbClr val="FF0000"/>
            </a:solidFill>
          </a:ln>
        </p:spPr>
        <p:txBody>
          <a:bodyPr wrap="square" rtlCol="0">
            <a:spAutoFit/>
          </a:bodyPr>
          <a:lstStyle/>
          <a:p>
            <a:r>
              <a:rPr lang="zh-CN" altLang="en-US" b="1" dirty="0" smtClean="0">
                <a:latin typeface="微软雅黑" panose="020B0503020204020204" pitchFamily="34" charset="-122"/>
                <a:ea typeface="微软雅黑" panose="020B0503020204020204" pitchFamily="34" charset="-122"/>
              </a:rPr>
              <a:t>用于血管的可降解生物支架</a:t>
            </a:r>
            <a:endParaRPr lang="zh-CN" altLang="en-US" b="1" dirty="0">
              <a:latin typeface="微软雅黑" panose="020B0503020204020204" pitchFamily="34" charset="-122"/>
              <a:ea typeface="微软雅黑" panose="020B0503020204020204" pitchFamily="34" charset="-122"/>
            </a:endParaRPr>
          </a:p>
        </p:txBody>
      </p:sp>
      <p:sp>
        <p:nvSpPr>
          <p:cNvPr id="17" name="矩形 16"/>
          <p:cNvSpPr/>
          <p:nvPr/>
        </p:nvSpPr>
        <p:spPr>
          <a:xfrm>
            <a:off x="2423592" y="1002344"/>
            <a:ext cx="1512168" cy="338554"/>
          </a:xfrm>
          <a:prstGeom prst="rect">
            <a:avLst/>
          </a:prstGeom>
          <a:solidFill>
            <a:schemeClr val="bg1"/>
          </a:solidFill>
          <a:effectLst>
            <a:outerShdw blurRad="50800" dist="38100" dir="5400000" algn="t" rotWithShape="0">
              <a:prstClr val="black">
                <a:alpha val="40000"/>
              </a:prstClr>
            </a:outerShdw>
          </a:effectLst>
        </p:spPr>
        <p:txBody>
          <a:bodyPr wrap="square">
            <a:spAutoFit/>
          </a:bodyPr>
          <a:lstStyle/>
          <a:p>
            <a:r>
              <a:rPr lang="zh-CN" altLang="en-US" sz="1600" b="1" dirty="0" smtClean="0">
                <a:solidFill>
                  <a:srgbClr val="C00000"/>
                </a:solidFill>
                <a:latin typeface="微软雅黑" pitchFamily="34" charset="-122"/>
                <a:ea typeface="微软雅黑" pitchFamily="34" charset="-122"/>
              </a:rPr>
              <a:t>整合分步检索</a:t>
            </a:r>
            <a:endParaRPr lang="zh-CN" altLang="en-US" sz="1600" b="1" dirty="0">
              <a:solidFill>
                <a:srgbClr val="C00000"/>
              </a:solidFill>
              <a:latin typeface="微软雅黑" pitchFamily="34" charset="-122"/>
              <a:ea typeface="微软雅黑" pitchFamily="34" charset="-122"/>
            </a:endParaRPr>
          </a:p>
        </p:txBody>
      </p:sp>
      <p:sp>
        <p:nvSpPr>
          <p:cNvPr id="11" name="TextBox 10"/>
          <p:cNvSpPr txBox="1"/>
          <p:nvPr/>
        </p:nvSpPr>
        <p:spPr>
          <a:xfrm>
            <a:off x="-12880" y="16860"/>
            <a:ext cx="8125104" cy="523220"/>
          </a:xfrm>
          <a:prstGeom prst="rect">
            <a:avLst/>
          </a:prstGeom>
          <a:noFill/>
        </p:spPr>
        <p:txBody>
          <a:bodyPr wrap="square" rtlCol="0">
            <a:spAutoFit/>
          </a:bodyPr>
          <a:lstStyle/>
          <a:p>
            <a:r>
              <a:rPr lang="zh-CN" altLang="en-US" sz="2800" b="1" dirty="0" smtClean="0">
                <a:latin typeface="+mj-ea"/>
                <a:ea typeface="+mj-ea"/>
              </a:rPr>
              <a:t>检索方式</a:t>
            </a:r>
            <a:r>
              <a:rPr lang="en-US" altLang="zh-CN" sz="2800" b="1" dirty="0" smtClean="0">
                <a:latin typeface="+mj-ea"/>
                <a:ea typeface="+mj-ea"/>
              </a:rPr>
              <a:t>-</a:t>
            </a:r>
            <a:r>
              <a:rPr lang="zh-CN" altLang="en-US" sz="2400" b="1" dirty="0" smtClean="0">
                <a:latin typeface="+mj-ea"/>
                <a:ea typeface="+mj-ea"/>
              </a:rPr>
              <a:t>整合</a:t>
            </a:r>
            <a:r>
              <a:rPr lang="zh-CN" altLang="en-US" sz="2400" b="1" dirty="0">
                <a:latin typeface="+mj-ea"/>
                <a:ea typeface="+mj-ea"/>
              </a:rPr>
              <a:t>分</a:t>
            </a:r>
            <a:r>
              <a:rPr lang="zh-CN" altLang="en-US" sz="2400" b="1" dirty="0" smtClean="0">
                <a:latin typeface="+mj-ea"/>
                <a:ea typeface="+mj-ea"/>
              </a:rPr>
              <a:t>步检索 </a:t>
            </a:r>
            <a:r>
              <a:rPr lang="zh-CN" altLang="en-US" sz="1600" b="1" dirty="0" smtClean="0">
                <a:latin typeface="+mj-ea"/>
                <a:ea typeface="+mj-ea"/>
              </a:rPr>
              <a:t>用于精确地专利检索，可灵活组配调整检索策略</a:t>
            </a:r>
            <a:endParaRPr lang="zh-CN" altLang="en-US" sz="1600" b="1" dirty="0">
              <a:latin typeface="+mj-ea"/>
              <a:ea typeface="+mj-ea"/>
            </a:endParaRPr>
          </a:p>
        </p:txBody>
      </p:sp>
    </p:spTree>
    <p:extLst>
      <p:ext uri="{BB962C8B-B14F-4D97-AF65-F5344CB8AC3E}">
        <p14:creationId xmlns:p14="http://schemas.microsoft.com/office/powerpoint/2010/main" val="958698476"/>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arn(inVertical)">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barn(inVertical)">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55183D58-648D-4475-BEF8-624F48514A30}" type="slidenum">
              <a:rPr lang="zh-CN" altLang="en-US" smtClean="0"/>
              <a:pPr/>
              <a:t>7</a:t>
            </a:fld>
            <a:endParaRPr lang="zh-CN" altLang="en-US" dirty="0"/>
          </a:p>
        </p:txBody>
      </p:sp>
      <p:sp>
        <p:nvSpPr>
          <p:cNvPr id="3" name="TextBox 2"/>
          <p:cNvSpPr txBox="1"/>
          <p:nvPr/>
        </p:nvSpPr>
        <p:spPr>
          <a:xfrm>
            <a:off x="14881" y="22503"/>
            <a:ext cx="5505055" cy="523220"/>
          </a:xfrm>
          <a:prstGeom prst="rect">
            <a:avLst/>
          </a:prstGeom>
          <a:noFill/>
        </p:spPr>
        <p:txBody>
          <a:bodyPr wrap="square" rtlCol="0">
            <a:spAutoFit/>
          </a:bodyPr>
          <a:lstStyle/>
          <a:p>
            <a:r>
              <a:rPr lang="zh-CN" altLang="en-US" sz="2800" b="1" dirty="0" smtClean="0">
                <a:latin typeface="+mj-ea"/>
                <a:ea typeface="+mj-ea"/>
              </a:rPr>
              <a:t>检索方式</a:t>
            </a:r>
            <a:r>
              <a:rPr lang="en-US" altLang="zh-CN" sz="2400" b="1" dirty="0" smtClean="0">
                <a:latin typeface="+mj-ea"/>
                <a:ea typeface="+mj-ea"/>
              </a:rPr>
              <a:t>-</a:t>
            </a:r>
            <a:r>
              <a:rPr lang="zh-CN" altLang="en-US" sz="2400" b="1" dirty="0" smtClean="0">
                <a:latin typeface="+mj-ea"/>
                <a:ea typeface="+mj-ea"/>
              </a:rPr>
              <a:t>分步检索、表格检索</a:t>
            </a:r>
            <a:endParaRPr lang="zh-CN" altLang="en-US" sz="2400" b="1" dirty="0">
              <a:latin typeface="+mj-ea"/>
              <a:ea typeface="+mj-ea"/>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5723"/>
            <a:ext cx="12192000" cy="5691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矩形 4"/>
          <p:cNvSpPr/>
          <p:nvPr/>
        </p:nvSpPr>
        <p:spPr>
          <a:xfrm>
            <a:off x="77924" y="836713"/>
            <a:ext cx="10159999" cy="34627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chemeClr val="tx1"/>
                </a:solidFill>
              </a:rPr>
              <a:t>                                                 选择数据库</a:t>
            </a:r>
            <a:endParaRPr lang="zh-CN" altLang="en-US" sz="1400" b="1" dirty="0">
              <a:solidFill>
                <a:schemeClr val="tx1"/>
              </a:solidFill>
            </a:endParaRPr>
          </a:p>
        </p:txBody>
      </p:sp>
      <p:sp>
        <p:nvSpPr>
          <p:cNvPr id="6" name="矩形 5"/>
          <p:cNvSpPr/>
          <p:nvPr/>
        </p:nvSpPr>
        <p:spPr>
          <a:xfrm>
            <a:off x="77924" y="1182987"/>
            <a:ext cx="10160000" cy="8058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2351584" y="2132856"/>
            <a:ext cx="7632848" cy="923330"/>
          </a:xfrm>
          <a:prstGeom prst="rect">
            <a:avLst/>
          </a:prstGeom>
          <a:noFill/>
        </p:spPr>
        <p:txBody>
          <a:bodyPr wrap="square" rtlCol="0">
            <a:spAutoFit/>
          </a:bodyPr>
          <a:lstStyle/>
          <a:p>
            <a:r>
              <a:rPr lang="zh-CN" altLang="en-US" b="1" dirty="0" smtClean="0"/>
              <a:t>分步检索、表格检索（同整合检索，与整合检索的差别）：只能选择单个国家进行检索，每个国家会有一些个性化的检索方式，如美国专利支持转让检索，中国专利支持中文检索，韩国专利支持韩文检索等。</a:t>
            </a:r>
            <a:endParaRPr lang="zh-CN" altLang="en-US" b="1" dirty="0"/>
          </a:p>
        </p:txBody>
      </p:sp>
      <p:sp>
        <p:nvSpPr>
          <p:cNvPr id="7" name="矩形 6"/>
          <p:cNvSpPr/>
          <p:nvPr/>
        </p:nvSpPr>
        <p:spPr>
          <a:xfrm>
            <a:off x="1703512" y="545723"/>
            <a:ext cx="2304256" cy="2909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290876615"/>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55183D58-648D-4475-BEF8-624F48514A30}" type="slidenum">
              <a:rPr lang="zh-CN" altLang="en-US" smtClean="0"/>
              <a:pPr/>
              <a:t>8</a:t>
            </a:fld>
            <a:endParaRPr lang="zh-CN" altLang="en-US" dirty="0"/>
          </a:p>
        </p:txBody>
      </p:sp>
      <p:sp>
        <p:nvSpPr>
          <p:cNvPr id="3" name="TextBox 2"/>
          <p:cNvSpPr txBox="1"/>
          <p:nvPr/>
        </p:nvSpPr>
        <p:spPr>
          <a:xfrm>
            <a:off x="14881" y="22503"/>
            <a:ext cx="5000999" cy="523220"/>
          </a:xfrm>
          <a:prstGeom prst="rect">
            <a:avLst/>
          </a:prstGeom>
          <a:noFill/>
        </p:spPr>
        <p:txBody>
          <a:bodyPr wrap="square" rtlCol="0">
            <a:spAutoFit/>
          </a:bodyPr>
          <a:lstStyle/>
          <a:p>
            <a:r>
              <a:rPr lang="zh-CN" altLang="en-US" sz="2800" b="1" dirty="0" smtClean="0">
                <a:latin typeface="+mj-ea"/>
                <a:ea typeface="+mj-ea"/>
              </a:rPr>
              <a:t>检索方式</a:t>
            </a:r>
            <a:r>
              <a:rPr lang="en-US" altLang="zh-CN" sz="2800" b="1" dirty="0" smtClean="0">
                <a:latin typeface="+mj-ea"/>
                <a:ea typeface="+mj-ea"/>
              </a:rPr>
              <a:t>-</a:t>
            </a:r>
            <a:r>
              <a:rPr lang="zh-CN" altLang="en-US" sz="2400" b="1" dirty="0">
                <a:latin typeface="+mj-ea"/>
                <a:ea typeface="+mj-ea"/>
              </a:rPr>
              <a:t>分</a:t>
            </a:r>
            <a:r>
              <a:rPr lang="zh-CN" altLang="en-US" sz="2400" b="1" dirty="0" smtClean="0">
                <a:latin typeface="+mj-ea"/>
                <a:ea typeface="+mj-ea"/>
              </a:rPr>
              <a:t>步检索、表格检索</a:t>
            </a:r>
            <a:endParaRPr lang="zh-CN" altLang="en-US" sz="2400" b="1" dirty="0">
              <a:latin typeface="+mj-ea"/>
              <a:ea typeface="+mj-ea"/>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352" y="692696"/>
            <a:ext cx="10696575" cy="527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3764443"/>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2014年年终总结">
      <a:majorFont>
        <a:latin typeface="Copperplate Gothic Bold"/>
        <a:ea typeface="微软雅黑"/>
        <a:cs typeface=""/>
      </a:majorFont>
      <a:minorFont>
        <a:latin typeface="Copperplate Gothic Bold"/>
        <a:ea typeface="微软雅黑"/>
        <a:cs typeface=""/>
      </a:minorFont>
    </a:fontScheme>
    <a:fmtScheme name="Book">
      <a:fillStyleLst>
        <a:solidFill>
          <a:schemeClr val="phClr">
            <a:tint val="100000"/>
            <a:shade val="100000"/>
            <a:hueMod val="100000"/>
            <a:satMod val="100000"/>
          </a:schemeClr>
        </a:solidFill>
        <a:gradFill rotWithShape="1">
          <a:gsLst>
            <a:gs pos="0">
              <a:schemeClr val="phClr">
                <a:tint val="30000"/>
                <a:shade val="100000"/>
                <a:hueMod val="100000"/>
                <a:satMod val="100000"/>
              </a:schemeClr>
            </a:gs>
            <a:gs pos="80000">
              <a:schemeClr val="phClr">
                <a:tint val="70000"/>
                <a:shade val="100000"/>
                <a:hueMod val="100000"/>
                <a:satMod val="100000"/>
              </a:schemeClr>
            </a:gs>
            <a:gs pos="100000">
              <a:schemeClr val="phClr">
                <a:tint val="100000"/>
                <a:shade val="100000"/>
                <a:hueMod val="100000"/>
                <a:satMod val="100000"/>
              </a:schemeClr>
            </a:gs>
          </a:gsLst>
          <a:lin ang="7200000" scaled="1"/>
        </a:gradFill>
        <a:gradFill rotWithShape="1">
          <a:gsLst>
            <a:gs pos="0">
              <a:schemeClr val="phClr">
                <a:tint val="80000"/>
                <a:shade val="100000"/>
                <a:hueMod val="100000"/>
                <a:satMod val="100000"/>
              </a:schemeClr>
            </a:gs>
            <a:gs pos="30000">
              <a:schemeClr val="phClr">
                <a:tint val="100000"/>
                <a:shade val="100000"/>
                <a:hueMod val="100000"/>
                <a:satMod val="100000"/>
              </a:schemeClr>
            </a:gs>
            <a:gs pos="100000">
              <a:schemeClr val="phClr">
                <a:tint val="100000"/>
                <a:shade val="50000"/>
                <a:hueMod val="100000"/>
                <a:satMod val="100000"/>
              </a:schemeClr>
            </a:gs>
          </a:gsLst>
          <a:lin ang="18000000" scaled="1"/>
        </a:gradFill>
      </a:fillStyleLst>
      <a:lnStyleLst>
        <a:ln w="12700"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glow>
              <a:schemeClr val="phClr">
                <a:tint val="100000"/>
                <a:shade val="100000"/>
                <a:hueMod val="100000"/>
                <a:satMod val="100000"/>
              </a:schemeClr>
            </a:glow>
          </a:effectLst>
          <a:scene3d>
            <a:camera prst="orthographicFront">
              <a:rot lat="0" lon="0" rev="0"/>
            </a:camera>
            <a:lightRig rig="morning" dir="bl"/>
          </a:scene3d>
          <a:sp3d extrusionH="222250" contourW="25400" prstMaterial="matte">
            <a:bevelT w="38100" h="38100" prst="softRound"/>
            <a:bevelB/>
            <a:extrusionClr>
              <a:srgbClr val="FF0000"/>
            </a:extrusionClr>
            <a:contourClr>
              <a:schemeClr val="accent3">
                <a:tint val="100000"/>
                <a:shade val="100000"/>
                <a:hueMod val="100000"/>
                <a:satMod val="100000"/>
              </a:schemeClr>
            </a:contourClr>
          </a:sp3d>
        </a:effectStyle>
        <a:effectStyle>
          <a:effectLst>
            <a:glow>
              <a:schemeClr val="phClr">
                <a:tint val="100000"/>
                <a:shade val="100000"/>
                <a:hueMod val="100000"/>
                <a:satMod val="100000"/>
              </a:schemeClr>
            </a:glow>
          </a:effectLst>
          <a:scene3d>
            <a:camera prst="orthographicFront" fov="0">
              <a:rot lat="0" lon="0" rev="0"/>
            </a:camera>
            <a:lightRig rig="soft" dir="bl">
              <a:rot lat="0" lon="0" rev="0"/>
            </a:lightRig>
          </a:scene3d>
          <a:sp3d prstMaterial="plastic">
            <a:bevelT w="38100" h="38100"/>
            <a:contourClr>
              <a:schemeClr val="phClr">
                <a:tint val="100000"/>
                <a:shade val="100000"/>
                <a:hueMod val="100000"/>
                <a:satMod val="1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5325</TotalTime>
  <Words>2112</Words>
  <Application>Microsoft Office PowerPoint</Application>
  <PresentationFormat>自定义</PresentationFormat>
  <Paragraphs>451</Paragraphs>
  <Slides>52</Slides>
  <Notes>7</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52</vt:i4>
      </vt:variant>
    </vt:vector>
  </HeadingPairs>
  <TitlesOfParts>
    <vt:vector size="65" baseType="lpstr">
      <vt:lpstr>Arial</vt:lpstr>
      <vt:lpstr>宋体</vt:lpstr>
      <vt:lpstr>华文中宋</vt:lpstr>
      <vt:lpstr>华康俪金黑W8</vt:lpstr>
      <vt:lpstr>Calibri</vt:lpstr>
      <vt:lpstr>黑体</vt:lpstr>
      <vt:lpstr>Copperplate Gothic Bold</vt:lpstr>
      <vt:lpstr>Adidas Unity</vt:lpstr>
      <vt:lpstr>微软雅黑</vt:lpstr>
      <vt:lpstr>Wingdings</vt:lpstr>
      <vt:lpstr>Times New Roman</vt:lpstr>
      <vt:lpstr>Baskerville Old Face</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多吉</dc:creator>
  <cp:lastModifiedBy>sunny</cp:lastModifiedBy>
  <cp:revision>400</cp:revision>
  <dcterms:created xsi:type="dcterms:W3CDTF">2014-01-11T15:22:26Z</dcterms:created>
  <dcterms:modified xsi:type="dcterms:W3CDTF">2015-10-29T11:27:15Z</dcterms:modified>
</cp:coreProperties>
</file>